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257" r:id="rId3"/>
    <p:sldId id="258" r:id="rId4"/>
    <p:sldId id="259" r:id="rId5"/>
    <p:sldId id="260" r:id="rId6"/>
    <p:sldId id="262" r:id="rId7"/>
    <p:sldId id="263" r:id="rId8"/>
    <p:sldId id="264" r:id="rId9"/>
    <p:sldId id="265" r:id="rId10"/>
    <p:sldId id="266" r:id="rId11"/>
    <p:sldId id="269" r:id="rId12"/>
    <p:sldId id="270" r:id="rId13"/>
    <p:sldId id="271" r:id="rId14"/>
    <p:sldId id="272" r:id="rId15"/>
    <p:sldId id="268" r:id="rId16"/>
    <p:sldId id="267"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6" r:id="rId30"/>
    <p:sldId id="287" r:id="rId31"/>
    <p:sldId id="288" r:id="rId32"/>
    <p:sldId id="289" r:id="rId33"/>
    <p:sldId id="290" r:id="rId34"/>
    <p:sldId id="291" r:id="rId35"/>
    <p:sldId id="285" r:id="rId36"/>
    <p:sldId id="292" r:id="rId37"/>
    <p:sldId id="293" r:id="rId38"/>
    <p:sldId id="294" r:id="rId39"/>
    <p:sldId id="295" r:id="rId40"/>
    <p:sldId id="296" r:id="rId41"/>
    <p:sldId id="297" r:id="rId42"/>
    <p:sldId id="298" r:id="rId43"/>
    <p:sldId id="300" r:id="rId44"/>
    <p:sldId id="301" r:id="rId45"/>
    <p:sldId id="302" r:id="rId46"/>
    <p:sldId id="299" r:id="rId47"/>
  </p:sldIdLst>
  <p:sldSz cx="9144000" cy="6858000" type="screen4x3"/>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40" d="100"/>
          <a:sy n="40" d="100"/>
        </p:scale>
        <p:origin x="-2256" y="-7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id-ID"/>
          </a:p>
        </p:txBody>
      </p:sp>
      <p:sp>
        <p:nvSpPr>
          <p:cNvPr id="4" name="Date Placeholder 3"/>
          <p:cNvSpPr>
            <a:spLocks noGrp="1"/>
          </p:cNvSpPr>
          <p:nvPr>
            <p:ph type="dt" sz="half" idx="10"/>
          </p:nvPr>
        </p:nvSpPr>
        <p:spPr/>
        <p:txBody>
          <a:bodyPr/>
          <a:lstStyle/>
          <a:p>
            <a:fld id="{5B5C6585-02A3-4B87-AAD6-49E82CC79416}" type="datetimeFigureOut">
              <a:rPr lang="id-ID" smtClean="0"/>
              <a:t>14/11/2019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47848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5B5C6585-02A3-4B87-AAD6-49E82CC79416}" type="datetimeFigureOut">
              <a:rPr lang="id-ID" smtClean="0"/>
              <a:t>14/11/2019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30282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5B5C6585-02A3-4B87-AAD6-49E82CC79416}" type="datetimeFigureOut">
              <a:rPr lang="id-ID" smtClean="0"/>
              <a:t>14/11/2019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329466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10"/>
          </p:nvPr>
        </p:nvSpPr>
        <p:spPr/>
        <p:txBody>
          <a:bodyPr/>
          <a:lstStyle/>
          <a:p>
            <a:fld id="{5B5C6585-02A3-4B87-AAD6-49E82CC79416}" type="datetimeFigureOut">
              <a:rPr lang="id-ID" smtClean="0"/>
              <a:t>14/11/2019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862072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5C6585-02A3-4B87-AAD6-49E82CC79416}" type="datetimeFigureOut">
              <a:rPr lang="id-ID" smtClean="0"/>
              <a:t>14/11/2019</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2981156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Date Placeholder 4"/>
          <p:cNvSpPr>
            <a:spLocks noGrp="1"/>
          </p:cNvSpPr>
          <p:nvPr>
            <p:ph type="dt" sz="half" idx="10"/>
          </p:nvPr>
        </p:nvSpPr>
        <p:spPr/>
        <p:txBody>
          <a:bodyPr/>
          <a:lstStyle/>
          <a:p>
            <a:fld id="{5B5C6585-02A3-4B87-AAD6-49E82CC79416}" type="datetimeFigureOut">
              <a:rPr lang="id-ID" smtClean="0"/>
              <a:t>14/11/2019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44068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7" name="Date Placeholder 6"/>
          <p:cNvSpPr>
            <a:spLocks noGrp="1"/>
          </p:cNvSpPr>
          <p:nvPr>
            <p:ph type="dt" sz="half" idx="10"/>
          </p:nvPr>
        </p:nvSpPr>
        <p:spPr/>
        <p:txBody>
          <a:bodyPr/>
          <a:lstStyle/>
          <a:p>
            <a:fld id="{5B5C6585-02A3-4B87-AAD6-49E82CC79416}" type="datetimeFigureOut">
              <a:rPr lang="id-ID" smtClean="0"/>
              <a:t>14/11/2019</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219759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d-ID"/>
          </a:p>
        </p:txBody>
      </p:sp>
      <p:sp>
        <p:nvSpPr>
          <p:cNvPr id="3" name="Date Placeholder 2"/>
          <p:cNvSpPr>
            <a:spLocks noGrp="1"/>
          </p:cNvSpPr>
          <p:nvPr>
            <p:ph type="dt" sz="half" idx="10"/>
          </p:nvPr>
        </p:nvSpPr>
        <p:spPr/>
        <p:txBody>
          <a:bodyPr/>
          <a:lstStyle/>
          <a:p>
            <a:fld id="{5B5C6585-02A3-4B87-AAD6-49E82CC79416}" type="datetimeFigureOut">
              <a:rPr lang="id-ID" smtClean="0"/>
              <a:t>14/11/2019</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243409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5C6585-02A3-4B87-AAD6-49E82CC79416}" type="datetimeFigureOut">
              <a:rPr lang="id-ID" smtClean="0"/>
              <a:t>14/11/2019</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33201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5C6585-02A3-4B87-AAD6-49E82CC79416}" type="datetimeFigureOut">
              <a:rPr lang="id-ID" smtClean="0"/>
              <a:t>14/11/2019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164781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5C6585-02A3-4B87-AAD6-49E82CC79416}" type="datetimeFigureOut">
              <a:rPr lang="id-ID" smtClean="0"/>
              <a:t>14/11/2019</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4ED3F982-0D96-4001-B57C-301DED474997}" type="slidenum">
              <a:rPr lang="id-ID" smtClean="0"/>
              <a:t>‹#›</a:t>
            </a:fld>
            <a:endParaRPr lang="id-ID"/>
          </a:p>
        </p:txBody>
      </p:sp>
    </p:spTree>
    <p:extLst>
      <p:ext uri="{BB962C8B-B14F-4D97-AF65-F5344CB8AC3E}">
        <p14:creationId xmlns:p14="http://schemas.microsoft.com/office/powerpoint/2010/main" val="471632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id-ID"/>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d-ID"/>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5C6585-02A3-4B87-AAD6-49E82CC79416}" type="datetimeFigureOut">
              <a:rPr lang="id-ID" smtClean="0"/>
              <a:t>14/11/2019</a:t>
            </a:fld>
            <a:endParaRPr lang="id-ID"/>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3F982-0D96-4001-B57C-301DED474997}" type="slidenum">
              <a:rPr lang="id-ID" smtClean="0"/>
              <a:t>‹#›</a:t>
            </a:fld>
            <a:endParaRPr lang="id-ID"/>
          </a:p>
        </p:txBody>
      </p:sp>
    </p:spTree>
    <p:extLst>
      <p:ext uri="{BB962C8B-B14F-4D97-AF65-F5344CB8AC3E}">
        <p14:creationId xmlns:p14="http://schemas.microsoft.com/office/powerpoint/2010/main" val="2113199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3848" y="5877272"/>
            <a:ext cx="5616624" cy="747514"/>
          </a:xfrm>
        </p:spPr>
        <p:txBody>
          <a:bodyPr>
            <a:normAutofit/>
          </a:bodyPr>
          <a:lstStyle/>
          <a:p>
            <a:r>
              <a:rPr lang="id-ID" sz="1800" dirty="0" smtClean="0"/>
              <a:t>MATA KULIAH  KOMUNIKASI  DASAR MANAJEMEN</a:t>
            </a:r>
            <a:endParaRPr lang="id-ID" sz="1800" dirty="0"/>
          </a:p>
        </p:txBody>
      </p:sp>
      <p:sp>
        <p:nvSpPr>
          <p:cNvPr id="3" name="Subtitle 2"/>
          <p:cNvSpPr>
            <a:spLocks noGrp="1"/>
          </p:cNvSpPr>
          <p:nvPr>
            <p:ph type="subTitle" idx="1"/>
          </p:nvPr>
        </p:nvSpPr>
        <p:spPr>
          <a:xfrm>
            <a:off x="1331640" y="4797152"/>
            <a:ext cx="6400800" cy="694928"/>
          </a:xfrm>
        </p:spPr>
        <p:txBody>
          <a:bodyPr/>
          <a:lstStyle/>
          <a:p>
            <a:r>
              <a:rPr lang="id-ID" dirty="0" smtClean="0"/>
              <a:t>Ririn Puspita Tutiasri</a:t>
            </a:r>
            <a:endParaRPr lang="id-ID" dirty="0"/>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15" t="9896" r="25915" b="6250"/>
          <a:stretch/>
        </p:blipFill>
        <p:spPr bwMode="auto">
          <a:xfrm>
            <a:off x="323528" y="692696"/>
            <a:ext cx="1807452" cy="176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3528" y="2852935"/>
            <a:ext cx="8496944" cy="646331"/>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id-ID" sz="3600" dirty="0" smtClean="0"/>
              <a:t>PENGORGANISASIAN</a:t>
            </a:r>
            <a:endParaRPr lang="id-ID" sz="3600" dirty="0"/>
          </a:p>
        </p:txBody>
      </p:sp>
    </p:spTree>
    <p:extLst>
      <p:ext uri="{BB962C8B-B14F-4D97-AF65-F5344CB8AC3E}">
        <p14:creationId xmlns:p14="http://schemas.microsoft.com/office/powerpoint/2010/main" val="20536298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127" t="50000" r="66472" b="22917"/>
          <a:stretch/>
        </p:blipFill>
        <p:spPr bwMode="auto">
          <a:xfrm>
            <a:off x="0" y="0"/>
            <a:ext cx="4383832"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27784" y="2924944"/>
            <a:ext cx="6318448" cy="3785652"/>
          </a:xfrm>
          <a:prstGeom prst="rect">
            <a:avLst/>
          </a:prstGeom>
        </p:spPr>
        <p:txBody>
          <a:bodyPr wrap="square">
            <a:spAutoFit/>
          </a:bodyPr>
          <a:lstStyle/>
          <a:p>
            <a:pPr algn="just"/>
            <a:r>
              <a:rPr lang="id-ID" sz="2400" b="1" dirty="0"/>
              <a:t>Struktur organisasi adalah susunan komponen-komponen (unit-unit kerja) dalam organisasi. Struktur organisasi menunjukkan adanya pembagian kerja dan meninjukkan bagaimana fungsi-fungsi atau kegiatan-kegiatan yang berbeda-beda tersebut diintegrasikan (koordinasi). Selain daripada itu struktur organisasi juga menunjukkan spesialisasi-spesialisasi pekerjaan, saluran perintah dan penyampaian laporan.</a:t>
            </a:r>
          </a:p>
        </p:txBody>
      </p:sp>
    </p:spTree>
    <p:extLst>
      <p:ext uri="{BB962C8B-B14F-4D97-AF65-F5344CB8AC3E}">
        <p14:creationId xmlns:p14="http://schemas.microsoft.com/office/powerpoint/2010/main" val="2293070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665" t="18490" r="3514" b="4869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195736" y="620688"/>
            <a:ext cx="7128792" cy="21236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d-ID"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4 Bagan struktur organisasi </a:t>
            </a:r>
          </a:p>
          <a:p>
            <a:pPr algn="ctr"/>
            <a:r>
              <a:rPr lang="id-ID"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(Henry G. Hodges)</a:t>
            </a:r>
            <a:endParaRPr lang="en-US" sz="4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a:p>
            <a:pPr algn="ctr"/>
            <a:endPar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28965338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937" t="50000" r="54612" b="14843"/>
          <a:stretch/>
        </p:blipFill>
        <p:spPr bwMode="auto">
          <a:xfrm>
            <a:off x="1259632" y="0"/>
            <a:ext cx="5691051" cy="46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95536" y="4806800"/>
            <a:ext cx="8208912" cy="1384995"/>
          </a:xfrm>
          <a:prstGeom prst="rect">
            <a:avLst/>
          </a:prstGeom>
        </p:spPr>
        <p:txBody>
          <a:bodyPr wrap="square">
            <a:spAutoFit/>
          </a:bodyPr>
          <a:lstStyle/>
          <a:p>
            <a:pPr marL="342900" indent="-342900" algn="just">
              <a:buFont typeface="+mj-lt"/>
              <a:buAutoNum type="arabicPeriod"/>
            </a:pPr>
            <a:r>
              <a:rPr lang="id-ID" sz="2800" dirty="0" smtClean="0"/>
              <a:t> Bentuk Piramida, merupakan bentuk yang paling banyak digunakan, sederhana, jelas, dan mudah dimengerti.</a:t>
            </a:r>
            <a:endParaRPr lang="id-ID" sz="2800" dirty="0"/>
          </a:p>
        </p:txBody>
      </p:sp>
    </p:spTree>
    <p:extLst>
      <p:ext uri="{BB962C8B-B14F-4D97-AF65-F5344CB8AC3E}">
        <p14:creationId xmlns:p14="http://schemas.microsoft.com/office/powerpoint/2010/main" val="12465464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012" t="32812" r="44217" b="39844"/>
          <a:stretch/>
        </p:blipFill>
        <p:spPr bwMode="auto">
          <a:xfrm>
            <a:off x="1783482" y="1214755"/>
            <a:ext cx="5400600" cy="261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330" y="260648"/>
            <a:ext cx="8136904" cy="954107"/>
          </a:xfrm>
          <a:prstGeom prst="rect">
            <a:avLst/>
          </a:prstGeom>
        </p:spPr>
        <p:txBody>
          <a:bodyPr wrap="square">
            <a:spAutoFit/>
          </a:bodyPr>
          <a:lstStyle/>
          <a:p>
            <a:pPr algn="just"/>
            <a:r>
              <a:rPr lang="id-ID" sz="2800" b="1" dirty="0" smtClean="0"/>
              <a:t>2. Bentuk Vertikal, hampir sama dengan bentuk piramidal dalam pelimpahan kekuasaan.</a:t>
            </a:r>
            <a:endParaRPr lang="id-ID" sz="2800" b="1" dirty="0"/>
          </a:p>
        </p:txBody>
      </p:sp>
      <p:sp>
        <p:nvSpPr>
          <p:cNvPr id="3" name="Rectangle 2"/>
          <p:cNvSpPr/>
          <p:nvPr/>
        </p:nvSpPr>
        <p:spPr>
          <a:xfrm>
            <a:off x="179512" y="4005064"/>
            <a:ext cx="8784976" cy="2677656"/>
          </a:xfrm>
          <a:prstGeom prst="rect">
            <a:avLst/>
          </a:prstGeom>
        </p:spPr>
        <p:txBody>
          <a:bodyPr wrap="square">
            <a:spAutoFit/>
          </a:bodyPr>
          <a:lstStyle/>
          <a:p>
            <a:pPr algn="just"/>
            <a:r>
              <a:rPr lang="id-ID" sz="2400" dirty="0"/>
              <a:t>Berita/pesan/instruksi bergerak sepanjang garis vertikal ke atas dan ke bawah. Meskipun kedua komunikasi (ke bawah dan ke atas) melalui jalur yang sama, namun seperti halnya dengan air, maka komunikasi ke bawah biasanya lebih mudah (tanpa hambatan) dibandingkan dengan yang ke atas. Hal ini menyebabkan terjadinya ketidak seimbangan antara komunikasi yang datangnya dari atas (top down) dengan yang berasal dari bawah (bottom up).</a:t>
            </a:r>
          </a:p>
        </p:txBody>
      </p:sp>
    </p:spTree>
    <p:extLst>
      <p:ext uri="{BB962C8B-B14F-4D97-AF65-F5344CB8AC3E}">
        <p14:creationId xmlns:p14="http://schemas.microsoft.com/office/powerpoint/2010/main" val="3534631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064896" cy="954107"/>
          </a:xfrm>
          <a:prstGeom prst="rect">
            <a:avLst/>
          </a:prstGeom>
        </p:spPr>
        <p:txBody>
          <a:bodyPr wrap="square">
            <a:spAutoFit/>
          </a:bodyPr>
          <a:lstStyle/>
          <a:p>
            <a:pPr algn="just"/>
            <a:r>
              <a:rPr lang="id-ID" sz="2800" dirty="0" smtClean="0"/>
              <a:t>3. Bentuk Horizontal, aliran wewenang dan tanggung jawab digambarkan dari kiri ke kanan.</a:t>
            </a:r>
            <a:endParaRPr lang="id-ID" sz="2800" dirty="0"/>
          </a:p>
        </p:txBody>
      </p:sp>
      <p:sp>
        <p:nvSpPr>
          <p:cNvPr id="3" name="Rectangle 2"/>
          <p:cNvSpPr/>
          <p:nvPr/>
        </p:nvSpPr>
        <p:spPr>
          <a:xfrm>
            <a:off x="287524" y="5085184"/>
            <a:ext cx="8280920" cy="1569660"/>
          </a:xfrm>
          <a:prstGeom prst="rect">
            <a:avLst/>
          </a:prstGeom>
        </p:spPr>
        <p:txBody>
          <a:bodyPr wrap="square">
            <a:spAutoFit/>
          </a:bodyPr>
          <a:lstStyle/>
          <a:p>
            <a:pPr algn="just"/>
            <a:r>
              <a:rPr lang="id-ID" sz="1600" dirty="0"/>
              <a:t>Struktur organisasi ‘horizontal’ digunakan bila anggotanya berada pada tingkat hirarki dan kewenangan yang sama, satu dengan yang lainnya. Struktur organisasi ini dapat berjalan untuk keperluan formal maupun informal, kedinasan maupun bukan kedinasan. Struktur ini memberikan suasana informal, yang sering kali membawa tingkat keberhasilan yang tinggi. Kondisi ini biasanya didasarkan pada persahabatan dan pertolongan yang diberikan serta dimiliki sebagai upaya untuk menghindari permintaan, mengurangi peraturan atau mengubah alur pekerjaan</a:t>
            </a:r>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918" t="14845" r="4831" b="44465"/>
          <a:stretch/>
        </p:blipFill>
        <p:spPr bwMode="auto">
          <a:xfrm>
            <a:off x="1360933" y="1286764"/>
            <a:ext cx="5731347" cy="379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7005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260648"/>
            <a:ext cx="7920880" cy="954107"/>
          </a:xfrm>
          <a:prstGeom prst="rect">
            <a:avLst/>
          </a:prstGeom>
        </p:spPr>
        <p:txBody>
          <a:bodyPr wrap="square">
            <a:spAutoFit/>
          </a:bodyPr>
          <a:lstStyle/>
          <a:p>
            <a:pPr algn="just"/>
            <a:r>
              <a:rPr lang="id-ID" sz="2800" dirty="0" smtClean="0"/>
              <a:t>4. Bentuk </a:t>
            </a:r>
            <a:r>
              <a:rPr lang="id-ID" sz="2800" dirty="0"/>
              <a:t>Melingkar, menekankan pada hubungan antara satu jabatan dengan jabatan lainnya.</a:t>
            </a:r>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9678" t="38802" r="39092" b="28385"/>
          <a:stretch/>
        </p:blipFill>
        <p:spPr bwMode="auto">
          <a:xfrm>
            <a:off x="2483768" y="1191514"/>
            <a:ext cx="4248472" cy="3691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75556" y="5085184"/>
            <a:ext cx="8064896" cy="1323439"/>
          </a:xfrm>
          <a:prstGeom prst="rect">
            <a:avLst/>
          </a:prstGeom>
        </p:spPr>
        <p:txBody>
          <a:bodyPr wrap="square">
            <a:spAutoFit/>
          </a:bodyPr>
          <a:lstStyle/>
          <a:p>
            <a:pPr algn="just"/>
            <a:r>
              <a:rPr lang="id-ID" sz="2000" dirty="0"/>
              <a:t>Bagan ini jarang sekali kita jumpai dalam pembentukan bagan struktur yang biasanya. Bagan ini berbentuk lingkaran, dimana setiap jabatan dengan jabatan lainnya itu membentuk sebuah lingkaran. Dan semakin banyak jabatan terbuat, maka semakin besar pula </a:t>
            </a:r>
            <a:r>
              <a:rPr lang="id-ID" sz="2000" i="1" dirty="0"/>
              <a:t>diameter</a:t>
            </a:r>
            <a:r>
              <a:rPr lang="id-ID" sz="2000" dirty="0"/>
              <a:t> pada bagan ini.</a:t>
            </a:r>
          </a:p>
        </p:txBody>
      </p:sp>
    </p:spTree>
    <p:extLst>
      <p:ext uri="{BB962C8B-B14F-4D97-AF65-F5344CB8AC3E}">
        <p14:creationId xmlns:p14="http://schemas.microsoft.com/office/powerpoint/2010/main" val="37524711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346" t="17968" r="37335" b="18489"/>
          <a:stretch/>
        </p:blipFill>
        <p:spPr bwMode="auto">
          <a:xfrm>
            <a:off x="0" y="2988196"/>
            <a:ext cx="9144000"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422" y="8806"/>
            <a:ext cx="8945066" cy="2800767"/>
          </a:xfrm>
          <a:prstGeom prst="rect">
            <a:avLst/>
          </a:prstGeom>
        </p:spPr>
        <p:txBody>
          <a:bodyPr wrap="square">
            <a:spAutoFit/>
          </a:bodyPr>
          <a:lstStyle/>
          <a:p>
            <a:r>
              <a:rPr lang="id-ID" sz="2400" b="1" dirty="0" smtClean="0"/>
              <a:t>                   </a:t>
            </a:r>
            <a:r>
              <a:rPr lang="id-ID" sz="2800" b="1" dirty="0" smtClean="0"/>
              <a:t>CIRI-CIRI </a:t>
            </a:r>
            <a:r>
              <a:rPr lang="id-ID" sz="2800" b="1" dirty="0"/>
              <a:t>TEKNIS ORGANISASI TIDAK BAIK </a:t>
            </a:r>
            <a:r>
              <a:rPr lang="id-ID" sz="2800" b="1" dirty="0" smtClean="0"/>
              <a:t>:</a:t>
            </a:r>
          </a:p>
          <a:p>
            <a:endParaRPr lang="id-ID" sz="2800" b="1" dirty="0"/>
          </a:p>
          <a:p>
            <a:pPr marL="457200" indent="-457200">
              <a:buFont typeface="+mj-lt"/>
              <a:buAutoNum type="arabicPeriod"/>
            </a:pPr>
            <a:r>
              <a:rPr lang="id-ID" sz="2400" b="1" dirty="0" smtClean="0"/>
              <a:t>Pengambilan </a:t>
            </a:r>
            <a:r>
              <a:rPr lang="id-ID" sz="2400" b="1" dirty="0"/>
              <a:t>keputusan seringkali terlambat ataupun seringkali kurang </a:t>
            </a:r>
            <a:r>
              <a:rPr lang="id-ID" sz="2400" b="1" dirty="0" smtClean="0"/>
              <a:t>baik.</a:t>
            </a:r>
            <a:endParaRPr lang="id-ID" sz="2400" b="1" dirty="0"/>
          </a:p>
          <a:p>
            <a:pPr marL="457200" indent="-457200">
              <a:buFont typeface="+mj-lt"/>
              <a:buAutoNum type="arabicPeriod"/>
            </a:pPr>
            <a:r>
              <a:rPr lang="id-ID" sz="2400" b="1" dirty="0" smtClean="0"/>
              <a:t>Organisasi </a:t>
            </a:r>
            <a:r>
              <a:rPr lang="id-ID" sz="2400" b="1" dirty="0"/>
              <a:t>tidak mampu bereaksi dengan baik terhadap perubahan kondisi </a:t>
            </a:r>
            <a:r>
              <a:rPr lang="id-ID" sz="2400" b="1" dirty="0" smtClean="0"/>
              <a:t>lingkungan.</a:t>
            </a:r>
            <a:endParaRPr lang="id-ID" sz="2400" b="1" dirty="0"/>
          </a:p>
          <a:p>
            <a:pPr marL="457200" indent="-457200">
              <a:buFont typeface="+mj-lt"/>
              <a:buAutoNum type="arabicPeriod"/>
            </a:pPr>
            <a:r>
              <a:rPr lang="id-ID" sz="2400" b="1" dirty="0" smtClean="0"/>
              <a:t>Dalam </a:t>
            </a:r>
            <a:r>
              <a:rPr lang="id-ID" sz="2400" b="1" dirty="0"/>
              <a:t>organisasi seringkali terjadi pertentangan.</a:t>
            </a:r>
          </a:p>
        </p:txBody>
      </p:sp>
    </p:spTree>
    <p:extLst>
      <p:ext uri="{BB962C8B-B14F-4D97-AF65-F5344CB8AC3E}">
        <p14:creationId xmlns:p14="http://schemas.microsoft.com/office/powerpoint/2010/main" val="33888761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116" t="14584" r="4247" b="44792"/>
          <a:stretch/>
        </p:blipFill>
        <p:spPr bwMode="auto">
          <a:xfrm>
            <a:off x="31998" y="260648"/>
            <a:ext cx="5523601" cy="3987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29917" y="5518228"/>
            <a:ext cx="6851363" cy="584775"/>
          </a:xfrm>
          <a:prstGeom prst="rect">
            <a:avLst/>
          </a:prstGeom>
        </p:spPr>
        <p:txBody>
          <a:bodyPr wrap="none">
            <a:spAutoFit/>
          </a:bodyPr>
          <a:lstStyle/>
          <a:p>
            <a:r>
              <a:rPr lang="nb-NO" sz="3200" b="1" dirty="0"/>
              <a:t>Ciri-ciri organisasi yang baik dan efisien</a:t>
            </a:r>
          </a:p>
        </p:txBody>
      </p:sp>
    </p:spTree>
    <p:extLst>
      <p:ext uri="{BB962C8B-B14F-4D97-AF65-F5344CB8AC3E}">
        <p14:creationId xmlns:p14="http://schemas.microsoft.com/office/powerpoint/2010/main" val="1908483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2598" y="3521333"/>
            <a:ext cx="8352928"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400" b="1" dirty="0" smtClean="0"/>
              <a:t>1. Memiliki </a:t>
            </a:r>
            <a:r>
              <a:rPr lang="id-ID" sz="2400" b="1" dirty="0"/>
              <a:t>Tujuan Bersama</a:t>
            </a:r>
          </a:p>
          <a:p>
            <a:pPr algn="just"/>
            <a:r>
              <a:rPr lang="id-ID" sz="2400" b="1" dirty="0"/>
              <a:t>Dalam suatu organisasi tentunya memiliki tujuan yang ingin dicapai bersama. Dan tujuan dari organisasi tersebut harus diumumkan oleh seseorang yang layak dan pantas untuk dijadikan pemimpin. Namun tak berarti para anggota tak memiliki hak untuk menyampaikan apa yang mereka inginkan dan harapkan. Dengan adanya hal ini maka akan lebih mudah untuk organisasi mewujukan tujuan bersama.</a:t>
            </a: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62" t="53125" r="51830" b="19010"/>
          <a:stretch/>
        </p:blipFill>
        <p:spPr bwMode="auto">
          <a:xfrm>
            <a:off x="1691680" y="95499"/>
            <a:ext cx="5544616" cy="323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97688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4303455"/>
            <a:ext cx="8496944"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dirty="0"/>
              <a:t>2.  Memiliki tugasnya masing-masing</a:t>
            </a:r>
          </a:p>
          <a:p>
            <a:pPr algn="just"/>
            <a:r>
              <a:rPr lang="id-ID" sz="2000" dirty="0"/>
              <a:t>Setiap anggita dalam suatu organisasi pastinya memiliki tugasnya masing-masing sesuai dengan kemampuan setiap anggota. Dengan adanya tugas yang diberikan pada setiap anggota serta memiliki kemampuannya sendiri maka akan lebih mudah untuk menujudkan suatu tujuan organisasi. Selain itu juga dengan adanya pembagian tugas yang telah diatur sedemikian rupa, maka dapat tercipta sebuah hubungan kerja sama yang baik dan merata secara professional.</a:t>
            </a:r>
          </a:p>
        </p:txBody>
      </p:sp>
      <p:pic>
        <p:nvPicPr>
          <p:cNvPr id="1945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855" t="29948" r="83236" b="51562"/>
          <a:stretch/>
        </p:blipFill>
        <p:spPr bwMode="auto">
          <a:xfrm>
            <a:off x="377461" y="2201692"/>
            <a:ext cx="2308126" cy="1725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0852" t="47436" r="55847" b="35979"/>
          <a:stretch/>
        </p:blipFill>
        <p:spPr bwMode="auto">
          <a:xfrm>
            <a:off x="3045954" y="107867"/>
            <a:ext cx="2764296" cy="215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457" t="50000" r="65904" b="25000"/>
          <a:stretch/>
        </p:blipFill>
        <p:spPr bwMode="auto">
          <a:xfrm>
            <a:off x="6045587" y="2270347"/>
            <a:ext cx="2815389"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49307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374" t="15080" r="3075" b="48437"/>
          <a:stretch/>
        </p:blipFill>
        <p:spPr bwMode="auto">
          <a:xfrm>
            <a:off x="0" y="-1488"/>
            <a:ext cx="9036496" cy="570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123728" y="5726004"/>
            <a:ext cx="4536504" cy="646331"/>
          </a:xfrm>
          <a:prstGeom prst="rect">
            <a:avLst/>
          </a:prstGeom>
          <a:solidFill>
            <a:schemeClr val="tx2">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a:spAutoFit/>
          </a:bodyPr>
          <a:lstStyle/>
          <a:p>
            <a:r>
              <a:rPr lang="id-ID" sz="3600" b="1" dirty="0" smtClean="0"/>
              <a:t>PENGORGANISASIAN </a:t>
            </a:r>
            <a:endParaRPr lang="id-ID" sz="3600" b="1" dirty="0"/>
          </a:p>
        </p:txBody>
      </p:sp>
      <p:sp>
        <p:nvSpPr>
          <p:cNvPr id="3" name="Rectangle 2"/>
          <p:cNvSpPr/>
          <p:nvPr/>
        </p:nvSpPr>
        <p:spPr>
          <a:xfrm>
            <a:off x="3131840" y="6372335"/>
            <a:ext cx="2078198" cy="369332"/>
          </a:xfrm>
          <a:prstGeom prst="rect">
            <a:avLst/>
          </a:prstGeom>
        </p:spPr>
        <p:txBody>
          <a:bodyPr wrap="none">
            <a:spAutoFit/>
          </a:bodyPr>
          <a:lstStyle/>
          <a:p>
            <a:r>
              <a:rPr lang="id-ID" dirty="0" smtClean="0"/>
              <a:t>Ririn puspita tutiasri</a:t>
            </a:r>
            <a:endParaRPr lang="id-ID" dirty="0"/>
          </a:p>
        </p:txBody>
      </p:sp>
    </p:spTree>
    <p:extLst>
      <p:ext uri="{BB962C8B-B14F-4D97-AF65-F5344CB8AC3E}">
        <p14:creationId xmlns:p14="http://schemas.microsoft.com/office/powerpoint/2010/main" val="1343103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136886"/>
            <a:ext cx="8712968"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dirty="0"/>
              <a:t>3.  Saling kerjasama satu sama lain</a:t>
            </a:r>
          </a:p>
          <a:p>
            <a:pPr algn="just"/>
            <a:r>
              <a:rPr lang="id-ID" sz="2000" dirty="0"/>
              <a:t>Ciri-ciri dari organisasi yang baik dan efektif tentunya yaitu kerjasama. Dalam suatu organisasi sangat dibutuhkan suatu kerjasama yang baik. Dengan tidak adanya kerjasama yang baik dalam suatu organisasi tentunya sangat sulit untuk bisa mencapai suatu target yang diinginkan. Dalam suatu organisasi anggota yang dibutuhkan tentunya lebih dari dua orang. Hal ini tentunya baik untuk bisa mewujudkan suatu pencapaian yang diinginkan, dan ini perlu kerjasama yang baik dari setiap anggotanya.</a:t>
            </a: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511" t="16119" r="4015" b="50658"/>
          <a:stretch/>
        </p:blipFill>
        <p:spPr bwMode="auto">
          <a:xfrm>
            <a:off x="1473180" y="260648"/>
            <a:ext cx="6413664" cy="3578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0998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674" y="4136886"/>
            <a:ext cx="8640960"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dirty="0"/>
              <a:t>4.  Peraturan yang jelas</a:t>
            </a:r>
          </a:p>
          <a:p>
            <a:pPr algn="just"/>
            <a:r>
              <a:rPr lang="id-ID" sz="2000" dirty="0"/>
              <a:t>Dalam suatu organisasi yang baik maka diperlukan peraturan yang jelas. Untuk peraturannya sendiri biasanya di buat ketika sebuah organisasi sudah terbentuk. Adapun alasan peraturan ini dibuat sebagai suatu alat untuk mengatus setiap anggotanya untuk saling bekerja sama dalam membantu satu sama lain agar lebih efisien, bertanggung jawab serta lebih efektif. Adanya peraturan ini dibuat agar setiap anggotanya ini tahu apa yang baik dan salah untuk dilakukan dalam suatu organisasi.</a:t>
            </a:r>
          </a:p>
        </p:txBody>
      </p:sp>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292" t="15460" r="3275" b="52961"/>
          <a:stretch/>
        </p:blipFill>
        <p:spPr bwMode="auto">
          <a:xfrm>
            <a:off x="1951026" y="332656"/>
            <a:ext cx="5574202" cy="3480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44703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3212976"/>
            <a:ext cx="8856984" cy="34778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dirty="0"/>
              <a:t>5.  Memiliki anggota yang jelas</a:t>
            </a:r>
          </a:p>
          <a:p>
            <a:pPr algn="just"/>
            <a:r>
              <a:rPr lang="id-ID" sz="2000" dirty="0"/>
              <a:t>Ciri-ciri dari organisasi yang baik dan efektif yang selanjutnya yaitu yang memiliki jumlah anggota yang jelas. Dalam suatu organisasi diperlukan anggota yang jelas dan memiliki tugasnya masing-masing. Minimal anggota dalam sebuah organisasi yaitu minimal dua orang . Untuk perekrutan anggota sangat penting untuk memilih yang terbaik yang mana hal ini dilakukan dengan melakukan sejumlah uji tes kelolosan, agar bisa mendapatkan anggota yang jelas sesuai dengan apa yang diinginkan oleh sebuah organisasi. Selain itu juga organisasi yang baik tentunya memiliki identitas yang jelas baik itu dari latar belakang, tujuan dan juga fungsinya sendiri. Dengan adanya hal ini maka akan semakin mudah suatu organisasi dalam mewujudkan suatu tujuan.</a:t>
            </a:r>
          </a:p>
        </p:txBody>
      </p:sp>
      <p:pic>
        <p:nvPicPr>
          <p:cNvPr id="225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2166" t="62830" r="40449" b="20065"/>
          <a:stretch/>
        </p:blipFill>
        <p:spPr bwMode="auto">
          <a:xfrm>
            <a:off x="2195736" y="243793"/>
            <a:ext cx="5400600" cy="298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68695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653136"/>
            <a:ext cx="8280920"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dirty="0"/>
              <a:t>6.  Adanya struktur organisasi yang jelas dan terarah</a:t>
            </a:r>
          </a:p>
          <a:p>
            <a:pPr algn="just"/>
            <a:r>
              <a:rPr lang="id-ID" sz="2000" dirty="0"/>
              <a:t>Organisasi yang baik yaitu memiliki struktur yang jelas dan terarah. Dalam hal ini yaitu adanya pembagian tugas yang jelas pada setiap anggotanya seperti ketua, bendahara, sekretaris, serta divisi lainnya yang sudah memiliki tugasnya masing-masing. Sehingga dengan begitu akan jelas bagaimana organisasi terkoordinasi dan juga lebih terarah.</a:t>
            </a:r>
          </a:p>
        </p:txBody>
      </p:sp>
      <p:pic>
        <p:nvPicPr>
          <p:cNvPr id="2355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7347" t="18914" r="39643" b="29770"/>
          <a:stretch/>
        </p:blipFill>
        <p:spPr bwMode="auto">
          <a:xfrm>
            <a:off x="1377951" y="188640"/>
            <a:ext cx="665539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058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681" t="33882" r="40633" b="48026"/>
          <a:stretch/>
        </p:blipFill>
        <p:spPr bwMode="auto">
          <a:xfrm>
            <a:off x="-83120" y="0"/>
            <a:ext cx="92271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8996" y="2967335"/>
            <a:ext cx="8626015" cy="2308324"/>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d-ID" sz="48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ASAS-ASAS PENGORGANISASIAN</a:t>
            </a:r>
          </a:p>
          <a:p>
            <a:pPr algn="ctr"/>
            <a:r>
              <a:rPr lang="id-ID"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DALAM MANAJEMEN</a:t>
            </a:r>
          </a:p>
          <a:p>
            <a:pPr algn="ctr"/>
            <a:r>
              <a:rPr lang="id-ID" sz="2800" dirty="0"/>
              <a:t>Dr. Hery Sawiji, M.Pd. dalam bukunya </a:t>
            </a:r>
            <a:r>
              <a:rPr lang="id-ID" sz="2800" i="1" dirty="0"/>
              <a:t>Fungsi Manajemen</a:t>
            </a:r>
            <a:r>
              <a:rPr lang="id-ID" sz="4800" i="1" dirty="0"/>
              <a:t>.</a:t>
            </a:r>
            <a:endParaRPr lang="en-US" sz="4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956308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91880" y="2703016"/>
            <a:ext cx="5328592" cy="415498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id-ID" sz="2400" dirty="0"/>
              <a:t>1. Perumusan Tujuan dengan Jelas</a:t>
            </a:r>
          </a:p>
          <a:p>
            <a:pPr algn="just"/>
            <a:r>
              <a:rPr lang="id-ID" sz="2400" dirty="0"/>
              <a:t>Sesuatu yang hendak dicapai oleh organisasi hendaknya dirumuskan dengan jelas, dan difahami oleh setiap anggota dan atau orang di dalam organisasi. Sehingga dengan demikian di samping dapat menjiwai setiap orang dalam melaksankan tugas, publik intern itu mungkin dapat menyumbangkan idenya, kreasinya terhadap tindakan atau langkah yang diambil.</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573" t="68468" r="20290" b="15907"/>
          <a:stretch/>
        </p:blipFill>
        <p:spPr bwMode="auto">
          <a:xfrm>
            <a:off x="5263" y="0"/>
            <a:ext cx="3347863" cy="361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2701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260648"/>
            <a:ext cx="8712968"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800" dirty="0"/>
              <a:t>2. Pembagian Tugas Pekerjaan</a:t>
            </a:r>
          </a:p>
          <a:p>
            <a:pPr algn="just"/>
            <a:r>
              <a:rPr lang="id-ID" sz="2800" dirty="0"/>
              <a:t>Jikalau dikaji kembali tentang definisi organisasi, maka akan kita jumpai salah satu unsurnya ialah adanya dua orang atau lebih yang bersepakat untuk mengadakan kerjasama, untuk mencapai tujuan yang mereka kehendaki bersama.</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75" t="30592" r="2905" b="53618"/>
          <a:stretch/>
        </p:blipFill>
        <p:spPr bwMode="auto">
          <a:xfrm>
            <a:off x="3127847" y="3306485"/>
            <a:ext cx="5976664" cy="351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6313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3095" y="3212976"/>
            <a:ext cx="8424936"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800" dirty="0"/>
              <a:t>3. Delegasi Kekuasaan</a:t>
            </a:r>
          </a:p>
          <a:p>
            <a:pPr algn="just"/>
            <a:r>
              <a:rPr lang="id-ID" sz="2800" dirty="0"/>
              <a:t>Adalah penyerahan sebagian hak untuk mengambil tindakan yang diperlukan, dari pejabat yang lebih tinggi tingkatannya kepada pejabat yang lebih rendah, atau dari pejabat yang satu kepada yang lain yang sederajat dalam suatu organisasi.</a:t>
            </a:r>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2761" t="17928" r="2840" b="58717"/>
          <a:stretch/>
        </p:blipFill>
        <p:spPr bwMode="auto">
          <a:xfrm>
            <a:off x="2279685" y="692696"/>
            <a:ext cx="4475747" cy="1708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4445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2924944"/>
            <a:ext cx="8424936"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400" dirty="0"/>
              <a:t>4. Rentangan Kekuasaan</a:t>
            </a:r>
          </a:p>
          <a:p>
            <a:pPr algn="just"/>
            <a:r>
              <a:rPr lang="id-ID" sz="2400" dirty="0"/>
              <a:t>Sebagaimana telah kita ketahui, bahwa di dalam organisasi terdapat beberapa orang yang mempunyai predikat pimpinan. Baik pimpinan tingkat atas, tingkat menengah, ataupun tingkat bawah. Mereka dikatakan pimpinan, praktis mereka ini mempunyai bawaha. Asas yang berkenaan dengan penentuan jumlah bawahan atau tanggung jawab yang harus berada di bawah pengawasan seseorang pejabat termasuk dalam pengertian rentangan kekuasaan</a:t>
            </a:r>
            <a:r>
              <a:rPr lang="id-ID" sz="2400" dirty="0" smtClean="0"/>
              <a:t>.</a:t>
            </a:r>
            <a:endParaRPr lang="id-ID" sz="2400"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8" t="50000" r="71889" b="19737"/>
          <a:stretch/>
        </p:blipFill>
        <p:spPr bwMode="auto">
          <a:xfrm>
            <a:off x="2627784" y="8039"/>
            <a:ext cx="3606207" cy="2860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405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332656"/>
            <a:ext cx="8712968" cy="230832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400" dirty="0"/>
              <a:t>5. Tingkatan Tata Jenjang</a:t>
            </a:r>
          </a:p>
          <a:p>
            <a:pPr algn="just"/>
            <a:r>
              <a:rPr lang="id-ID" sz="2400" dirty="0"/>
              <a:t>Adalah jumlah tingkatan menurut kedudukan dari atas ke bawah, yang tiap-tiap tingkatan terdapat pejabat dengan tugas, wewenang dan tanggung jawab tertentu. Untuk menentukan jumlah tingkatan atau hirarki, hendaknya diperhatikan benar-benar akan corak dari pada pekerjaan.</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38" t="36102" r="46182" b="37829"/>
          <a:stretch/>
        </p:blipFill>
        <p:spPr bwMode="auto">
          <a:xfrm>
            <a:off x="1115616" y="2852936"/>
            <a:ext cx="7349064" cy="3347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4434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8362" t="14702" r="10047" b="64844"/>
          <a:stretch/>
        </p:blipFill>
        <p:spPr bwMode="auto">
          <a:xfrm>
            <a:off x="0" y="16023"/>
            <a:ext cx="9144000" cy="398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51520" y="4444663"/>
            <a:ext cx="8712968" cy="1938992"/>
          </a:xfrm>
          <a:prstGeom prst="rect">
            <a:avLst/>
          </a:prstGeom>
        </p:spPr>
        <p:txBody>
          <a:bodyPr wrap="square">
            <a:spAutoFit/>
          </a:bodyPr>
          <a:lstStyle/>
          <a:p>
            <a:pPr algn="just"/>
            <a:r>
              <a:rPr lang="id-ID" sz="2400" dirty="0"/>
              <a:t>Pengorganisasian adalah merupakan fungsi kedua dalam Manajemen dan pengorganisasian didefinisikan sebagai proses kegiatan penyusunan struktur organisasi sesuai dengan tujuan-tujuan, sumber-sumber, dan lingkungannya. Dengan demikian hasil pengorganisasian adalah struktur organisasi.</a:t>
            </a:r>
          </a:p>
        </p:txBody>
      </p:sp>
    </p:spTree>
    <p:extLst>
      <p:ext uri="{BB962C8B-B14F-4D97-AF65-F5344CB8AC3E}">
        <p14:creationId xmlns:p14="http://schemas.microsoft.com/office/powerpoint/2010/main" val="35127573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10661" y="608681"/>
            <a:ext cx="4779132" cy="489364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400" dirty="0"/>
              <a:t>6. Kesatuan Perintah dan Tanggung Jawab</a:t>
            </a:r>
          </a:p>
          <a:p>
            <a:pPr algn="just"/>
            <a:r>
              <a:rPr lang="id-ID" sz="2400" dirty="0"/>
              <a:t>Sebagaimana telah disinggung sebelumnya, bahwa di dalam organisasi pasti kita jumpai adanya satuan-satuan tugas yang harus dilaksanakan oleh pelaksana. Oleh karenanya, setiap pelaksana hendaknya hanya menerima perintah dan tanggung jawab dari atasan, dan dilaksanakan dengan menggunakan saluran komunikasi yang tegas.</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4" t="33882" r="42852" b="9211"/>
          <a:stretch/>
        </p:blipFill>
        <p:spPr bwMode="auto">
          <a:xfrm>
            <a:off x="370982" y="1385867"/>
            <a:ext cx="3763924" cy="3339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50030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8557" y="3645024"/>
            <a:ext cx="7873843" cy="3046988"/>
          </a:xfrm>
          <a:prstGeom prst="rect">
            <a:avLst/>
          </a:prstGeom>
        </p:spPr>
        <p:txBody>
          <a:bodyPr wrap="square">
            <a:spAutoFit/>
          </a:bodyPr>
          <a:lstStyle/>
          <a:p>
            <a:pPr algn="just"/>
            <a:r>
              <a:rPr lang="id-ID" sz="2400" dirty="0"/>
              <a:t>7. Koordinasi</a:t>
            </a:r>
          </a:p>
          <a:p>
            <a:pPr algn="just"/>
            <a:r>
              <a:rPr lang="id-ID" sz="2400" dirty="0"/>
              <a:t>Adalah suatu kondisi dimana terkandung aspek-aspek tidak terjadinya kekacauan, percekcokan, kekembaran atau kekosongan kerja, sebagai akibat  dari pada pekerjaan menghubug-hubungkan, menyatupadukan, dan menyelaraskan orang-orang dan pekerjaannya dalam suatu kerja sama yang diarahkan pada pencapaian tujuan yang telah ditentukan. </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6714" t="15622" r="11135" b="68420"/>
          <a:stretch/>
        </p:blipFill>
        <p:spPr bwMode="auto">
          <a:xfrm>
            <a:off x="2116107" y="260649"/>
            <a:ext cx="5197642" cy="33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993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9108" y="692696"/>
            <a:ext cx="6885796" cy="1754326"/>
          </a:xfrm>
          <a:prstGeom prst="rect">
            <a:avLst/>
          </a:prstGeom>
          <a:noFill/>
        </p:spPr>
        <p:txBody>
          <a:bodyPr wrap="none" lIns="91440" tIns="45720" rIns="91440" bIns="45720">
            <a:spAutoFit/>
          </a:bodyPr>
          <a:lstStyle/>
          <a:p>
            <a:pPr algn="ctr"/>
            <a:r>
              <a:rPr lang="id-ID"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UNSUR-UNSUR </a:t>
            </a:r>
          </a:p>
          <a:p>
            <a:pPr algn="ctr"/>
            <a:r>
              <a:rPr lang="id-ID"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PENGORGANISASIAN</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541" t="30263" r="38399" b="30263"/>
          <a:stretch/>
        </p:blipFill>
        <p:spPr bwMode="auto">
          <a:xfrm>
            <a:off x="827584" y="2708919"/>
            <a:ext cx="7908500" cy="3437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94396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392" y="3905235"/>
            <a:ext cx="8302080" cy="2246769"/>
          </a:xfrm>
          <a:prstGeom prst="rect">
            <a:avLst/>
          </a:prstGeom>
          <a:ln>
            <a:solidFill>
              <a:schemeClr val="accent1"/>
            </a:solidFill>
          </a:ln>
        </p:spPr>
        <p:txBody>
          <a:bodyPr wrap="square">
            <a:spAutoFit/>
          </a:bodyPr>
          <a:lstStyle/>
          <a:p>
            <a:pPr algn="just" fontAlgn="base"/>
            <a:r>
              <a:rPr lang="id-ID" sz="2800" b="1" dirty="0"/>
              <a:t> Personil </a:t>
            </a:r>
          </a:p>
          <a:p>
            <a:pPr algn="just" fontAlgn="base"/>
            <a:r>
              <a:rPr lang="id-ID" sz="2800" dirty="0"/>
              <a:t>Unsur personil merupakan unsur yang paling penting di dalam sebuah organisasi. Dimana setiap masing-masing personil psati memiliki tingkatan dan memiliki fungsinya sendiri.</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46" t="22039" r="47291" b="31258"/>
          <a:stretch/>
        </p:blipFill>
        <p:spPr bwMode="auto">
          <a:xfrm>
            <a:off x="2186662" y="260648"/>
            <a:ext cx="4692316" cy="341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7856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401" y="4365104"/>
            <a:ext cx="8568952" cy="1938992"/>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base"/>
            <a:r>
              <a:rPr lang="id-ID" sz="2400" b="1" dirty="0"/>
              <a:t>Kerjasama </a:t>
            </a:r>
            <a:r>
              <a:rPr lang="id-ID" sz="2400" b="1" i="1" dirty="0"/>
              <a:t>(Team Work)</a:t>
            </a:r>
            <a:endParaRPr lang="id-ID" sz="2400" b="1" dirty="0"/>
          </a:p>
          <a:p>
            <a:pPr fontAlgn="base"/>
            <a:r>
              <a:rPr lang="id-ID" sz="2400" dirty="0"/>
              <a:t>Unsur kejasama juga merupakan unsur yang dianggap penting didalam sebuah organisasi. Sebuah organisasi hanya bisa mencapai tujuan bersama jika para anggotanya atau personilnya mengerjakan tugas dan tanggung jawabnya secara bersama-sama.</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452" t="16776" r="12896" b="67434"/>
          <a:stretch/>
        </p:blipFill>
        <p:spPr bwMode="auto">
          <a:xfrm>
            <a:off x="1684420" y="548680"/>
            <a:ext cx="5029201" cy="3528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1885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3573016"/>
            <a:ext cx="8424936" cy="3046988"/>
          </a:xfrm>
          <a:prstGeom prst="rect">
            <a:avLst/>
          </a:prstGeom>
          <a:ln>
            <a:solidFill>
              <a:schemeClr val="tx1"/>
            </a:solidFill>
          </a:ln>
        </p:spPr>
        <p:txBody>
          <a:bodyPr wrap="square">
            <a:spAutoFit/>
          </a:bodyPr>
          <a:lstStyle/>
          <a:p>
            <a:pPr algn="just" fontAlgn="base"/>
            <a:r>
              <a:rPr lang="id-ID" sz="3200" b="1" dirty="0"/>
              <a:t>Tujuan Bersama</a:t>
            </a:r>
          </a:p>
          <a:p>
            <a:pPr algn="just" fontAlgn="base"/>
            <a:r>
              <a:rPr lang="id-ID" sz="3200" dirty="0"/>
              <a:t>Unsur tujuan bersama merupakan sebuah unsur atau sasaran yang ingin dicapai oleh sebuah organisasi. Tujuan bersama itu bisa saja dari sisi prosedur, pola, </a:t>
            </a:r>
            <a:r>
              <a:rPr lang="id-ID" sz="3200" dirty="0" smtClean="0"/>
              <a:t>program, sampai </a:t>
            </a:r>
            <a:r>
              <a:rPr lang="id-ID" sz="3200" dirty="0"/>
              <a:t>hasil akhir dari pekerjaan sebuah organisasi tersebut.</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1942" t="12171" r="9008" b="55263"/>
          <a:stretch/>
        </p:blipFill>
        <p:spPr bwMode="auto">
          <a:xfrm>
            <a:off x="2843808" y="332657"/>
            <a:ext cx="3058718" cy="2939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8056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288" y="4149080"/>
            <a:ext cx="8424936" cy="2308324"/>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base"/>
            <a:r>
              <a:rPr lang="id-ID" sz="2400" b="1" dirty="0"/>
              <a:t>Peralatan </a:t>
            </a:r>
            <a:r>
              <a:rPr lang="id-ID" sz="2400" b="1" i="1" dirty="0"/>
              <a:t>(Equipment)</a:t>
            </a:r>
            <a:endParaRPr lang="id-ID" sz="2400" b="1" dirty="0"/>
          </a:p>
          <a:p>
            <a:pPr fontAlgn="base"/>
            <a:r>
              <a:rPr lang="id-ID" sz="2400" dirty="0"/>
              <a:t>Unsur peralatan juga merupakan unsur yang penting didalam sebuah organisasi karena untuk mencapai tujuan bersama dibutuhkan sarana dan prasarana yang berupa kelengkapan sebuah organisasi, misalnya seperti: kantor / gedung, uang, material, sumber daya manusia, dan lain sebagainya.</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621" t="12171" r="8082" b="45723"/>
          <a:stretch/>
        </p:blipFill>
        <p:spPr bwMode="auto">
          <a:xfrm>
            <a:off x="2483768" y="332656"/>
            <a:ext cx="3724528" cy="3628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205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3639" y="4437112"/>
            <a:ext cx="8496944" cy="1846659"/>
          </a:xfrm>
          <a:prstGeom prst="rect">
            <a:avLst/>
          </a:prstGeom>
          <a:ln/>
        </p:spPr>
        <p:style>
          <a:lnRef idx="2">
            <a:schemeClr val="accent6"/>
          </a:lnRef>
          <a:fillRef idx="1">
            <a:schemeClr val="lt1"/>
          </a:fillRef>
          <a:effectRef idx="0">
            <a:schemeClr val="accent6"/>
          </a:effectRef>
          <a:fontRef idx="minor">
            <a:schemeClr val="dk1"/>
          </a:fontRef>
        </p:style>
        <p:txBody>
          <a:bodyPr vert="horz" wrap="square" lIns="0" tIns="0" rIns="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d-ID" sz="2400" b="1" i="0" u="none" strike="noStrike" cap="none" normalizeH="0" baseline="0" dirty="0" smtClean="0">
                <a:ln>
                  <a:noFill/>
                </a:ln>
                <a:solidFill>
                  <a:srgbClr val="2D2D2D"/>
                </a:solidFill>
                <a:effectLst/>
                <a:latin typeface="inherit"/>
                <a:cs typeface="Arial" pitchFamily="34" charset="0"/>
              </a:rPr>
              <a:t>Lingkungan </a:t>
            </a:r>
            <a:r>
              <a:rPr kumimoji="0" lang="id-ID" sz="2400" b="1" i="1" u="none" strike="noStrike" cap="none" normalizeH="0" baseline="0" dirty="0" smtClean="0">
                <a:ln>
                  <a:noFill/>
                </a:ln>
                <a:solidFill>
                  <a:srgbClr val="2D2D2D"/>
                </a:solidFill>
                <a:effectLst/>
                <a:latin typeface="inherit"/>
                <a:cs typeface="Arial" pitchFamily="34" charset="0"/>
              </a:rPr>
              <a:t>(Environment)</a:t>
            </a:r>
            <a:endParaRPr kumimoji="0" lang="id-ID" sz="2400" b="1" i="0" u="none" strike="noStrike" cap="none" normalizeH="0" baseline="0" dirty="0" smtClean="0">
              <a:ln>
                <a:noFill/>
              </a:ln>
              <a:solidFill>
                <a:srgbClr val="2D2D2D"/>
              </a:solidFill>
              <a:effectLst/>
              <a:latin typeface="Helvetica"/>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sz="2400" b="0" i="0" u="none" strike="noStrike" cap="none" normalizeH="0" baseline="0" dirty="0" smtClean="0">
                <a:ln>
                  <a:noFill/>
                </a:ln>
                <a:solidFill>
                  <a:srgbClr val="2D2D2D"/>
                </a:solidFill>
                <a:effectLst/>
                <a:latin typeface="Helvetica"/>
                <a:cs typeface="Arial" pitchFamily="34" charset="0"/>
              </a:rPr>
              <a:t>Unsur lingkungan juga merupakan unsur yang sangat berpengaruh</a:t>
            </a:r>
            <a:r>
              <a:rPr kumimoji="0" lang="id-ID" sz="2400" b="0" i="0" u="none" strike="noStrike" cap="none" normalizeH="0" dirty="0" smtClean="0">
                <a:ln>
                  <a:noFill/>
                </a:ln>
                <a:solidFill>
                  <a:srgbClr val="2D2D2D"/>
                </a:solidFill>
                <a:effectLst/>
                <a:latin typeface="Helvetica"/>
                <a:cs typeface="Arial" pitchFamily="34" charset="0"/>
              </a:rPr>
              <a:t> </a:t>
            </a:r>
            <a:r>
              <a:rPr kumimoji="0" lang="id-ID" sz="2400" b="0" i="0" u="none" strike="noStrike" cap="none" normalizeH="0" baseline="0" dirty="0" smtClean="0">
                <a:ln>
                  <a:noFill/>
                </a:ln>
                <a:solidFill>
                  <a:srgbClr val="2D2D2D"/>
                </a:solidFill>
                <a:effectLst/>
                <a:latin typeface="Helvetica"/>
                <a:cs typeface="Arial" pitchFamily="34" charset="0"/>
              </a:rPr>
              <a:t>didalam sebuah organisasi.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id-ID" sz="2400" b="0" i="0" u="none" strike="noStrike" cap="none" normalizeH="0" baseline="0" dirty="0" smtClean="0">
                <a:ln>
                  <a:noFill/>
                </a:ln>
                <a:solidFill>
                  <a:srgbClr val="2D2D2D"/>
                </a:solidFill>
                <a:effectLst/>
                <a:latin typeface="Helvetica"/>
                <a:cs typeface="Arial" pitchFamily="34" charset="0"/>
              </a:rPr>
              <a:t>Misalnya seperti, </a:t>
            </a:r>
            <a:r>
              <a:rPr kumimoji="0" lang="id-ID" sz="2400" b="0" i="0" u="none" strike="noStrike" cap="none" normalizeH="0" baseline="0" dirty="0" smtClean="0">
                <a:ln>
                  <a:noFill/>
                </a:ln>
                <a:effectLst/>
                <a:latin typeface="Helvetica"/>
                <a:cs typeface="Arial" pitchFamily="34" charset="0"/>
              </a:rPr>
              <a:t>sosial budaya</a:t>
            </a:r>
            <a:r>
              <a:rPr lang="id-ID" sz="2400" dirty="0" smtClean="0">
                <a:solidFill>
                  <a:srgbClr val="2D2D2D"/>
                </a:solidFill>
                <a:latin typeface="Helvetica"/>
                <a:cs typeface="Arial" pitchFamily="34" charset="0"/>
              </a:rPr>
              <a:t>, </a:t>
            </a:r>
            <a:r>
              <a:rPr kumimoji="0" lang="id-ID" sz="2400" b="0" i="0" u="none" strike="noStrike" cap="none" normalizeH="0" baseline="0" dirty="0" smtClean="0">
                <a:ln>
                  <a:noFill/>
                </a:ln>
                <a:solidFill>
                  <a:srgbClr val="2D2D2D"/>
                </a:solidFill>
                <a:effectLst/>
                <a:latin typeface="Helvetica"/>
                <a:cs typeface="Arial" pitchFamily="34" charset="0"/>
              </a:rPr>
              <a:t> anggaran,kebijakan, peraturan, kondisi ekonomi, dan lain sebagainya.</a:t>
            </a:r>
            <a:endParaRPr kumimoji="0" lang="id-ID" sz="2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2511" t="44737" r="2905" b="19408"/>
          <a:stretch/>
        </p:blipFill>
        <p:spPr bwMode="auto">
          <a:xfrm>
            <a:off x="303639" y="1268760"/>
            <a:ext cx="4447318"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422" t="20469" r="34280" b="19243"/>
          <a:stretch/>
        </p:blipFill>
        <p:spPr bwMode="auto">
          <a:xfrm>
            <a:off x="5203141" y="560230"/>
            <a:ext cx="3597442" cy="277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1462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4593" y="4365104"/>
            <a:ext cx="8496944"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fontAlgn="base"/>
            <a:r>
              <a:rPr lang="id-ID" sz="2800" b="1" dirty="0"/>
              <a:t>Sumber Daya Alam</a:t>
            </a:r>
          </a:p>
          <a:p>
            <a:pPr algn="just" fontAlgn="base"/>
            <a:r>
              <a:rPr lang="id-ID" sz="2800" dirty="0"/>
              <a:t>Selain unsur lingkungan, unsur sumber daya alam juga merupakan unsur yang penting yang harus dipenuhi agar organisasi berjalan dengan baik. Misalnya seperti, air, cuaca, kondisi tanah, flora, fauna, dan lain sebagainya.</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486" t="17435" r="3275" b="41283"/>
          <a:stretch/>
        </p:blipFill>
        <p:spPr bwMode="auto">
          <a:xfrm>
            <a:off x="2382252" y="764704"/>
            <a:ext cx="4324781" cy="3019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4043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8933" y="692696"/>
            <a:ext cx="5786135" cy="1754326"/>
          </a:xfrm>
          <a:prstGeom prst="rect">
            <a:avLst/>
          </a:prstGeom>
          <a:noFill/>
        </p:spPr>
        <p:txBody>
          <a:bodyPr wrap="none" lIns="91440" tIns="45720" rIns="91440" bIns="45720">
            <a:spAutoFit/>
          </a:bodyPr>
          <a:lstStyle/>
          <a:p>
            <a:pPr algn="ctr"/>
            <a:r>
              <a:rPr lang="id-ID"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Langkah-langkah</a:t>
            </a:r>
          </a:p>
          <a:p>
            <a:pPr algn="ctr"/>
            <a:r>
              <a:rPr lang="id-ID"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Pengorganisasian</a:t>
            </a:r>
          </a:p>
        </p:txBody>
      </p:sp>
      <p:sp>
        <p:nvSpPr>
          <p:cNvPr id="3" name="Rectangle 2"/>
          <p:cNvSpPr/>
          <p:nvPr/>
        </p:nvSpPr>
        <p:spPr>
          <a:xfrm>
            <a:off x="3707904" y="2424646"/>
            <a:ext cx="4518248" cy="369332"/>
          </a:xfrm>
          <a:prstGeom prst="rect">
            <a:avLst/>
          </a:prstGeom>
        </p:spPr>
        <p:txBody>
          <a:bodyPr wrap="square">
            <a:spAutoFit/>
          </a:bodyPr>
          <a:lstStyle/>
          <a:p>
            <a:pPr algn="just"/>
            <a:r>
              <a:rPr lang="id-ID" dirty="0"/>
              <a:t>Dr. Hery Sawiji, </a:t>
            </a:r>
            <a:r>
              <a:rPr lang="id-ID" dirty="0" smtClean="0"/>
              <a:t>M.Pd. </a:t>
            </a:r>
            <a:r>
              <a:rPr lang="id-ID" dirty="0"/>
              <a:t>(</a:t>
            </a:r>
            <a:r>
              <a:rPr lang="id-ID" dirty="0" smtClean="0"/>
              <a:t>Fungsi Manajemen)</a:t>
            </a:r>
            <a:endParaRPr lang="id-ID"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224" t="14474" r="4384" b="49013"/>
          <a:stretch/>
        </p:blipFill>
        <p:spPr bwMode="auto">
          <a:xfrm>
            <a:off x="1331640" y="2930976"/>
            <a:ext cx="7200799" cy="3169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673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5154" t="16667" r="6149" b="51823"/>
          <a:stretch/>
        </p:blipFill>
        <p:spPr bwMode="auto">
          <a:xfrm>
            <a:off x="9128" y="-26639"/>
            <a:ext cx="9134872" cy="3959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9512" y="4221088"/>
            <a:ext cx="8784976" cy="1938992"/>
          </a:xfrm>
          <a:prstGeom prst="rect">
            <a:avLst/>
          </a:prstGeom>
        </p:spPr>
        <p:txBody>
          <a:bodyPr wrap="square">
            <a:spAutoFit/>
          </a:bodyPr>
          <a:lstStyle/>
          <a:p>
            <a:pPr algn="just"/>
            <a:r>
              <a:rPr lang="id-ID" sz="2400" dirty="0" smtClean="0"/>
              <a:t>Suatu </a:t>
            </a:r>
            <a:r>
              <a:rPr lang="id-ID" sz="2400" dirty="0"/>
              <a:t>langkah untuk menetapkan, menggolongkan dan mengatur berbagai macam kegiatan yang di pandang. Seperti bentuk fisik yang tepat bagi suatu ruangan kerja administrasi, ruangan laboratorium, serta penetapan tugas dan wewenang seseorang pendelegasian wewenang dan seterusnya dalam rangka untuk mencapai tujuan.</a:t>
            </a:r>
          </a:p>
        </p:txBody>
      </p:sp>
    </p:spTree>
    <p:extLst>
      <p:ext uri="{BB962C8B-B14F-4D97-AF65-F5344CB8AC3E}">
        <p14:creationId xmlns:p14="http://schemas.microsoft.com/office/powerpoint/2010/main" val="27433135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51920" y="188640"/>
            <a:ext cx="4907068" cy="643253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800" b="1" dirty="0"/>
              <a:t>Penetapan dan Pengimbangan Aktivitas</a:t>
            </a:r>
          </a:p>
          <a:p>
            <a:pPr algn="just"/>
            <a:r>
              <a:rPr lang="id-ID" sz="2400" dirty="0"/>
              <a:t>Yang dimaksud dengan langkah ini pada hakikatnya adalah merupakan pembagian, penggolongan,dan penyusunan aktivitas-aktivitas yang akan dilaksanakan, sehingga menjadi kelompok-kelompok yang teratur berdasarkan kesamaan sifat dalam </a:t>
            </a:r>
            <a:r>
              <a:rPr lang="id-ID" sz="2400" dirty="0" smtClean="0"/>
              <a:t>pelaksanaan.</a:t>
            </a:r>
          </a:p>
          <a:p>
            <a:pPr algn="just"/>
            <a:r>
              <a:rPr lang="id-ID" sz="2400" dirty="0" smtClean="0"/>
              <a:t/>
            </a:r>
            <a:br>
              <a:rPr lang="id-ID" sz="2400" dirty="0" smtClean="0"/>
            </a:br>
            <a:r>
              <a:rPr lang="id-ID" sz="2000" dirty="0" smtClean="0"/>
              <a:t>Misalnya, kegiatan-kegiatan yang berkenaan dengan masalah produksi digolongkan menjadi unit produksi, yang berkenaan dengan masalah uang digolongkan menjadi unit keuangan, yang mengenai pelayanan warkat ke dalam unit tata usaha dan seterusnya.</a:t>
            </a:r>
            <a:endParaRPr lang="id-ID" sz="20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319" t="14474" r="4939" b="38085"/>
          <a:stretch/>
        </p:blipFill>
        <p:spPr bwMode="auto">
          <a:xfrm>
            <a:off x="0" y="1772816"/>
            <a:ext cx="3609475" cy="3470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402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544" y="3356992"/>
            <a:ext cx="7956376" cy="298543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800" b="1" dirty="0"/>
              <a:t>Penyusunan Organ atau Wadah</a:t>
            </a:r>
          </a:p>
          <a:p>
            <a:pPr algn="just"/>
            <a:r>
              <a:rPr lang="id-ID" sz="2000" dirty="0"/>
              <a:t>Dengan berpedoman pada langkah yang petama, langkah ini dimaksudkan untuk membuat organ atau wadah yang diperlukan untuk mewadahi segenap kegiatan yang telah tersusun. Di samping harus berpedoman pada hasil langkah pertama, pembentukan wadah ini hendaknya berpangkal juga </a:t>
            </a:r>
            <a:r>
              <a:rPr lang="id-ID" sz="2000" b="1" dirty="0"/>
              <a:t>pada sesuatu ide, yaitu sesuatu cita dan aspirasi seta hasrat pada sesuatu bentuk struktur organisasi yang dikehendaki. </a:t>
            </a:r>
            <a:r>
              <a:rPr lang="id-ID" sz="2000" dirty="0"/>
              <a:t>Atau dengan kata lain, pembentukan wadah ini hendaknya berpangkal juga pada ideal tipe suatu bentuk struktur organisasi.</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2787" t="43915" r="1360" b="35362"/>
          <a:stretch/>
        </p:blipFill>
        <p:spPr bwMode="auto">
          <a:xfrm>
            <a:off x="271772" y="692696"/>
            <a:ext cx="8499920" cy="1773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8694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9946" y="3212976"/>
            <a:ext cx="8944054" cy="3477875"/>
          </a:xfrm>
          <a:prstGeom prst="rect">
            <a:avLst/>
          </a:prstGeom>
          <a:ln>
            <a:solidFill>
              <a:schemeClr val="tx1"/>
            </a:solidFill>
          </a:ln>
        </p:spPr>
        <p:txBody>
          <a:bodyPr wrap="square">
            <a:spAutoFit/>
          </a:bodyPr>
          <a:lstStyle/>
          <a:p>
            <a:r>
              <a:rPr lang="id-ID" sz="2000" b="1" dirty="0"/>
              <a:t>Mengisi Organ dengan Tugas, Kekuasaan, Wewenang dan Tanggung Jawab</a:t>
            </a:r>
          </a:p>
          <a:p>
            <a:pPr algn="just"/>
            <a:r>
              <a:rPr lang="id-ID" sz="2000" dirty="0"/>
              <a:t>Yang dimaksud dengan langkah ini adalah memasukkan kegiatan yang telah tersusun, ke dalam organ yang telah dibentuk. Dalam pengisian tugas, harus juga dilengkapi dengan wewenang dan tanggung jawab yang sepadan. Dalam arti pejabat yang diserahi tugas harus diberi wewenang pula untuk mengambil tindakan-tingakan yang diperlukan, agar tugasnya dapat dilaksanakan dengan baik.</a:t>
            </a:r>
          </a:p>
          <a:p>
            <a:pPr algn="just"/>
            <a:endParaRPr lang="id-ID" sz="2000" dirty="0"/>
          </a:p>
          <a:p>
            <a:pPr algn="just"/>
            <a:r>
              <a:rPr lang="id-ID" sz="2000" dirty="0"/>
              <a:t>Penyerahan tugas dan wewenang berarti penyerahan tanggung jawab, maka berarti ada keharusan untuk melaksanakan dengan selayaknya segala sesuatu yang telah diserahkan. Akhirnya mudahlah bagi pimpinan untuk minta petanggungjawaban sehubungan dengan pelaksanaan tugasnya. </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6579" t="14474" r="2535" b="55920"/>
          <a:stretch/>
        </p:blipFill>
        <p:spPr bwMode="auto">
          <a:xfrm>
            <a:off x="1691679" y="0"/>
            <a:ext cx="5951989" cy="320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4846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4022501"/>
            <a:ext cx="8568952" cy="255454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000" b="1" dirty="0"/>
              <a:t>Menghubung-hubungkan Organ Satu dengan yang Lain dengan Garis Wewenang dan Tanggung Jawab</a:t>
            </a:r>
          </a:p>
          <a:p>
            <a:pPr algn="just"/>
            <a:r>
              <a:rPr lang="id-ID" sz="2000" dirty="0"/>
              <a:t>Dari hasil langkah pertama, kedua, dan ketiga dapat terlihat gambaran visual kotak-kotak organ yang telah berisi tugas, wewenang, dan tanggung jawab, maka selanjutnya kotak-kotak organ itu perlu dihubung-hubungkan. Jadi langkah ini adalah suatu aktivita untuk menentukan hubungan kekuasaan dan tanggung] awab berdasarkan atas wewenang formal. Manifestasi dai hasil langkah ini adalah garis-garis hubungan kekuasaaan yang bersifat formal.</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083" t="22369" r="41188" b="54276"/>
          <a:stretch/>
        </p:blipFill>
        <p:spPr bwMode="auto">
          <a:xfrm>
            <a:off x="539552" y="260648"/>
            <a:ext cx="7992888" cy="3317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9826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8064" y="3789040"/>
            <a:ext cx="8204375" cy="267765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id-ID" sz="2800" b="1" dirty="0"/>
              <a:t>Melengkapi Organ dengan Alat Perlengkapan yang Diperlukan</a:t>
            </a:r>
          </a:p>
          <a:p>
            <a:r>
              <a:rPr lang="id-ID" sz="2800" dirty="0"/>
              <a:t>Alat dan atau perlengkapan bukanlah harus baik, karena mempunyai nilai atau harga yang tinggi. Tetapi yang diperlukan adalah alat yang tepat dipakai, karena sesuai dengan corak pekerjaan</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2141" t="13816" r="2720" b="54934"/>
          <a:stretch/>
        </p:blipFill>
        <p:spPr bwMode="auto">
          <a:xfrm>
            <a:off x="2144250" y="620688"/>
            <a:ext cx="5524094" cy="276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54835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441" y="3573016"/>
            <a:ext cx="8136904"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id-ID" sz="2400" b="1" dirty="0"/>
              <a:t>Penempatan Orang yang Tepat Pada Masing-masing Organ</a:t>
            </a:r>
          </a:p>
          <a:p>
            <a:pPr algn="just"/>
            <a:r>
              <a:rPr lang="id-ID" sz="2400" dirty="0"/>
              <a:t>Dengan berakhirnya kelima langkah tersebut di atas, berbagai aktivitas organisasi telah tersusun. Berbagai pekerjaan yang harus dilaksanakan antar individu, antar unit sudah dialokasikan, lengkap beserta alat perlengkapan yang dibutuhkan. Dengan langkah di atas, pula otoitas dan tanggung jawab untuk masing-masing individu dan komponen-komponen kerja telah disiapkan untuk didelegasikan.</a:t>
            </a:r>
          </a:p>
        </p:txBody>
      </p:sp>
    </p:spTree>
    <p:extLst>
      <p:ext uri="{BB962C8B-B14F-4D97-AF65-F5344CB8AC3E}">
        <p14:creationId xmlns:p14="http://schemas.microsoft.com/office/powerpoint/2010/main" val="85107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3413611"/>
            <a:ext cx="8136904" cy="31085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id-ID" sz="2800" b="1" dirty="0"/>
              <a:t>Membuat Bagan Organisasi</a:t>
            </a:r>
          </a:p>
          <a:p>
            <a:pPr algn="just"/>
            <a:r>
              <a:rPr lang="id-ID" sz="2800" dirty="0"/>
              <a:t>Langkah yang terakhir ini dimaksudkan untuk melukiskan atau menggambarkan struktur organisasi di atas kertas, atau membuat bagan organisasi. Yaitu suatu gambar yang melukiskan secara skematis dai susunan tugas, kekuasaan, dan tanggung jawab serta hubungan antara unit-unit dalam suatu organisasi</a:t>
            </a:r>
            <a:r>
              <a:rPr lang="id-ID" sz="2800" dirty="0" smtClean="0"/>
              <a:t>.</a:t>
            </a:r>
            <a:endParaRPr lang="id-ID" sz="2800" dirty="0"/>
          </a:p>
        </p:txBody>
      </p:sp>
    </p:spTree>
    <p:extLst>
      <p:ext uri="{BB962C8B-B14F-4D97-AF65-F5344CB8AC3E}">
        <p14:creationId xmlns:p14="http://schemas.microsoft.com/office/powerpoint/2010/main" val="1236127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7203" t="12441" r="6434" b="58189"/>
          <a:stretch/>
        </p:blipFill>
        <p:spPr bwMode="auto">
          <a:xfrm>
            <a:off x="2021515" y="2924944"/>
            <a:ext cx="5461009" cy="3420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699792" y="404664"/>
            <a:ext cx="4104456" cy="1340768"/>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id-ID" sz="2800" dirty="0" smtClean="0"/>
              <a:t>PERENCANAAN </a:t>
            </a:r>
          </a:p>
          <a:p>
            <a:pPr algn="ctr"/>
            <a:r>
              <a:rPr lang="id-ID" dirty="0" smtClean="0"/>
              <a:t>(Salah satu fungsi manajemen)</a:t>
            </a:r>
            <a:endParaRPr lang="id-ID" dirty="0"/>
          </a:p>
        </p:txBody>
      </p:sp>
      <p:sp>
        <p:nvSpPr>
          <p:cNvPr id="3" name="Down Arrow 2"/>
          <p:cNvSpPr/>
          <p:nvPr/>
        </p:nvSpPr>
        <p:spPr>
          <a:xfrm>
            <a:off x="4430884" y="1876078"/>
            <a:ext cx="642272" cy="8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Rectangle 3"/>
          <p:cNvSpPr/>
          <p:nvPr/>
        </p:nvSpPr>
        <p:spPr>
          <a:xfrm>
            <a:off x="2000174" y="5805843"/>
            <a:ext cx="3343416" cy="52322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d-ID" sz="2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PENGORGANISASIAN</a:t>
            </a:r>
            <a:endPar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30553234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06" t="31250" r="37776" b="15365"/>
          <a:stretch/>
        </p:blipFill>
        <p:spPr bwMode="auto">
          <a:xfrm>
            <a:off x="-1" y="0"/>
            <a:ext cx="907262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03548" y="243930"/>
            <a:ext cx="5832648" cy="4093428"/>
          </a:xfrm>
          <a:prstGeom prst="rect">
            <a:avLst/>
          </a:prstGeom>
          <a:solidFill>
            <a:schemeClr val="tx1"/>
          </a:solidFill>
        </p:spPr>
        <p:txBody>
          <a:bodyPr wrap="square">
            <a:spAutoFit/>
          </a:bodyPr>
          <a:lstStyle/>
          <a:p>
            <a:pPr algn="just"/>
            <a:r>
              <a:rPr lang="id-ID" sz="2600" b="1" dirty="0">
                <a:solidFill>
                  <a:schemeClr val="bg1"/>
                </a:solidFill>
              </a:rPr>
              <a:t>Salah satu fungsi manajemen adalah mengetahui pengorganisasian yang merupakan salah satu fungsi </a:t>
            </a:r>
            <a:r>
              <a:rPr lang="id-ID" sz="2600" b="1" dirty="0" smtClean="0">
                <a:solidFill>
                  <a:schemeClr val="bg1"/>
                </a:solidFill>
              </a:rPr>
              <a:t>manajemen </a:t>
            </a:r>
            <a:r>
              <a:rPr lang="id-ID" sz="2600" b="1" dirty="0">
                <a:solidFill>
                  <a:schemeClr val="bg1"/>
                </a:solidFill>
              </a:rPr>
              <a:t>yang penting karena dengan pengorganisasian berarti akan memadukan seluruh sumber-sumber yang ada dalam organisasi</a:t>
            </a:r>
            <a:r>
              <a:rPr lang="id-ID" sz="2600" b="1" dirty="0" smtClean="0">
                <a:solidFill>
                  <a:schemeClr val="bg1"/>
                </a:solidFill>
              </a:rPr>
              <a:t>, baik </a:t>
            </a:r>
            <a:r>
              <a:rPr lang="id-ID" sz="2600" b="1" dirty="0">
                <a:solidFill>
                  <a:schemeClr val="bg1"/>
                </a:solidFill>
              </a:rPr>
              <a:t>yang berupa sumber daya manusia maupun sumber daya lainnya ke arah tercapainnya suatu tujuan.</a:t>
            </a:r>
          </a:p>
        </p:txBody>
      </p:sp>
    </p:spTree>
    <p:extLst>
      <p:ext uri="{BB962C8B-B14F-4D97-AF65-F5344CB8AC3E}">
        <p14:creationId xmlns:p14="http://schemas.microsoft.com/office/powerpoint/2010/main" val="2138048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616" t="35416" r="39825" b="16666"/>
          <a:stretch/>
        </p:blipFill>
        <p:spPr bwMode="auto">
          <a:xfrm>
            <a:off x="16768" y="1556792"/>
            <a:ext cx="9144000" cy="5301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716" y="57572"/>
            <a:ext cx="8934772" cy="138499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id-ID" sz="2800" b="1" dirty="0" smtClean="0"/>
              <a:t>Pentingnya </a:t>
            </a:r>
            <a:r>
              <a:rPr lang="id-ID" sz="2800" b="1" dirty="0"/>
              <a:t>pengorganisasian sebagai fungsi yang dijalankan oleh setiap manajer atau orang-orang yang menjalankan manajemendalam setiap organisasi</a:t>
            </a:r>
          </a:p>
        </p:txBody>
      </p:sp>
    </p:spTree>
    <p:extLst>
      <p:ext uri="{BB962C8B-B14F-4D97-AF65-F5344CB8AC3E}">
        <p14:creationId xmlns:p14="http://schemas.microsoft.com/office/powerpoint/2010/main" val="30490780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71" t="39062" r="61201" b="19792"/>
          <a:stretch/>
        </p:blipFill>
        <p:spPr bwMode="auto">
          <a:xfrm>
            <a:off x="0" y="103415"/>
            <a:ext cx="9161376" cy="6565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691680" y="1556792"/>
            <a:ext cx="5760640" cy="3970318"/>
          </a:xfrm>
          <a:prstGeom prst="rect">
            <a:avLst/>
          </a:prstGeom>
        </p:spPr>
        <p:txBody>
          <a:bodyPr wrap="square">
            <a:spAutoFit/>
          </a:bodyPr>
          <a:lstStyle/>
          <a:p>
            <a:pPr algn="ctr"/>
            <a:r>
              <a:rPr lang="id-ID" sz="2800" b="1" dirty="0" smtClean="0">
                <a:solidFill>
                  <a:schemeClr val="bg1"/>
                </a:solidFill>
              </a:rPr>
              <a:t>DEFINISI</a:t>
            </a:r>
          </a:p>
          <a:p>
            <a:pPr algn="just"/>
            <a:r>
              <a:rPr lang="id-ID" sz="2800" b="1" dirty="0" smtClean="0">
                <a:solidFill>
                  <a:schemeClr val="bg1"/>
                </a:solidFill>
              </a:rPr>
              <a:t>Struktur </a:t>
            </a:r>
            <a:r>
              <a:rPr lang="id-ID" sz="2800" b="1" dirty="0">
                <a:solidFill>
                  <a:schemeClr val="bg1"/>
                </a:solidFill>
              </a:rPr>
              <a:t>organisasi adalah susunan komponen-komponen (unit-unit kerja) dalam organisasi. Struktur organisasi menunjukkan adanya pembagian kerja dan menunjukkan bagaimana fungsi-fungsi atau kegiatan-kegiatan yang berbeda-beda tersebut diintegrasikan (koordinasi).</a:t>
            </a:r>
          </a:p>
        </p:txBody>
      </p:sp>
    </p:spTree>
    <p:extLst>
      <p:ext uri="{BB962C8B-B14F-4D97-AF65-F5344CB8AC3E}">
        <p14:creationId xmlns:p14="http://schemas.microsoft.com/office/powerpoint/2010/main" val="22407605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962" t="34114" r="48170" b="39323"/>
          <a:stretch/>
        </p:blipFill>
        <p:spPr bwMode="auto">
          <a:xfrm>
            <a:off x="-1" y="0"/>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306960" y="2636912"/>
            <a:ext cx="4572000" cy="3046988"/>
          </a:xfrm>
          <a:prstGeom prst="rect">
            <a:avLst/>
          </a:prstGeom>
        </p:spPr>
        <p:txBody>
          <a:bodyPr>
            <a:spAutoFit/>
          </a:bodyPr>
          <a:lstStyle/>
          <a:p>
            <a:pPr algn="ctr"/>
            <a:r>
              <a:rPr lang="id-ID" sz="3200" b="1" dirty="0" smtClean="0"/>
              <a:t>Suatu </a:t>
            </a:r>
            <a:r>
              <a:rPr lang="id-ID" sz="3200" b="1" dirty="0"/>
              <a:t>kerjasama sekelompok orang untuk mencapai tujuan bersama yang diinginkan dan mau terlibat dengan peraturan yang ada</a:t>
            </a:r>
          </a:p>
        </p:txBody>
      </p:sp>
    </p:spTree>
    <p:extLst>
      <p:ext uri="{BB962C8B-B14F-4D97-AF65-F5344CB8AC3E}">
        <p14:creationId xmlns:p14="http://schemas.microsoft.com/office/powerpoint/2010/main" val="25717650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TotalTime>
  <Words>975</Words>
  <Application>Microsoft Office PowerPoint</Application>
  <PresentationFormat>On-screen Show (4:3)</PresentationFormat>
  <Paragraphs>95</Paragraphs>
  <Slides>46</Slides>
  <Notes>0</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MATA KULIAH  KOMUNIKASI  DASAR MANAJEMEN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Pengorganisasian </dc:title>
  <dc:creator>ismail - [2010]</dc:creator>
  <cp:lastModifiedBy>ismail - [2010]</cp:lastModifiedBy>
  <cp:revision>32</cp:revision>
  <dcterms:created xsi:type="dcterms:W3CDTF">2019-09-14T08:49:37Z</dcterms:created>
  <dcterms:modified xsi:type="dcterms:W3CDTF">2019-11-14T07:17:08Z</dcterms:modified>
</cp:coreProperties>
</file>