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Lst>
  <p:handoutMasterIdLst>
    <p:handoutMasterId r:id="rId10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94" r:id="rId35"/>
    <p:sldId id="295" r:id="rId36"/>
    <p:sldId id="289" r:id="rId37"/>
    <p:sldId id="290" r:id="rId38"/>
    <p:sldId id="291" r:id="rId39"/>
    <p:sldId id="292" r:id="rId40"/>
    <p:sldId id="293" r:id="rId41"/>
    <p:sldId id="296" r:id="rId42"/>
    <p:sldId id="297" r:id="rId43"/>
    <p:sldId id="298" r:id="rId44"/>
    <p:sldId id="299" r:id="rId45"/>
    <p:sldId id="313" r:id="rId46"/>
    <p:sldId id="314" r:id="rId47"/>
    <p:sldId id="315" r:id="rId48"/>
    <p:sldId id="316" r:id="rId49"/>
    <p:sldId id="300" r:id="rId50"/>
    <p:sldId id="306" r:id="rId51"/>
    <p:sldId id="307" r:id="rId52"/>
    <p:sldId id="308" r:id="rId53"/>
    <p:sldId id="301" r:id="rId54"/>
    <p:sldId id="303" r:id="rId55"/>
    <p:sldId id="302" r:id="rId56"/>
    <p:sldId id="304" r:id="rId57"/>
    <p:sldId id="305" r:id="rId58"/>
    <p:sldId id="309" r:id="rId59"/>
    <p:sldId id="310" r:id="rId60"/>
    <p:sldId id="311" r:id="rId61"/>
    <p:sldId id="312"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56" r:id="rId75"/>
    <p:sldId id="357"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 id="355" r:id="rId102"/>
    <p:sldId id="358" r:id="rId103"/>
    <p:sldId id="359" r:id="rId104"/>
    <p:sldId id="360" r:id="rId105"/>
    <p:sldId id="361" r:id="rId106"/>
    <p:sldId id="362" r:id="rId107"/>
    <p:sldId id="363" r:id="rId108"/>
  </p:sldIdLst>
  <p:sldSz cx="9144000" cy="6858000" type="screen4x3"/>
  <p:notesSz cx="6858000" cy="9240838"/>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56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1156"/>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handoutMaster" Target="handoutMasters/handout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1554" name="Rectangle 2">
            <a:extLst>
              <a:ext uri="{FF2B5EF4-FFF2-40B4-BE49-F238E27FC236}">
                <a16:creationId xmlns:a16="http://schemas.microsoft.com/office/drawing/2014/main" id="{51B29E80-9775-4BE1-9EB7-69309A08D71E}"/>
              </a:ext>
            </a:extLst>
          </p:cNvPr>
          <p:cNvSpPr>
            <a:spLocks noGrp="1" noChangeArrowheads="1"/>
          </p:cNvSpPr>
          <p:nvPr>
            <p:ph type="hdr" sz="quarter"/>
          </p:nvPr>
        </p:nvSpPr>
        <p:spPr bwMode="auto">
          <a:xfrm>
            <a:off x="0" y="0"/>
            <a:ext cx="29718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defRPr>
            </a:lvl1pPr>
          </a:lstStyle>
          <a:p>
            <a:endParaRPr lang="en-US" altLang="en-US"/>
          </a:p>
        </p:txBody>
      </p:sp>
      <p:sp>
        <p:nvSpPr>
          <p:cNvPr id="151555" name="Rectangle 3">
            <a:extLst>
              <a:ext uri="{FF2B5EF4-FFF2-40B4-BE49-F238E27FC236}">
                <a16:creationId xmlns:a16="http://schemas.microsoft.com/office/drawing/2014/main" id="{D976212B-00C6-4005-BABF-85B134EAF9F3}"/>
              </a:ext>
            </a:extLst>
          </p:cNvPr>
          <p:cNvSpPr>
            <a:spLocks noGrp="1" noChangeArrowheads="1"/>
          </p:cNvSpPr>
          <p:nvPr>
            <p:ph type="dt" sz="quarter" idx="1"/>
          </p:nvPr>
        </p:nvSpPr>
        <p:spPr bwMode="auto">
          <a:xfrm>
            <a:off x="3884613" y="0"/>
            <a:ext cx="29718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defRPr>
            </a:lvl1pPr>
          </a:lstStyle>
          <a:p>
            <a:endParaRPr lang="en-US" altLang="en-US"/>
          </a:p>
        </p:txBody>
      </p:sp>
      <p:sp>
        <p:nvSpPr>
          <p:cNvPr id="151556" name="Rectangle 4">
            <a:extLst>
              <a:ext uri="{FF2B5EF4-FFF2-40B4-BE49-F238E27FC236}">
                <a16:creationId xmlns:a16="http://schemas.microsoft.com/office/drawing/2014/main" id="{BFF2A861-4E54-4DBC-B102-D6A4439D4602}"/>
              </a:ext>
            </a:extLst>
          </p:cNvPr>
          <p:cNvSpPr>
            <a:spLocks noGrp="1" noChangeArrowheads="1"/>
          </p:cNvSpPr>
          <p:nvPr>
            <p:ph type="ftr" sz="quarter" idx="2"/>
          </p:nvPr>
        </p:nvSpPr>
        <p:spPr bwMode="auto">
          <a:xfrm>
            <a:off x="0" y="8777288"/>
            <a:ext cx="297180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endParaRPr lang="en-US" altLang="en-US"/>
          </a:p>
        </p:txBody>
      </p:sp>
      <p:sp>
        <p:nvSpPr>
          <p:cNvPr id="151557" name="Rectangle 5">
            <a:extLst>
              <a:ext uri="{FF2B5EF4-FFF2-40B4-BE49-F238E27FC236}">
                <a16:creationId xmlns:a16="http://schemas.microsoft.com/office/drawing/2014/main" id="{D07D56BF-7D69-4516-9980-310CD37306EC}"/>
              </a:ext>
            </a:extLst>
          </p:cNvPr>
          <p:cNvSpPr>
            <a:spLocks noGrp="1" noChangeArrowheads="1"/>
          </p:cNvSpPr>
          <p:nvPr>
            <p:ph type="sldNum" sz="quarter" idx="3"/>
          </p:nvPr>
        </p:nvSpPr>
        <p:spPr bwMode="auto">
          <a:xfrm>
            <a:off x="3884613" y="8777288"/>
            <a:ext cx="297180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6D997C59-906B-4418-8B99-94C3B4529875}"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73058" name="Rectangle 2">
            <a:extLst>
              <a:ext uri="{FF2B5EF4-FFF2-40B4-BE49-F238E27FC236}">
                <a16:creationId xmlns:a16="http://schemas.microsoft.com/office/drawing/2014/main" id="{73DEA810-2CDF-4A89-9D8D-4A6B29A1BF78}"/>
              </a:ext>
            </a:extLst>
          </p:cNvPr>
          <p:cNvSpPr>
            <a:spLocks noGrp="1" noChangeArrowheads="1"/>
          </p:cNvSpPr>
          <p:nvPr>
            <p:ph type="ctrTitle" sz="quarter"/>
          </p:nvPr>
        </p:nvSpPr>
        <p:spPr>
          <a:xfrm>
            <a:off x="685800" y="1997075"/>
            <a:ext cx="7772400" cy="1431925"/>
          </a:xfrm>
        </p:spPr>
        <p:txBody>
          <a:bodyPr anchor="b" anchorCtr="1"/>
          <a:lstStyle>
            <a:lvl1pPr algn="ctr">
              <a:defRPr/>
            </a:lvl1pPr>
          </a:lstStyle>
          <a:p>
            <a:pPr lvl="0"/>
            <a:r>
              <a:rPr lang="en-US" altLang="en-US" noProof="0"/>
              <a:t>Click to edit Master title style</a:t>
            </a:r>
          </a:p>
        </p:txBody>
      </p:sp>
      <p:sp>
        <p:nvSpPr>
          <p:cNvPr id="173059" name="Rectangle 3">
            <a:extLst>
              <a:ext uri="{FF2B5EF4-FFF2-40B4-BE49-F238E27FC236}">
                <a16:creationId xmlns:a16="http://schemas.microsoft.com/office/drawing/2014/main" id="{A3625E61-0A2D-4F14-A440-21BBD7DF4AEC}"/>
              </a:ext>
            </a:extLst>
          </p:cNvPr>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173060" name="Freeform 4">
            <a:extLst>
              <a:ext uri="{FF2B5EF4-FFF2-40B4-BE49-F238E27FC236}">
                <a16:creationId xmlns:a16="http://schemas.microsoft.com/office/drawing/2014/main" id="{571DFBC5-B086-4FC8-93D3-B4D07335162A}"/>
              </a:ext>
            </a:extLst>
          </p:cNvPr>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3061" name="Rectangle 5">
            <a:extLst>
              <a:ext uri="{FF2B5EF4-FFF2-40B4-BE49-F238E27FC236}">
                <a16:creationId xmlns:a16="http://schemas.microsoft.com/office/drawing/2014/main" id="{6313AD67-0BE4-41E3-B84F-BD4CBCAA7E85}"/>
              </a:ext>
            </a:extLst>
          </p:cNvPr>
          <p:cNvSpPr>
            <a:spLocks noGrp="1" noChangeArrowheads="1"/>
          </p:cNvSpPr>
          <p:nvPr>
            <p:ph type="ftr" sz="quarter" idx="3"/>
          </p:nvPr>
        </p:nvSpPr>
        <p:spPr/>
        <p:txBody>
          <a:bodyPr/>
          <a:lstStyle>
            <a:lvl1pPr>
              <a:defRPr/>
            </a:lvl1pPr>
          </a:lstStyle>
          <a:p>
            <a:endParaRPr lang="en-US" altLang="en-US"/>
          </a:p>
        </p:txBody>
      </p:sp>
      <p:sp>
        <p:nvSpPr>
          <p:cNvPr id="173062" name="Rectangle 6">
            <a:extLst>
              <a:ext uri="{FF2B5EF4-FFF2-40B4-BE49-F238E27FC236}">
                <a16:creationId xmlns:a16="http://schemas.microsoft.com/office/drawing/2014/main" id="{BE88183C-1624-4BB2-BAF5-78DDAE6EB97A}"/>
              </a:ext>
            </a:extLst>
          </p:cNvPr>
          <p:cNvSpPr>
            <a:spLocks noGrp="1" noChangeArrowheads="1"/>
          </p:cNvSpPr>
          <p:nvPr>
            <p:ph type="sldNum" sz="quarter" idx="4"/>
          </p:nvPr>
        </p:nvSpPr>
        <p:spPr/>
        <p:txBody>
          <a:bodyPr/>
          <a:lstStyle>
            <a:lvl1pPr>
              <a:defRPr/>
            </a:lvl1pPr>
          </a:lstStyle>
          <a:p>
            <a:fld id="{D2F1FCD0-6BD2-4237-83D8-8C67B460C4D9}" type="slidenum">
              <a:rPr lang="en-US" altLang="en-US"/>
              <a:pPr/>
              <a:t>‹#›</a:t>
            </a:fld>
            <a:endParaRPr lang="en-US" altLang="en-US"/>
          </a:p>
        </p:txBody>
      </p:sp>
      <p:sp>
        <p:nvSpPr>
          <p:cNvPr id="173063" name="Rectangle 7">
            <a:extLst>
              <a:ext uri="{FF2B5EF4-FFF2-40B4-BE49-F238E27FC236}">
                <a16:creationId xmlns:a16="http://schemas.microsoft.com/office/drawing/2014/main" id="{979E747C-8A00-497D-947F-B9DF198013A6}"/>
              </a:ext>
            </a:extLst>
          </p:cNvPr>
          <p:cNvSpPr>
            <a:spLocks noGrp="1" noChangeArrowheads="1"/>
          </p:cNvSpPr>
          <p:nvPr>
            <p:ph type="dt" sz="quarter" idx="2"/>
          </p:nvPr>
        </p:nvSpPr>
        <p:spPr/>
        <p:txBody>
          <a:bodyPr/>
          <a:lstStyle>
            <a:lvl1pPr>
              <a:defRPr/>
            </a:lvl1pPr>
          </a:lstStyle>
          <a:p>
            <a:endParaRPr lang="en-US" altLang="en-US"/>
          </a:p>
        </p:txBody>
      </p:sp>
    </p:spTree>
  </p:cSld>
  <p:clrMapOvr>
    <a:masterClrMapping/>
  </p:clrMapOvr>
  <p:transition>
    <p:push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4D3B0-E0E7-4FED-8348-97F93F2F6E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4F8DE9B-A3CB-4BE1-86F9-21F53AAD43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E48E4C-B501-42FA-9B80-E90574B27F81}"/>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0E2EE0DE-7EC7-4BE3-8D7D-97946F46ECF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CDBF4311-B36A-4DFE-A5BE-F398E495F1A9}"/>
              </a:ext>
            </a:extLst>
          </p:cNvPr>
          <p:cNvSpPr>
            <a:spLocks noGrp="1"/>
          </p:cNvSpPr>
          <p:nvPr>
            <p:ph type="sldNum" sz="quarter" idx="12"/>
          </p:nvPr>
        </p:nvSpPr>
        <p:spPr/>
        <p:txBody>
          <a:bodyPr/>
          <a:lstStyle>
            <a:lvl1pPr>
              <a:defRPr/>
            </a:lvl1pPr>
          </a:lstStyle>
          <a:p>
            <a:fld id="{5B8E6A64-EBE8-4F57-B580-E61E694CEC65}" type="slidenum">
              <a:rPr lang="en-US" altLang="en-US"/>
              <a:pPr/>
              <a:t>‹#›</a:t>
            </a:fld>
            <a:endParaRPr lang="en-US" altLang="en-US"/>
          </a:p>
        </p:txBody>
      </p:sp>
    </p:spTree>
    <p:extLst>
      <p:ext uri="{BB962C8B-B14F-4D97-AF65-F5344CB8AC3E}">
        <p14:creationId xmlns:p14="http://schemas.microsoft.com/office/powerpoint/2010/main" val="3619065353"/>
      </p:ext>
    </p:extLst>
  </p:cSld>
  <p:clrMapOvr>
    <a:masterClrMapping/>
  </p:clrMapOvr>
  <p:transition>
    <p:push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A3F373-E256-4B83-AB51-37440DAF4AB0}"/>
              </a:ext>
            </a:extLst>
          </p:cNvPr>
          <p:cNvSpPr>
            <a:spLocks noGrp="1"/>
          </p:cNvSpPr>
          <p:nvPr>
            <p:ph type="title" orient="vert"/>
          </p:nvPr>
        </p:nvSpPr>
        <p:spPr>
          <a:xfrm>
            <a:off x="6629400" y="292100"/>
            <a:ext cx="2057400" cy="57277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1D4F157-C656-4594-B918-0F51D62CA25B}"/>
              </a:ext>
            </a:extLst>
          </p:cNvPr>
          <p:cNvSpPr>
            <a:spLocks noGrp="1"/>
          </p:cNvSpPr>
          <p:nvPr>
            <p:ph type="body" orient="vert" idx="1"/>
          </p:nvPr>
        </p:nvSpPr>
        <p:spPr>
          <a:xfrm>
            <a:off x="457200" y="292100"/>
            <a:ext cx="6019800"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BAEDC1-F897-4A3D-90AF-20A60BAFB0E7}"/>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41787688-C749-46D7-B1BE-EC8D3959EE2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63AA3F5B-E659-435F-A7AF-EE03A69FB843}"/>
              </a:ext>
            </a:extLst>
          </p:cNvPr>
          <p:cNvSpPr>
            <a:spLocks noGrp="1"/>
          </p:cNvSpPr>
          <p:nvPr>
            <p:ph type="sldNum" sz="quarter" idx="12"/>
          </p:nvPr>
        </p:nvSpPr>
        <p:spPr/>
        <p:txBody>
          <a:bodyPr/>
          <a:lstStyle>
            <a:lvl1pPr>
              <a:defRPr/>
            </a:lvl1pPr>
          </a:lstStyle>
          <a:p>
            <a:fld id="{01456646-DDF2-4562-857C-CE683E30E5E2}" type="slidenum">
              <a:rPr lang="en-US" altLang="en-US"/>
              <a:pPr/>
              <a:t>‹#›</a:t>
            </a:fld>
            <a:endParaRPr lang="en-US" altLang="en-US"/>
          </a:p>
        </p:txBody>
      </p:sp>
    </p:spTree>
    <p:extLst>
      <p:ext uri="{BB962C8B-B14F-4D97-AF65-F5344CB8AC3E}">
        <p14:creationId xmlns:p14="http://schemas.microsoft.com/office/powerpoint/2010/main" val="2133126676"/>
      </p:ext>
    </p:extLst>
  </p:cSld>
  <p:clrMapOvr>
    <a:masterClrMapping/>
  </p:clrMapOvr>
  <p:transition>
    <p:push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7E281-323A-42E2-AC8C-EB8080D767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E9CC22-C40E-43E3-8F87-F1EF023FC4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007E6E-D653-4AFC-AAB1-1BF7C4C8DE13}"/>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19022058-9B3F-4C04-BFD4-65E505510BE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80D1C492-837F-4E8D-A5F6-373711DDD0B8}"/>
              </a:ext>
            </a:extLst>
          </p:cNvPr>
          <p:cNvSpPr>
            <a:spLocks noGrp="1"/>
          </p:cNvSpPr>
          <p:nvPr>
            <p:ph type="sldNum" sz="quarter" idx="12"/>
          </p:nvPr>
        </p:nvSpPr>
        <p:spPr/>
        <p:txBody>
          <a:bodyPr/>
          <a:lstStyle>
            <a:lvl1pPr>
              <a:defRPr/>
            </a:lvl1pPr>
          </a:lstStyle>
          <a:p>
            <a:fld id="{B754DFAB-8B6B-4E3B-810E-2ABDBEAF197B}" type="slidenum">
              <a:rPr lang="en-US" altLang="en-US"/>
              <a:pPr/>
              <a:t>‹#›</a:t>
            </a:fld>
            <a:endParaRPr lang="en-US" altLang="en-US"/>
          </a:p>
        </p:txBody>
      </p:sp>
    </p:spTree>
    <p:extLst>
      <p:ext uri="{BB962C8B-B14F-4D97-AF65-F5344CB8AC3E}">
        <p14:creationId xmlns:p14="http://schemas.microsoft.com/office/powerpoint/2010/main" val="3371857542"/>
      </p:ext>
    </p:extLst>
  </p:cSld>
  <p:clrMapOvr>
    <a:masterClrMapping/>
  </p:clrMapOvr>
  <p:transition>
    <p:push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41807-68FE-4C41-AB55-8973F63025F6}"/>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DCAA9BC-C3F7-4EC0-9116-B2BF86D45E7C}"/>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076E78B0-7D7E-486F-903A-BE54E1D16605}"/>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1C3E640-D2DA-4343-8F7B-603B05704F3C}"/>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0771BA-E94E-4823-92E8-2F25CA48A906}"/>
              </a:ext>
            </a:extLst>
          </p:cNvPr>
          <p:cNvSpPr>
            <a:spLocks noGrp="1"/>
          </p:cNvSpPr>
          <p:nvPr>
            <p:ph type="sldNum" sz="quarter" idx="12"/>
          </p:nvPr>
        </p:nvSpPr>
        <p:spPr/>
        <p:txBody>
          <a:bodyPr/>
          <a:lstStyle>
            <a:lvl1pPr>
              <a:defRPr/>
            </a:lvl1pPr>
          </a:lstStyle>
          <a:p>
            <a:fld id="{A373A829-DA30-448E-9750-EB0B2E7F6F98}" type="slidenum">
              <a:rPr lang="en-US" altLang="en-US"/>
              <a:pPr/>
              <a:t>‹#›</a:t>
            </a:fld>
            <a:endParaRPr lang="en-US" altLang="en-US"/>
          </a:p>
        </p:txBody>
      </p:sp>
    </p:spTree>
    <p:extLst>
      <p:ext uri="{BB962C8B-B14F-4D97-AF65-F5344CB8AC3E}">
        <p14:creationId xmlns:p14="http://schemas.microsoft.com/office/powerpoint/2010/main" val="1442231354"/>
      </p:ext>
    </p:extLst>
  </p:cSld>
  <p:clrMapOvr>
    <a:masterClrMapping/>
  </p:clrMapOvr>
  <p:transition>
    <p:push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5431-C9E9-4452-A788-28119F083C8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7338E5-B28E-44A2-ADAF-016ED5AFFC38}"/>
              </a:ext>
            </a:extLst>
          </p:cNvPr>
          <p:cNvSpPr>
            <a:spLocks noGrp="1"/>
          </p:cNvSpPr>
          <p:nvPr>
            <p:ph sz="half" idx="1"/>
          </p:nvPr>
        </p:nvSpPr>
        <p:spPr>
          <a:xfrm>
            <a:off x="457200" y="19050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498E790-EBE9-4123-A122-62AA059979F5}"/>
              </a:ext>
            </a:extLst>
          </p:cNvPr>
          <p:cNvSpPr>
            <a:spLocks noGrp="1"/>
          </p:cNvSpPr>
          <p:nvPr>
            <p:ph sz="half" idx="2"/>
          </p:nvPr>
        </p:nvSpPr>
        <p:spPr>
          <a:xfrm>
            <a:off x="4648200" y="19050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4EEF8A2-8753-4EEF-B21D-5EAB176AA54C}"/>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C3A1CDB9-6F8E-4C57-A6C3-08A2DDA40FA3}"/>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8B82F806-5F90-4F7B-BE7C-9BEEBC23EC4F}"/>
              </a:ext>
            </a:extLst>
          </p:cNvPr>
          <p:cNvSpPr>
            <a:spLocks noGrp="1"/>
          </p:cNvSpPr>
          <p:nvPr>
            <p:ph type="sldNum" sz="quarter" idx="12"/>
          </p:nvPr>
        </p:nvSpPr>
        <p:spPr/>
        <p:txBody>
          <a:bodyPr/>
          <a:lstStyle>
            <a:lvl1pPr>
              <a:defRPr/>
            </a:lvl1pPr>
          </a:lstStyle>
          <a:p>
            <a:fld id="{A464C0E5-B024-4E40-8EA1-98C8BE1C660B}" type="slidenum">
              <a:rPr lang="en-US" altLang="en-US"/>
              <a:pPr/>
              <a:t>‹#›</a:t>
            </a:fld>
            <a:endParaRPr lang="en-US" altLang="en-US"/>
          </a:p>
        </p:txBody>
      </p:sp>
    </p:spTree>
    <p:extLst>
      <p:ext uri="{BB962C8B-B14F-4D97-AF65-F5344CB8AC3E}">
        <p14:creationId xmlns:p14="http://schemas.microsoft.com/office/powerpoint/2010/main" val="2755253521"/>
      </p:ext>
    </p:extLst>
  </p:cSld>
  <p:clrMapOvr>
    <a:masterClrMapping/>
  </p:clrMapOvr>
  <p:transition>
    <p:push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1CD7E-9B6F-4E68-B138-0A7F5FDB1C20}"/>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400B8C1-1FE9-4216-9084-D41D6EC916C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9C9ADE4-69F8-40AA-9096-1F33D6DE8D1B}"/>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8B8E2FA-2F9C-418F-AA3C-A600DB97EC8B}"/>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C08EE99-ADC1-4D45-913A-64897BA8DA11}"/>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E846259-8F9D-4217-8822-9C7274AD736D}"/>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2004DF1E-BC8B-4297-8586-C89DC6787D59}"/>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DE8CD41D-F594-4970-9636-AE5747B54F29}"/>
              </a:ext>
            </a:extLst>
          </p:cNvPr>
          <p:cNvSpPr>
            <a:spLocks noGrp="1"/>
          </p:cNvSpPr>
          <p:nvPr>
            <p:ph type="sldNum" sz="quarter" idx="12"/>
          </p:nvPr>
        </p:nvSpPr>
        <p:spPr/>
        <p:txBody>
          <a:bodyPr/>
          <a:lstStyle>
            <a:lvl1pPr>
              <a:defRPr/>
            </a:lvl1pPr>
          </a:lstStyle>
          <a:p>
            <a:fld id="{2F99ED48-246B-492C-80DB-BD6909FDF3C0}" type="slidenum">
              <a:rPr lang="en-US" altLang="en-US"/>
              <a:pPr/>
              <a:t>‹#›</a:t>
            </a:fld>
            <a:endParaRPr lang="en-US" altLang="en-US"/>
          </a:p>
        </p:txBody>
      </p:sp>
    </p:spTree>
    <p:extLst>
      <p:ext uri="{BB962C8B-B14F-4D97-AF65-F5344CB8AC3E}">
        <p14:creationId xmlns:p14="http://schemas.microsoft.com/office/powerpoint/2010/main" val="4027372714"/>
      </p:ext>
    </p:extLst>
  </p:cSld>
  <p:clrMapOvr>
    <a:masterClrMapping/>
  </p:clrMapOvr>
  <p:transition>
    <p:push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1B846-AFEA-41B7-88BB-40EB5DA717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9561C3E-91F4-41D7-98A5-08FD62D4D598}"/>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E2CC073D-4318-4CFA-8B28-C191930A78BB}"/>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CC520934-6020-4A13-B9E4-1428D083053F}"/>
              </a:ext>
            </a:extLst>
          </p:cNvPr>
          <p:cNvSpPr>
            <a:spLocks noGrp="1"/>
          </p:cNvSpPr>
          <p:nvPr>
            <p:ph type="sldNum" sz="quarter" idx="12"/>
          </p:nvPr>
        </p:nvSpPr>
        <p:spPr/>
        <p:txBody>
          <a:bodyPr/>
          <a:lstStyle>
            <a:lvl1pPr>
              <a:defRPr/>
            </a:lvl1pPr>
          </a:lstStyle>
          <a:p>
            <a:fld id="{36FAAE46-E6CE-4483-8133-79632D433BDA}" type="slidenum">
              <a:rPr lang="en-US" altLang="en-US"/>
              <a:pPr/>
              <a:t>‹#›</a:t>
            </a:fld>
            <a:endParaRPr lang="en-US" altLang="en-US"/>
          </a:p>
        </p:txBody>
      </p:sp>
    </p:spTree>
    <p:extLst>
      <p:ext uri="{BB962C8B-B14F-4D97-AF65-F5344CB8AC3E}">
        <p14:creationId xmlns:p14="http://schemas.microsoft.com/office/powerpoint/2010/main" val="3790798670"/>
      </p:ext>
    </p:extLst>
  </p:cSld>
  <p:clrMapOvr>
    <a:masterClrMapping/>
  </p:clrMapOvr>
  <p:transition>
    <p:push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7C3EC6-6618-4D00-B796-10BA6C9534F6}"/>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6EF6C63B-0155-4CE7-B2D1-BDB6EFB180A3}"/>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EBE698EA-87CE-406E-B677-58BB3DD3898B}"/>
              </a:ext>
            </a:extLst>
          </p:cNvPr>
          <p:cNvSpPr>
            <a:spLocks noGrp="1"/>
          </p:cNvSpPr>
          <p:nvPr>
            <p:ph type="sldNum" sz="quarter" idx="12"/>
          </p:nvPr>
        </p:nvSpPr>
        <p:spPr/>
        <p:txBody>
          <a:bodyPr/>
          <a:lstStyle>
            <a:lvl1pPr>
              <a:defRPr/>
            </a:lvl1pPr>
          </a:lstStyle>
          <a:p>
            <a:fld id="{7ECF237E-823C-4F00-8BEE-6D94998D63DA}" type="slidenum">
              <a:rPr lang="en-US" altLang="en-US"/>
              <a:pPr/>
              <a:t>‹#›</a:t>
            </a:fld>
            <a:endParaRPr lang="en-US" altLang="en-US"/>
          </a:p>
        </p:txBody>
      </p:sp>
    </p:spTree>
    <p:extLst>
      <p:ext uri="{BB962C8B-B14F-4D97-AF65-F5344CB8AC3E}">
        <p14:creationId xmlns:p14="http://schemas.microsoft.com/office/powerpoint/2010/main" val="1462387312"/>
      </p:ext>
    </p:extLst>
  </p:cSld>
  <p:clrMapOvr>
    <a:masterClrMapping/>
  </p:clrMapOvr>
  <p:transition>
    <p:push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8DDCC-E738-4318-AAE5-D471D1E0B073}"/>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82F7333-F3E7-4634-B71B-7F6F9D07814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6F4909D-51B7-4560-BBDB-3BAA1B1D702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D58A71-99BB-43E1-98A1-01119B9947FF}"/>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BD843963-9371-4AD9-B015-0E61B923DA6E}"/>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099143E4-B0F7-4299-BB56-825B6947EAA1}"/>
              </a:ext>
            </a:extLst>
          </p:cNvPr>
          <p:cNvSpPr>
            <a:spLocks noGrp="1"/>
          </p:cNvSpPr>
          <p:nvPr>
            <p:ph type="sldNum" sz="quarter" idx="12"/>
          </p:nvPr>
        </p:nvSpPr>
        <p:spPr/>
        <p:txBody>
          <a:bodyPr/>
          <a:lstStyle>
            <a:lvl1pPr>
              <a:defRPr/>
            </a:lvl1pPr>
          </a:lstStyle>
          <a:p>
            <a:fld id="{EF311183-EEAA-47A4-8DF3-580556B3BDE3}" type="slidenum">
              <a:rPr lang="en-US" altLang="en-US"/>
              <a:pPr/>
              <a:t>‹#›</a:t>
            </a:fld>
            <a:endParaRPr lang="en-US" altLang="en-US"/>
          </a:p>
        </p:txBody>
      </p:sp>
    </p:spTree>
    <p:extLst>
      <p:ext uri="{BB962C8B-B14F-4D97-AF65-F5344CB8AC3E}">
        <p14:creationId xmlns:p14="http://schemas.microsoft.com/office/powerpoint/2010/main" val="2387901700"/>
      </p:ext>
    </p:extLst>
  </p:cSld>
  <p:clrMapOvr>
    <a:masterClrMapping/>
  </p:clrMapOvr>
  <p:transition>
    <p:push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33289-2D93-4F30-BD5A-A5897C6CD0F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D90011E-871C-48A5-BDAF-C61EA3A30B9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3D8C2D4-8FAF-43C7-9FE8-9B0C4520FAD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6C4FBF-1034-45FD-86AB-8EA0A1FE0122}"/>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F0C90B1A-74D2-474F-93D7-6117B20BC83E}"/>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FEA8B35A-5006-4E2B-A681-0B2E193DD777}"/>
              </a:ext>
            </a:extLst>
          </p:cNvPr>
          <p:cNvSpPr>
            <a:spLocks noGrp="1"/>
          </p:cNvSpPr>
          <p:nvPr>
            <p:ph type="sldNum" sz="quarter" idx="12"/>
          </p:nvPr>
        </p:nvSpPr>
        <p:spPr/>
        <p:txBody>
          <a:bodyPr/>
          <a:lstStyle>
            <a:lvl1pPr>
              <a:defRPr/>
            </a:lvl1pPr>
          </a:lstStyle>
          <a:p>
            <a:fld id="{7F3130A1-F8B2-4527-8175-367545399D12}" type="slidenum">
              <a:rPr lang="en-US" altLang="en-US"/>
              <a:pPr/>
              <a:t>‹#›</a:t>
            </a:fld>
            <a:endParaRPr lang="en-US" altLang="en-US"/>
          </a:p>
        </p:txBody>
      </p:sp>
    </p:spTree>
    <p:extLst>
      <p:ext uri="{BB962C8B-B14F-4D97-AF65-F5344CB8AC3E}">
        <p14:creationId xmlns:p14="http://schemas.microsoft.com/office/powerpoint/2010/main" val="503142711"/>
      </p:ext>
    </p:extLst>
  </p:cSld>
  <p:clrMapOvr>
    <a:masterClrMapping/>
  </p:clrMapOvr>
  <p:transition>
    <p:push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72034" name="Rectangle 2">
            <a:extLst>
              <a:ext uri="{FF2B5EF4-FFF2-40B4-BE49-F238E27FC236}">
                <a16:creationId xmlns:a16="http://schemas.microsoft.com/office/drawing/2014/main" id="{8DFC7F0F-ABD5-4BA8-9751-9EEF946CD825}"/>
              </a:ext>
            </a:extLst>
          </p:cNvPr>
          <p:cNvSpPr>
            <a:spLocks noGrp="1" noChangeArrowheads="1"/>
          </p:cNvSpPr>
          <p:nvPr>
            <p:ph type="title"/>
          </p:nvPr>
        </p:nvSpPr>
        <p:spPr bwMode="auto">
          <a:xfrm>
            <a:off x="457200" y="292100"/>
            <a:ext cx="82296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72035" name="Rectangle 3">
            <a:extLst>
              <a:ext uri="{FF2B5EF4-FFF2-40B4-BE49-F238E27FC236}">
                <a16:creationId xmlns:a16="http://schemas.microsoft.com/office/drawing/2014/main" id="{02987B95-80D8-48F6-BED5-9079AAC8CD55}"/>
              </a:ext>
            </a:extLst>
          </p:cNvPr>
          <p:cNvSpPr>
            <a:spLocks noGrp="1" noChangeArrowheads="1"/>
          </p:cNvSpPr>
          <p:nvPr>
            <p:ph type="body" idx="1"/>
          </p:nvPr>
        </p:nvSpPr>
        <p:spPr bwMode="auto">
          <a:xfrm>
            <a:off x="457200" y="19050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72036" name="Rectangle 4">
            <a:extLst>
              <a:ext uri="{FF2B5EF4-FFF2-40B4-BE49-F238E27FC236}">
                <a16:creationId xmlns:a16="http://schemas.microsoft.com/office/drawing/2014/main" id="{3631EBDC-9005-4C81-8A68-C59EC01D52D5}"/>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panose="020B0604020202020204" pitchFamily="34" charset="0"/>
              </a:defRPr>
            </a:lvl1pPr>
          </a:lstStyle>
          <a:p>
            <a:endParaRPr lang="en-US" altLang="en-US"/>
          </a:p>
        </p:txBody>
      </p:sp>
      <p:sp>
        <p:nvSpPr>
          <p:cNvPr id="172037" name="Rectangle 5">
            <a:extLst>
              <a:ext uri="{FF2B5EF4-FFF2-40B4-BE49-F238E27FC236}">
                <a16:creationId xmlns:a16="http://schemas.microsoft.com/office/drawing/2014/main" id="{0D0B5F55-A1E5-4108-BB34-54DB4CCA9360}"/>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panose="020B0604020202020204" pitchFamily="34" charset="0"/>
              </a:defRPr>
            </a:lvl1pPr>
          </a:lstStyle>
          <a:p>
            <a:endParaRPr lang="en-US" altLang="en-US"/>
          </a:p>
        </p:txBody>
      </p:sp>
      <p:sp>
        <p:nvSpPr>
          <p:cNvPr id="172038" name="Rectangle 6">
            <a:extLst>
              <a:ext uri="{FF2B5EF4-FFF2-40B4-BE49-F238E27FC236}">
                <a16:creationId xmlns:a16="http://schemas.microsoft.com/office/drawing/2014/main" id="{F924F0FC-1788-4B78-A08A-E6321AC8BC1C}"/>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panose="020B0604020202020204" pitchFamily="34" charset="0"/>
              </a:defRPr>
            </a:lvl1pPr>
          </a:lstStyle>
          <a:p>
            <a:fld id="{F860593D-DCEA-46A8-A910-CFEF6AF7D6BB}"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ransition>
    <p:push dir="r"/>
  </p:transition>
  <p:txStyles>
    <p:titleStyle>
      <a:lvl1pPr algn="l"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2pPr>
      <a:lvl3pPr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3pPr>
      <a:lvl4pPr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4pPr>
      <a:lvl5pPr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9pPr>
    </p:titleStyle>
    <p:bodyStyle>
      <a:lvl1pPr marL="342900" indent="-342900" algn="l" rtl="0" fontAlgn="base">
        <a:spcBef>
          <a:spcPct val="20000"/>
        </a:spcBef>
        <a:spcAft>
          <a:spcPct val="0"/>
        </a:spcAft>
        <a:buClr>
          <a:schemeClr val="hlink"/>
        </a:buClr>
        <a:buSzPct val="120000"/>
        <a:buChar char="•"/>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Font typeface="Tahoma" panose="020B0604030504040204" pitchFamily="34" charset="0"/>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hlink"/>
        </a:buClr>
        <a:buSzPct val="120000"/>
        <a:buChar char="•"/>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Font typeface="Tahoma" panose="020B0604030504040204" pitchFamily="34" charset="0"/>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SzPct val="80000"/>
        <a:buFont typeface="Wingdings" panose="05000000000000000000" pitchFamily="2" charset="2"/>
        <a:buChar char="v"/>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a:extLst>
              <a:ext uri="{FF2B5EF4-FFF2-40B4-BE49-F238E27FC236}">
                <a16:creationId xmlns:a16="http://schemas.microsoft.com/office/drawing/2014/main" id="{A33C2D18-D957-45A3-9045-798C31756131}"/>
              </a:ext>
            </a:extLst>
          </p:cNvPr>
          <p:cNvSpPr>
            <a:spLocks noGrp="1" noChangeArrowheads="1"/>
          </p:cNvSpPr>
          <p:nvPr>
            <p:ph type="subTitle" idx="1"/>
          </p:nvPr>
        </p:nvSpPr>
        <p:spPr>
          <a:xfrm>
            <a:off x="1295400" y="2057400"/>
            <a:ext cx="6400800" cy="1752600"/>
          </a:xfrm>
        </p:spPr>
        <p:txBody>
          <a:bodyPr/>
          <a:lstStyle/>
          <a:p>
            <a:r>
              <a:rPr lang="en-US" altLang="en-US" sz="6600"/>
              <a:t>HUKUM ISLAM </a:t>
            </a:r>
          </a:p>
        </p:txBody>
      </p:sp>
    </p:spTree>
  </p:cSld>
  <p:clrMapOvr>
    <a:masterClrMapping/>
  </p:clrMapOvr>
  <p:transition>
    <p:push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2F580974-53F7-4D2A-B4E5-DD32BB80DAC3}"/>
              </a:ext>
            </a:extLst>
          </p:cNvPr>
          <p:cNvSpPr>
            <a:spLocks noGrp="1" noChangeArrowheads="1"/>
          </p:cNvSpPr>
          <p:nvPr>
            <p:ph type="title"/>
          </p:nvPr>
        </p:nvSpPr>
        <p:spPr/>
        <p:txBody>
          <a:bodyPr/>
          <a:lstStyle/>
          <a:p>
            <a:r>
              <a:rPr lang="en-US" altLang="en-US"/>
              <a:t>PEMBAGIAN HUKUM</a:t>
            </a:r>
          </a:p>
        </p:txBody>
      </p:sp>
      <p:sp>
        <p:nvSpPr>
          <p:cNvPr id="11267" name="Rectangle 3">
            <a:extLst>
              <a:ext uri="{FF2B5EF4-FFF2-40B4-BE49-F238E27FC236}">
                <a16:creationId xmlns:a16="http://schemas.microsoft.com/office/drawing/2014/main" id="{A6C8F448-C643-49B4-928F-D05F91EA8550}"/>
              </a:ext>
            </a:extLst>
          </p:cNvPr>
          <p:cNvSpPr>
            <a:spLocks noGrp="1" noChangeArrowheads="1"/>
          </p:cNvSpPr>
          <p:nvPr>
            <p:ph type="body" idx="1"/>
          </p:nvPr>
        </p:nvSpPr>
        <p:spPr/>
        <p:txBody>
          <a:bodyPr/>
          <a:lstStyle/>
          <a:p>
            <a:pPr marL="609600" indent="-609600">
              <a:lnSpc>
                <a:spcPct val="90000"/>
              </a:lnSpc>
              <a:buFontTx/>
              <a:buAutoNum type="arabicPeriod"/>
            </a:pPr>
            <a:r>
              <a:rPr lang="en-US" altLang="en-US" sz="2800"/>
              <a:t>Hukum Taklifi, meliputi :</a:t>
            </a:r>
          </a:p>
          <a:p>
            <a:pPr marL="609600" indent="-609600">
              <a:lnSpc>
                <a:spcPct val="90000"/>
              </a:lnSpc>
              <a:buFontTx/>
              <a:buNone/>
            </a:pPr>
            <a:r>
              <a:rPr lang="en-US" altLang="en-US" sz="2800"/>
              <a:t>	a. Al-Ijab, yaitu firman yang menuntut sesuatu</a:t>
            </a:r>
          </a:p>
          <a:p>
            <a:pPr marL="609600" indent="-609600">
              <a:lnSpc>
                <a:spcPct val="90000"/>
              </a:lnSpc>
              <a:buFontTx/>
              <a:buNone/>
            </a:pPr>
            <a:r>
              <a:rPr lang="en-US" altLang="en-US" sz="2800"/>
              <a:t>         perbuatan dengan tuntutan yang pasti. </a:t>
            </a:r>
          </a:p>
          <a:p>
            <a:pPr marL="609600" indent="-609600">
              <a:lnSpc>
                <a:spcPct val="90000"/>
              </a:lnSpc>
              <a:buFontTx/>
              <a:buNone/>
            </a:pPr>
            <a:r>
              <a:rPr lang="en-US" altLang="en-US" sz="2800"/>
              <a:t>         Dalam hukum Fiqih biasa disebut dengan </a:t>
            </a:r>
          </a:p>
          <a:p>
            <a:pPr marL="609600" indent="-609600">
              <a:lnSpc>
                <a:spcPct val="90000"/>
              </a:lnSpc>
              <a:buFontTx/>
              <a:buNone/>
            </a:pPr>
            <a:r>
              <a:rPr lang="en-US" altLang="en-US" sz="2800"/>
              <a:t>         istilah Wajib.</a:t>
            </a:r>
          </a:p>
          <a:p>
            <a:pPr marL="609600" indent="-609600">
              <a:lnSpc>
                <a:spcPct val="90000"/>
              </a:lnSpc>
              <a:buFontTx/>
              <a:buNone/>
            </a:pPr>
            <a:r>
              <a:rPr lang="en-US" altLang="en-US" sz="2800"/>
              <a:t>	b. An-Nadab (anjuran/sunnat), yaitu firman </a:t>
            </a:r>
          </a:p>
          <a:p>
            <a:pPr marL="609600" indent="-609600">
              <a:lnSpc>
                <a:spcPct val="90000"/>
              </a:lnSpc>
              <a:buFontTx/>
              <a:buNone/>
            </a:pPr>
            <a:r>
              <a:rPr lang="en-US" altLang="en-US" sz="2800"/>
              <a:t>          yang menuntut sesuatu perbuatan dengan </a:t>
            </a:r>
          </a:p>
          <a:p>
            <a:pPr marL="609600" indent="-609600">
              <a:lnSpc>
                <a:spcPct val="90000"/>
              </a:lnSpc>
              <a:buFontTx/>
              <a:buNone/>
            </a:pPr>
            <a:r>
              <a:rPr lang="en-US" altLang="en-US" sz="2800"/>
              <a:t>          tuntutan yang tidak pasti. Dalam hukum </a:t>
            </a:r>
          </a:p>
          <a:p>
            <a:pPr marL="609600" indent="-609600">
              <a:lnSpc>
                <a:spcPct val="90000"/>
              </a:lnSpc>
              <a:buFontTx/>
              <a:buNone/>
            </a:pPr>
            <a:r>
              <a:rPr lang="en-US" altLang="en-US" sz="2800"/>
              <a:t>          Fiqih biasa disebut dengan istilah Sunnat.</a:t>
            </a:r>
          </a:p>
        </p:txBody>
      </p:sp>
    </p:spTree>
  </p:cSld>
  <p:clrMapOvr>
    <a:masterClrMapping/>
  </p:clrMapOvr>
  <p:transition>
    <p:push dir="r"/>
  </p:transition>
</p:sld>
</file>

<file path=ppt/slides/slide10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62" name="Rectangle 2">
            <a:extLst>
              <a:ext uri="{FF2B5EF4-FFF2-40B4-BE49-F238E27FC236}">
                <a16:creationId xmlns:a16="http://schemas.microsoft.com/office/drawing/2014/main" id="{BCAC9D46-0B82-4706-AE0D-340DCA3ED902}"/>
              </a:ext>
            </a:extLst>
          </p:cNvPr>
          <p:cNvSpPr>
            <a:spLocks noGrp="1" noChangeArrowheads="1"/>
          </p:cNvSpPr>
          <p:nvPr>
            <p:ph type="title"/>
          </p:nvPr>
        </p:nvSpPr>
        <p:spPr>
          <a:xfrm>
            <a:off x="457200" y="152400"/>
            <a:ext cx="8229600" cy="788988"/>
          </a:xfrm>
        </p:spPr>
        <p:txBody>
          <a:bodyPr/>
          <a:lstStyle/>
          <a:p>
            <a:r>
              <a:rPr lang="en-US" altLang="en-US" sz="3400"/>
              <a:t>HUKUM WARIS ANAK DALAM KANDUNGAN</a:t>
            </a:r>
          </a:p>
        </p:txBody>
      </p:sp>
      <p:sp>
        <p:nvSpPr>
          <p:cNvPr id="143363" name="Rectangle 3">
            <a:extLst>
              <a:ext uri="{FF2B5EF4-FFF2-40B4-BE49-F238E27FC236}">
                <a16:creationId xmlns:a16="http://schemas.microsoft.com/office/drawing/2014/main" id="{E78D72F0-6D45-429C-8E39-145157B383BC}"/>
              </a:ext>
            </a:extLst>
          </p:cNvPr>
          <p:cNvSpPr>
            <a:spLocks noGrp="1" noChangeArrowheads="1"/>
          </p:cNvSpPr>
          <p:nvPr>
            <p:ph type="body" idx="1"/>
          </p:nvPr>
        </p:nvSpPr>
        <p:spPr>
          <a:xfrm>
            <a:off x="457200" y="1066800"/>
            <a:ext cx="8229600" cy="5064125"/>
          </a:xfrm>
        </p:spPr>
        <p:txBody>
          <a:bodyPr/>
          <a:lstStyle/>
          <a:p>
            <a:pPr marL="609600" indent="-609600">
              <a:lnSpc>
                <a:spcPct val="90000"/>
              </a:lnSpc>
              <a:buFontTx/>
              <a:buNone/>
            </a:pPr>
            <a:r>
              <a:rPr lang="en-US" altLang="en-US" sz="2400"/>
              <a:t>Anak dalam kandungan yang ditinggal mati ayahnya menurut sebagian besar ulama dianggap sebagai ahli waris, namun hukum kewarisannya memiliki beberapa persyaratan, yaitu :</a:t>
            </a:r>
          </a:p>
          <a:p>
            <a:pPr marL="609600" indent="-609600">
              <a:lnSpc>
                <a:spcPct val="90000"/>
              </a:lnSpc>
              <a:buFont typeface="Wingdings" panose="05000000000000000000" pitchFamily="2" charset="2"/>
              <a:buAutoNum type="arabicPeriod"/>
            </a:pPr>
            <a:r>
              <a:rPr lang="en-US" altLang="en-US" sz="2400"/>
              <a:t>Dapat diyakini bahwa anak itu telah ada dalam kandungan ibunya pada waktu muwarisnya meninggal dunia.</a:t>
            </a:r>
          </a:p>
          <a:p>
            <a:pPr marL="609600" indent="-609600">
              <a:lnSpc>
                <a:spcPct val="90000"/>
              </a:lnSpc>
              <a:buFont typeface="Wingdings" panose="05000000000000000000" pitchFamily="2" charset="2"/>
              <a:buAutoNum type="arabicPeriod"/>
            </a:pPr>
            <a:r>
              <a:rPr lang="en-US" altLang="en-US" sz="2400"/>
              <a:t>Bayi itu harus dilahirkan dalam keadaan hidup, karena hanya orang yang hiduplah yang mempunyai keahlian memiliki pusaka. Adapun ciri keadaan hidupnya adalah ketika ia bayi itu dilahirkan dari perut ibunya dicirikan dari adanya jeritan (tangisan) atau gerakan, atau menetek pada payudara ibunya serta ditandai dengan tanda-tanda kehidupan lainnya.</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path" presetSubtype="0" accel="50000" decel="50000" fill="hold" grpId="0" nodeType="withEffect">
                                  <p:stCondLst>
                                    <p:cond delay="0"/>
                                  </p:stCondLst>
                                  <p:iterate type="lt">
                                    <p:tmPct val="10000"/>
                                  </p:iterate>
                                  <p:childTnLst>
                                    <p:animMotion origin="layout" path="M 0.0 0.0  C 0.007 -0.01333  0.014 -0.028  0.021 -0.04667  C 0.04 -0.1  0.045 -0.152  0.031 -0.16  C 0.017 -0.16933  -0.01 -0.132  -0.029 -0.07867  C -0.039 -0.05067  -0.045 -0.024  -0.047 -0.004  C -0.05 0.012  -0.051 0.028  -0.051 0.04667  C -0.051 0.10667  -0.038 0.156  -0.023 0.156  C -0.008 0.156  0.005 0.10667  0.005 0.04667  C 0.005 0.01867  0.002 -0.008  -0.003 -0.02667  C -0.005 -0.04267  -0.01 -0.06  -0.016 -0.07733  C -0.036 -0.132  -0.063 -0.16933  -0.077 -0.16  C -0.091 -0.15067  -0.086 -0.1  -0.066 -0.04533  C -0.058 -0.02  -0.047 0.00133  -0.036 0.016  C -0.028 0.02933  -0.019 0.04133  -0.007 0.05333  C 0.029 0.092  0.065 0.10933  0.075 0.09333  C 0.084 0.07733  0.064 0.03333  0.028 -0.004  C 0.013 -0.02  -0.003 -0.032  -0.016 -0.04  C -0.028 -0.048  -0.043 -0.05467  -0.059 -0.05867  C -0.103 -0.072  -0.141 -0.068  -0.144 -0.04667  C -0.148 -0.02667  -0.115 0.0  -0.071 0.01333  C -0.051 0.01867  -0.032 0.02133  -0.017 0.02  C -0.004 0.02  0.01 0.01733  0.025 0.01333  C 0.069 0.0  0.102 -0.028  0.098 -0.048  C 0.095 -0.068  0.057 -0.07333  0.013 -0.06  C -0.008 -0.05333  -0.027 -0.044  -0.04 -0.03333  C -0.051 -0.02533  -0.062 -0.016  -0.074 -0.004  C -0.109 0.03467  -0.13 0.07733  -0.12 0.09333  C -0.111 0.10933  -0.074 0.092  -0.039 0.05467  C -0.022 0.036  -0.008 0.01733  0.0 0.0  Z" pathEditMode="relative">
                                      <p:cBhvr>
                                        <p:cTn id="6" dur="1299" fill="hold">
                                          <p:stCondLst>
                                            <p:cond delay="0"/>
                                          </p:stCondLst>
                                        </p:cTn>
                                        <p:tgtEl>
                                          <p:spTgt spid="143362"/>
                                        </p:tgtEl>
                                        <p:attrNameLst>
                                          <p:attrName>ppt_x</p:attrName>
                                          <p:attrName>ppt_y</p:attrName>
                                        </p:attrNameLst>
                                      </p:cBhvr>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143363">
                                            <p:txEl>
                                              <p:pRg st="0" end="0"/>
                                            </p:txEl>
                                          </p:spTgt>
                                        </p:tgtEl>
                                        <p:attrNameLst>
                                          <p:attrName>style.visibility</p:attrName>
                                        </p:attrNameLst>
                                      </p:cBhvr>
                                      <p:to>
                                        <p:strVal val="visible"/>
                                      </p:to>
                                    </p:set>
                                    <p:animEffect transition="in" filter="fade">
                                      <p:cBhvr>
                                        <p:cTn id="11" dur="1000"/>
                                        <p:tgtEl>
                                          <p:spTgt spid="143363">
                                            <p:txEl>
                                              <p:pRg st="0" end="0"/>
                                            </p:txEl>
                                          </p:spTgt>
                                        </p:tgtEl>
                                      </p:cBhvr>
                                    </p:animEffect>
                                    <p:anim calcmode="lin" valueType="num">
                                      <p:cBhvr>
                                        <p:cTn id="12" dur="1000" fill="hold"/>
                                        <p:tgtEl>
                                          <p:spTgt spid="143363">
                                            <p:txEl>
                                              <p:pRg st="0" end="0"/>
                                            </p:txEl>
                                          </p:spTgt>
                                        </p:tgtEl>
                                        <p:attrNameLst>
                                          <p:attrName>ppt_x</p:attrName>
                                        </p:attrNameLst>
                                      </p:cBhvr>
                                      <p:tavLst>
                                        <p:tav tm="0">
                                          <p:val>
                                            <p:strVal val="#ppt_x"/>
                                          </p:val>
                                        </p:tav>
                                        <p:tav tm="100000">
                                          <p:val>
                                            <p:strVal val="#ppt_x"/>
                                          </p:val>
                                        </p:tav>
                                      </p:tavLst>
                                    </p:anim>
                                    <p:anim calcmode="lin" valueType="num">
                                      <p:cBhvr>
                                        <p:cTn id="13" dur="898" decel="100000" fill="hold"/>
                                        <p:tgtEl>
                                          <p:spTgt spid="143363">
                                            <p:txEl>
                                              <p:pRg st="0" end="0"/>
                                            </p:txEl>
                                          </p:spTgt>
                                        </p:tgtEl>
                                        <p:attrNameLst>
                                          <p:attrName>ppt_y</p:attrName>
                                        </p:attrNameLst>
                                      </p:cBhvr>
                                      <p:tavLst>
                                        <p:tav tm="0">
                                          <p:val>
                                            <p:strVal val="#ppt_y+1"/>
                                          </p:val>
                                        </p:tav>
                                        <p:tav tm="100000">
                                          <p:val>
                                            <p:strVal val="#ppt_y-.03"/>
                                          </p:val>
                                        </p:tav>
                                      </p:tavLst>
                                    </p:anim>
                                    <p:anim calcmode="lin" valueType="num">
                                      <p:cBhvr>
                                        <p:cTn id="14" dur="100" accel="100000" fill="hold">
                                          <p:stCondLst>
                                            <p:cond delay="898"/>
                                          </p:stCondLst>
                                        </p:cTn>
                                        <p:tgtEl>
                                          <p:spTgt spid="14336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143363">
                                            <p:txEl>
                                              <p:pRg st="1" end="1"/>
                                            </p:txEl>
                                          </p:spTgt>
                                        </p:tgtEl>
                                        <p:attrNameLst>
                                          <p:attrName>style.visibility</p:attrName>
                                        </p:attrNameLst>
                                      </p:cBhvr>
                                      <p:to>
                                        <p:strVal val="visible"/>
                                      </p:to>
                                    </p:set>
                                    <p:animEffect transition="in" filter="fade">
                                      <p:cBhvr>
                                        <p:cTn id="19" dur="1000"/>
                                        <p:tgtEl>
                                          <p:spTgt spid="143363">
                                            <p:txEl>
                                              <p:pRg st="1" end="1"/>
                                            </p:txEl>
                                          </p:spTgt>
                                        </p:tgtEl>
                                      </p:cBhvr>
                                    </p:animEffect>
                                    <p:anim calcmode="lin" valueType="num">
                                      <p:cBhvr>
                                        <p:cTn id="20" dur="1000" fill="hold"/>
                                        <p:tgtEl>
                                          <p:spTgt spid="143363">
                                            <p:txEl>
                                              <p:pRg st="1" end="1"/>
                                            </p:txEl>
                                          </p:spTgt>
                                        </p:tgtEl>
                                        <p:attrNameLst>
                                          <p:attrName>ppt_x</p:attrName>
                                        </p:attrNameLst>
                                      </p:cBhvr>
                                      <p:tavLst>
                                        <p:tav tm="0">
                                          <p:val>
                                            <p:strVal val="#ppt_x"/>
                                          </p:val>
                                        </p:tav>
                                        <p:tav tm="100000">
                                          <p:val>
                                            <p:strVal val="#ppt_x"/>
                                          </p:val>
                                        </p:tav>
                                      </p:tavLst>
                                    </p:anim>
                                    <p:anim calcmode="lin" valueType="num">
                                      <p:cBhvr>
                                        <p:cTn id="21" dur="898" decel="100000" fill="hold"/>
                                        <p:tgtEl>
                                          <p:spTgt spid="143363">
                                            <p:txEl>
                                              <p:pRg st="1" end="1"/>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898"/>
                                          </p:stCondLst>
                                        </p:cTn>
                                        <p:tgtEl>
                                          <p:spTgt spid="14336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7" presetClass="entr" presetSubtype="0" fill="hold" grpId="0" nodeType="clickEffect">
                                  <p:stCondLst>
                                    <p:cond delay="0"/>
                                  </p:stCondLst>
                                  <p:childTnLst>
                                    <p:set>
                                      <p:cBhvr>
                                        <p:cTn id="26" dur="1" fill="hold">
                                          <p:stCondLst>
                                            <p:cond delay="0"/>
                                          </p:stCondLst>
                                        </p:cTn>
                                        <p:tgtEl>
                                          <p:spTgt spid="143363">
                                            <p:txEl>
                                              <p:pRg st="2" end="2"/>
                                            </p:txEl>
                                          </p:spTgt>
                                        </p:tgtEl>
                                        <p:attrNameLst>
                                          <p:attrName>style.visibility</p:attrName>
                                        </p:attrNameLst>
                                      </p:cBhvr>
                                      <p:to>
                                        <p:strVal val="visible"/>
                                      </p:to>
                                    </p:set>
                                    <p:animEffect transition="in" filter="fade">
                                      <p:cBhvr>
                                        <p:cTn id="27" dur="1000"/>
                                        <p:tgtEl>
                                          <p:spTgt spid="143363">
                                            <p:txEl>
                                              <p:pRg st="2" end="2"/>
                                            </p:txEl>
                                          </p:spTgt>
                                        </p:tgtEl>
                                      </p:cBhvr>
                                    </p:animEffect>
                                    <p:anim calcmode="lin" valueType="num">
                                      <p:cBhvr>
                                        <p:cTn id="28" dur="1000" fill="hold"/>
                                        <p:tgtEl>
                                          <p:spTgt spid="143363">
                                            <p:txEl>
                                              <p:pRg st="2" end="2"/>
                                            </p:txEl>
                                          </p:spTgt>
                                        </p:tgtEl>
                                        <p:attrNameLst>
                                          <p:attrName>ppt_x</p:attrName>
                                        </p:attrNameLst>
                                      </p:cBhvr>
                                      <p:tavLst>
                                        <p:tav tm="0">
                                          <p:val>
                                            <p:strVal val="#ppt_x"/>
                                          </p:val>
                                        </p:tav>
                                        <p:tav tm="100000">
                                          <p:val>
                                            <p:strVal val="#ppt_x"/>
                                          </p:val>
                                        </p:tav>
                                      </p:tavLst>
                                    </p:anim>
                                    <p:anim calcmode="lin" valueType="num">
                                      <p:cBhvr>
                                        <p:cTn id="29" dur="898" decel="100000" fill="hold"/>
                                        <p:tgtEl>
                                          <p:spTgt spid="143363">
                                            <p:txEl>
                                              <p:pRg st="2" end="2"/>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898"/>
                                          </p:stCondLst>
                                        </p:cTn>
                                        <p:tgtEl>
                                          <p:spTgt spid="14336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2" grpId="0"/>
      <p:bldP spid="143363" grpId="0" build="p"/>
    </p:bldLst>
  </p:timing>
</p:sld>
</file>

<file path=ppt/slides/slide10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4387" name="Rectangle 3">
            <a:extLst>
              <a:ext uri="{FF2B5EF4-FFF2-40B4-BE49-F238E27FC236}">
                <a16:creationId xmlns:a16="http://schemas.microsoft.com/office/drawing/2014/main" id="{F94E0972-4715-4052-B051-2869F4DA2325}"/>
              </a:ext>
            </a:extLst>
          </p:cNvPr>
          <p:cNvSpPr>
            <a:spLocks noGrp="1" noChangeArrowheads="1"/>
          </p:cNvSpPr>
          <p:nvPr>
            <p:ph type="body" idx="1"/>
          </p:nvPr>
        </p:nvSpPr>
        <p:spPr>
          <a:xfrm>
            <a:off x="457200" y="381000"/>
            <a:ext cx="8229600" cy="5749925"/>
          </a:xfrm>
        </p:spPr>
        <p:txBody>
          <a:bodyPr/>
          <a:lstStyle/>
          <a:p>
            <a:pPr marL="609600" indent="-609600">
              <a:buFontTx/>
              <a:buNone/>
            </a:pPr>
            <a:r>
              <a:rPr lang="en-US" altLang="en-US" sz="2800"/>
              <a:t>Dalam pembagian masalah ini : Kita harus mem-bagi harta pusaka secara bertahap, yaitu sebe-lum bayi lahir diadakan pembagian sementara, sedangkan pembagian sebenarnya ditangguhkan sampai bayi dilahirkan.</a:t>
            </a:r>
          </a:p>
          <a:p>
            <a:pPr marL="609600" indent="-609600">
              <a:buFontTx/>
              <a:buNone/>
            </a:pPr>
            <a:r>
              <a:rPr lang="en-US" altLang="en-US" sz="2800"/>
              <a:t>Keadaan darurat semacam ini, memberi motivasi pada para ahli fiqih untuk menyusun hukum secara khusus bagi anak yang ada dalam kan-dungan, yakni harta pusaka dibagi secara ber-tahap, sedapat mungkin berhati-hati demi ke-maslahatan anak yang berada dalam kandung-an. </a:t>
            </a:r>
          </a:p>
          <a:p>
            <a:pPr marL="609600" indent="-609600">
              <a:buFont typeface="Wingdings" panose="05000000000000000000" pitchFamily="2" charset="2"/>
              <a:buAutoNum type="arabicPeriod"/>
            </a:pPr>
            <a:endParaRPr lang="en-US" altLang="en-US" sz="280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44387">
                                            <p:txEl>
                                              <p:pRg st="0" end="0"/>
                                            </p:txEl>
                                          </p:spTgt>
                                        </p:tgtEl>
                                        <p:attrNameLst>
                                          <p:attrName>style.visibility</p:attrName>
                                        </p:attrNameLst>
                                      </p:cBhvr>
                                      <p:to>
                                        <p:strVal val="visible"/>
                                      </p:to>
                                    </p:set>
                                    <p:animEffect transition="in" filter="fade">
                                      <p:cBhvr>
                                        <p:cTn id="7" dur="1000"/>
                                        <p:tgtEl>
                                          <p:spTgt spid="144387">
                                            <p:txEl>
                                              <p:pRg st="0" end="0"/>
                                            </p:txEl>
                                          </p:spTgt>
                                        </p:tgtEl>
                                      </p:cBhvr>
                                    </p:animEffect>
                                    <p:anim calcmode="lin" valueType="num">
                                      <p:cBhvr>
                                        <p:cTn id="8" dur="1000" fill="hold"/>
                                        <p:tgtEl>
                                          <p:spTgt spid="14438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438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44387">
                                            <p:txEl>
                                              <p:pRg st="1" end="1"/>
                                            </p:txEl>
                                          </p:spTgt>
                                        </p:tgtEl>
                                        <p:attrNameLst>
                                          <p:attrName>style.visibility</p:attrName>
                                        </p:attrNameLst>
                                      </p:cBhvr>
                                      <p:to>
                                        <p:strVal val="visible"/>
                                      </p:to>
                                    </p:set>
                                    <p:animEffect transition="in" filter="fade">
                                      <p:cBhvr>
                                        <p:cTn id="14" dur="1000"/>
                                        <p:tgtEl>
                                          <p:spTgt spid="144387">
                                            <p:txEl>
                                              <p:pRg st="1" end="1"/>
                                            </p:txEl>
                                          </p:spTgt>
                                        </p:tgtEl>
                                      </p:cBhvr>
                                    </p:animEffect>
                                    <p:anim calcmode="lin" valueType="num">
                                      <p:cBhvr>
                                        <p:cTn id="15" dur="1000" fill="hold"/>
                                        <p:tgtEl>
                                          <p:spTgt spid="14438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4438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build="p"/>
    </p:bldLst>
  </p:timing>
</p:sld>
</file>

<file path=ppt/slides/slide10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7458" name="Rectangle 2">
            <a:extLst>
              <a:ext uri="{FF2B5EF4-FFF2-40B4-BE49-F238E27FC236}">
                <a16:creationId xmlns:a16="http://schemas.microsoft.com/office/drawing/2014/main" id="{B8EEDD43-273F-4AA0-9AF7-59CEF73C192C}"/>
              </a:ext>
            </a:extLst>
          </p:cNvPr>
          <p:cNvSpPr>
            <a:spLocks noGrp="1" noChangeArrowheads="1"/>
          </p:cNvSpPr>
          <p:nvPr>
            <p:ph type="title"/>
          </p:nvPr>
        </p:nvSpPr>
        <p:spPr>
          <a:xfrm>
            <a:off x="457200" y="292100"/>
            <a:ext cx="8229600" cy="681038"/>
          </a:xfrm>
        </p:spPr>
        <p:txBody>
          <a:bodyPr/>
          <a:lstStyle/>
          <a:p>
            <a:r>
              <a:rPr lang="en-US" altLang="en-US" sz="4000"/>
              <a:t>WARISAN ORANG YANG HILANG</a:t>
            </a:r>
          </a:p>
        </p:txBody>
      </p:sp>
      <p:sp>
        <p:nvSpPr>
          <p:cNvPr id="147459" name="Rectangle 3">
            <a:extLst>
              <a:ext uri="{FF2B5EF4-FFF2-40B4-BE49-F238E27FC236}">
                <a16:creationId xmlns:a16="http://schemas.microsoft.com/office/drawing/2014/main" id="{57E634C6-AC34-4A54-804D-BD92879A0C3F}"/>
              </a:ext>
            </a:extLst>
          </p:cNvPr>
          <p:cNvSpPr>
            <a:spLocks noGrp="1" noChangeArrowheads="1"/>
          </p:cNvSpPr>
          <p:nvPr>
            <p:ph type="body" idx="1"/>
          </p:nvPr>
        </p:nvSpPr>
        <p:spPr>
          <a:xfrm>
            <a:off x="457200" y="1219200"/>
            <a:ext cx="8229600" cy="4911725"/>
          </a:xfrm>
        </p:spPr>
        <p:txBody>
          <a:bodyPr/>
          <a:lstStyle/>
          <a:p>
            <a:pPr>
              <a:buFontTx/>
              <a:buNone/>
            </a:pPr>
            <a:r>
              <a:rPr lang="en-US" altLang="en-US"/>
              <a:t>Para ulama bersepakat bahwa isteri orang yang hilang tersebut tidak boleh dinikah-kan, dan hartanya tidak boleh diwariskan sampai orang yang hilang tersebut diketa-hui dan diyakini dengan jelas, apakah ia telah mati atau masih hidup. Dalam hal ini hanya hakimlah yang dapat memutuskan perkara tersebut.</a:t>
            </a:r>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path" presetSubtype="0" accel="50000" decel="50000" fill="hold" grpId="0" nodeType="withEffect">
                                  <p:stCondLst>
                                    <p:cond delay="0"/>
                                  </p:stCondLst>
                                  <p:iterate type="lt">
                                    <p:tmPct val="10000"/>
                                  </p:iterate>
                                  <p:childTnLst>
                                    <p:animMotion origin="layout" path="M 3.61111E-6 3.33333E-6  C 0.06892 3.33333E-6  0.125 0.02847  0.125 0.06389  C 0.125 0.09907  0.06892 0.12777  3.61111E-6 0.12777  C -0.0691 0.12777  -0.125 0.09907  -0.125 0.06389  C -0.125 0.02847  -0.0691 3.33333E-6  3.61111E-6 3.33333E-6  Z " pathEditMode="relative">
                                      <p:cBhvr>
                                        <p:cTn id="6" dur="2000" fill="hold"/>
                                        <p:tgtEl>
                                          <p:spTgt spid="147458"/>
                                        </p:tgtEl>
                                        <p:attrNameLst>
                                          <p:attrName>ppt_x</p:attrName>
                                          <p:attrName>ppt_y</p:attrName>
                                        </p:attrNameLst>
                                      </p:cBhvr>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47459">
                                            <p:txEl>
                                              <p:pRg st="0" end="0"/>
                                            </p:txEl>
                                          </p:spTgt>
                                        </p:tgtEl>
                                        <p:attrNameLst>
                                          <p:attrName>style.visibility</p:attrName>
                                        </p:attrNameLst>
                                      </p:cBhvr>
                                      <p:to>
                                        <p:strVal val="visible"/>
                                      </p:to>
                                    </p:set>
                                    <p:animEffect transition="in" filter="fade">
                                      <p:cBhvr>
                                        <p:cTn id="11" dur="1000">
                                          <p:stCondLst>
                                            <p:cond delay="0"/>
                                          </p:stCondLst>
                                        </p:cTn>
                                        <p:tgtEl>
                                          <p:spTgt spid="1474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8" grpId="0"/>
      <p:bldP spid="147459" grpId="0" build="p"/>
    </p:bldLst>
  </p:timing>
</p:sld>
</file>

<file path=ppt/slides/slide10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8482" name="Rectangle 2">
            <a:extLst>
              <a:ext uri="{FF2B5EF4-FFF2-40B4-BE49-F238E27FC236}">
                <a16:creationId xmlns:a16="http://schemas.microsoft.com/office/drawing/2014/main" id="{6FE944EC-D52B-4B2E-965B-F1F7AEAD1FF2}"/>
              </a:ext>
            </a:extLst>
          </p:cNvPr>
          <p:cNvSpPr>
            <a:spLocks noGrp="1" noChangeArrowheads="1"/>
          </p:cNvSpPr>
          <p:nvPr>
            <p:ph type="title"/>
          </p:nvPr>
        </p:nvSpPr>
        <p:spPr>
          <a:xfrm>
            <a:off x="608013" y="341313"/>
            <a:ext cx="8031162" cy="1258887"/>
          </a:xfrm>
        </p:spPr>
        <p:txBody>
          <a:bodyPr/>
          <a:lstStyle/>
          <a:p>
            <a:r>
              <a:rPr lang="en-US" altLang="en-US" sz="3400"/>
              <a:t>PENETAPAN TENGGANG WAKTU KEMATIAN ORANG HILANG</a:t>
            </a:r>
            <a:r>
              <a:rPr lang="en-US" altLang="en-US" sz="4000"/>
              <a:t> </a:t>
            </a:r>
          </a:p>
        </p:txBody>
      </p:sp>
      <p:sp>
        <p:nvSpPr>
          <p:cNvPr id="148483" name="Rectangle 3">
            <a:extLst>
              <a:ext uri="{FF2B5EF4-FFF2-40B4-BE49-F238E27FC236}">
                <a16:creationId xmlns:a16="http://schemas.microsoft.com/office/drawing/2014/main" id="{5D875632-F69E-4655-9471-BB721E1FF688}"/>
              </a:ext>
            </a:extLst>
          </p:cNvPr>
          <p:cNvSpPr>
            <a:spLocks noGrp="1" noChangeArrowheads="1"/>
          </p:cNvSpPr>
          <p:nvPr>
            <p:ph type="body" idx="1"/>
          </p:nvPr>
        </p:nvSpPr>
        <p:spPr/>
        <p:txBody>
          <a:bodyPr/>
          <a:lstStyle/>
          <a:p>
            <a:pPr>
              <a:buFontTx/>
              <a:buNone/>
            </a:pPr>
            <a:r>
              <a:rPr lang="en-US" altLang="en-US"/>
              <a:t>1. Ulama Hanafiah menetapkan bahwa orang itu dianggap mati dengan melihat teman-teman sepermainan/sebaya yang menetap di negaranya. Apabila teman-teman sepermainan/sebayanya sudah tidak ada yang hidup seorangpun, maka ia dihukumi telah mati. Sedangkan Abu Hanifah sendiri menetapkan tenggang waktu selama 90 tahun.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148482"/>
                                        </p:tgtEl>
                                        <p:attrNameLst>
                                          <p:attrName>style.visibility</p:attrName>
                                        </p:attrNameLst>
                                      </p:cBhvr>
                                      <p:to>
                                        <p:strVal val="visible"/>
                                      </p:to>
                                    </p:set>
                                    <p:anim calcmode="lin" valueType="num">
                                      <p:cBhvr>
                                        <p:cTn id="7" dur="500" fill="hold"/>
                                        <p:tgtEl>
                                          <p:spTgt spid="148482"/>
                                        </p:tgtEl>
                                        <p:attrNameLst>
                                          <p:attrName>ppt_w</p:attrName>
                                        </p:attrNameLst>
                                      </p:cBhvr>
                                      <p:tavLst>
                                        <p:tav tm="0">
                                          <p:val>
                                            <p:fltVal val="0"/>
                                          </p:val>
                                        </p:tav>
                                        <p:tav tm="100000">
                                          <p:val>
                                            <p:strVal val="#ppt_w"/>
                                          </p:val>
                                        </p:tav>
                                      </p:tavLst>
                                    </p:anim>
                                    <p:anim calcmode="lin" valueType="num">
                                      <p:cBhvr>
                                        <p:cTn id="8" dur="500" fill="hold"/>
                                        <p:tgtEl>
                                          <p:spTgt spid="148482"/>
                                        </p:tgtEl>
                                        <p:attrNameLst>
                                          <p:attrName>ppt_h</p:attrName>
                                        </p:attrNameLst>
                                      </p:cBhvr>
                                      <p:tavLst>
                                        <p:tav tm="0">
                                          <p:val>
                                            <p:fltVal val="0"/>
                                          </p:val>
                                        </p:tav>
                                        <p:tav tm="100000">
                                          <p:val>
                                            <p:strVal val="#ppt_h"/>
                                          </p:val>
                                        </p:tav>
                                      </p:tavLst>
                                    </p:anim>
                                    <p:anim calcmode="lin" valueType="num">
                                      <p:cBhvr>
                                        <p:cTn id="9" dur="500" fill="hold"/>
                                        <p:tgtEl>
                                          <p:spTgt spid="148482"/>
                                        </p:tgtEl>
                                        <p:attrNameLst>
                                          <p:attrName>style.rotation</p:attrName>
                                        </p:attrNameLst>
                                      </p:cBhvr>
                                      <p:tavLst>
                                        <p:tav tm="0">
                                          <p:val>
                                            <p:fltVal val="360"/>
                                          </p:val>
                                        </p:tav>
                                        <p:tav tm="100000">
                                          <p:val>
                                            <p:fltVal val="0"/>
                                          </p:val>
                                        </p:tav>
                                      </p:tavLst>
                                    </p:anim>
                                    <p:animEffect transition="in" filter="fade">
                                      <p:cBhvr>
                                        <p:cTn id="10" dur="500"/>
                                        <p:tgtEl>
                                          <p:spTgt spid="14848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iterate type="lt">
                                    <p:tmPct val="10000"/>
                                  </p:iterate>
                                  <p:childTnLst>
                                    <p:set>
                                      <p:cBhvr>
                                        <p:cTn id="14" dur="1" fill="hold">
                                          <p:stCondLst>
                                            <p:cond delay="0"/>
                                          </p:stCondLst>
                                        </p:cTn>
                                        <p:tgtEl>
                                          <p:spTgt spid="148483">
                                            <p:txEl>
                                              <p:pRg st="0" end="0"/>
                                            </p:txEl>
                                          </p:spTgt>
                                        </p:tgtEl>
                                        <p:attrNameLst>
                                          <p:attrName>style.visibility</p:attrName>
                                        </p:attrNameLst>
                                      </p:cBhvr>
                                      <p:to>
                                        <p:strVal val="visible"/>
                                      </p:to>
                                    </p:set>
                                    <p:anim calcmode="lin" valueType="num">
                                      <p:cBhvr>
                                        <p:cTn id="15" dur="500" fill="hold"/>
                                        <p:tgtEl>
                                          <p:spTgt spid="14848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148483">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148483">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14848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2" grpId="0"/>
      <p:bldP spid="148483" grpId="0" build="p"/>
    </p:bldLst>
  </p:timing>
</p:sld>
</file>

<file path=ppt/slides/slide10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9507" name="Rectangle 3">
            <a:extLst>
              <a:ext uri="{FF2B5EF4-FFF2-40B4-BE49-F238E27FC236}">
                <a16:creationId xmlns:a16="http://schemas.microsoft.com/office/drawing/2014/main" id="{A13FAB41-5B3E-4CF3-BEC4-3FC80DB02C56}"/>
              </a:ext>
            </a:extLst>
          </p:cNvPr>
          <p:cNvSpPr>
            <a:spLocks noGrp="1" noChangeArrowheads="1"/>
          </p:cNvSpPr>
          <p:nvPr>
            <p:ph type="body" idx="1"/>
          </p:nvPr>
        </p:nvSpPr>
        <p:spPr>
          <a:xfrm>
            <a:off x="457200" y="228600"/>
            <a:ext cx="8229600" cy="5902325"/>
          </a:xfrm>
        </p:spPr>
        <p:txBody>
          <a:bodyPr/>
          <a:lstStyle/>
          <a:p>
            <a:pPr>
              <a:buFontTx/>
              <a:buNone/>
            </a:pPr>
            <a:r>
              <a:rPr lang="en-US" altLang="en-US" sz="2800"/>
              <a:t>2. Ulama Malikiyah menetapkan bahwa tenggang waktunya selama 70 tahun, hal ini didasarkan pada hadits masyhur yang artinya “</a:t>
            </a:r>
            <a:r>
              <a:rPr lang="en-US" altLang="en-US" sz="2800" i="1"/>
              <a:t>Umur ummatku antara 60 dan 70 tahun”. </a:t>
            </a:r>
            <a:endParaRPr lang="en-US" altLang="en-US" sz="2800"/>
          </a:p>
          <a:p>
            <a:pPr>
              <a:buFontTx/>
              <a:buNone/>
            </a:pPr>
            <a:r>
              <a:rPr lang="en-US" altLang="en-US" sz="2800"/>
              <a:t>3. Ulama Syafi’iyah menyatakan bahwa tenggang waktunya adalah 90 tahun, yaitu masa matinya teman-teman seangkatan di negaranya. Penda-pat Imam Syafi’I yang paling ‘</a:t>
            </a:r>
            <a:r>
              <a:rPr lang="en-US" altLang="en-US" sz="2800" i="1"/>
              <a:t>sahih’ </a:t>
            </a:r>
            <a:r>
              <a:rPr lang="en-US" altLang="en-US" sz="2800"/>
              <a:t> adalah se-benarnya tenggang waktunya tidaklah dapat di-tentukan secara pasti, tetapi ketetapan kemati-annya diputuskan oleh pengadilan. Dalam hal ini hakim berijtihad untuk menghukumi kematian-nya.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149507">
                                            <p:txEl>
                                              <p:pRg st="0" end="0"/>
                                            </p:txEl>
                                          </p:spTgt>
                                        </p:tgtEl>
                                        <p:attrNameLst>
                                          <p:attrName>style.visibility</p:attrName>
                                        </p:attrNameLst>
                                      </p:cBhvr>
                                      <p:to>
                                        <p:strVal val="visible"/>
                                      </p:to>
                                    </p:set>
                                    <p:animEffect transition="in" filter="fade">
                                      <p:cBhvr>
                                        <p:cTn id="7" dur="1000"/>
                                        <p:tgtEl>
                                          <p:spTgt spid="149507">
                                            <p:txEl>
                                              <p:pRg st="0" end="0"/>
                                            </p:txEl>
                                          </p:spTgt>
                                        </p:tgtEl>
                                      </p:cBhvr>
                                    </p:animEffect>
                                    <p:anim calcmode="lin" valueType="num">
                                      <p:cBhvr>
                                        <p:cTn id="8" dur="1000" fill="hold"/>
                                        <p:tgtEl>
                                          <p:spTgt spid="14950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950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iterate type="lt">
                                    <p:tmPct val="10000"/>
                                  </p:iterate>
                                  <p:childTnLst>
                                    <p:set>
                                      <p:cBhvr>
                                        <p:cTn id="13" dur="1" fill="hold">
                                          <p:stCondLst>
                                            <p:cond delay="0"/>
                                          </p:stCondLst>
                                        </p:cTn>
                                        <p:tgtEl>
                                          <p:spTgt spid="149507">
                                            <p:txEl>
                                              <p:pRg st="1" end="1"/>
                                            </p:txEl>
                                          </p:spTgt>
                                        </p:tgtEl>
                                        <p:attrNameLst>
                                          <p:attrName>style.visibility</p:attrName>
                                        </p:attrNameLst>
                                      </p:cBhvr>
                                      <p:to>
                                        <p:strVal val="visible"/>
                                      </p:to>
                                    </p:set>
                                    <p:animEffect transition="in" filter="fade">
                                      <p:cBhvr>
                                        <p:cTn id="14" dur="1000"/>
                                        <p:tgtEl>
                                          <p:spTgt spid="149507">
                                            <p:txEl>
                                              <p:pRg st="1" end="1"/>
                                            </p:txEl>
                                          </p:spTgt>
                                        </p:tgtEl>
                                      </p:cBhvr>
                                    </p:animEffect>
                                    <p:anim calcmode="lin" valueType="num">
                                      <p:cBhvr>
                                        <p:cTn id="15" dur="1000" fill="hold"/>
                                        <p:tgtEl>
                                          <p:spTgt spid="14950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4950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07" grpId="0" build="p"/>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1" name="Rectangle 3">
            <a:extLst>
              <a:ext uri="{FF2B5EF4-FFF2-40B4-BE49-F238E27FC236}">
                <a16:creationId xmlns:a16="http://schemas.microsoft.com/office/drawing/2014/main" id="{B3B685BF-040C-46C4-9ACB-E0F55D0B5FB9}"/>
              </a:ext>
            </a:extLst>
          </p:cNvPr>
          <p:cNvSpPr>
            <a:spLocks noGrp="1" noChangeArrowheads="1"/>
          </p:cNvSpPr>
          <p:nvPr>
            <p:ph type="body" idx="1"/>
          </p:nvPr>
        </p:nvSpPr>
        <p:spPr>
          <a:xfrm>
            <a:off x="228600" y="381000"/>
            <a:ext cx="8458200" cy="6019800"/>
          </a:xfrm>
        </p:spPr>
        <p:txBody>
          <a:bodyPr/>
          <a:lstStyle/>
          <a:p>
            <a:pPr>
              <a:buFontTx/>
              <a:buNone/>
            </a:pPr>
            <a:r>
              <a:rPr lang="en-US" altLang="en-US"/>
              <a:t>4.  Ulama Hanabilah, Imam Ahmad berpen-dapat apabila ia hilang dalam situasi kebia- saannya, maka ia akan binasa, seperti da-lam peperangan, atau tenggelam yang se-bagian temannya ada yang hidup, sedang lainnya meninggal, maka orang yang hilang tertsebut diselidiki selama 4 tahun. Jika ti-dak diketahui jejaknya, maka hartanya di-bagikan kepada ahli warisnya, dan isterinya beriddah sebagaimana iddah yang ditinggal mati suami. Pendapat Imam Ahmad bin Hambal ini paling banyak diikuti.</a:t>
            </a:r>
          </a:p>
        </p:txBody>
      </p:sp>
    </p:spTree>
  </p:cSld>
  <p:clrMapOvr>
    <a:masterClrMapping/>
  </p:clrMapOvr>
  <p:transition>
    <p:push dir="r"/>
  </p:transition>
</p:sld>
</file>

<file path=ppt/slides/slide10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5110" name="Rectangle 6">
            <a:extLst>
              <a:ext uri="{FF2B5EF4-FFF2-40B4-BE49-F238E27FC236}">
                <a16:creationId xmlns:a16="http://schemas.microsoft.com/office/drawing/2014/main" id="{A980F52C-837A-4E61-8CA7-3BC02E6E8A52}"/>
              </a:ext>
            </a:extLst>
          </p:cNvPr>
          <p:cNvSpPr>
            <a:spLocks noGrp="1" noChangeArrowheads="1"/>
          </p:cNvSpPr>
          <p:nvPr>
            <p:ph type="subTitle" idx="1"/>
          </p:nvPr>
        </p:nvSpPr>
        <p:spPr>
          <a:xfrm>
            <a:off x="228600" y="381000"/>
            <a:ext cx="8534400" cy="6172200"/>
          </a:xfrm>
        </p:spPr>
        <p:txBody>
          <a:bodyPr/>
          <a:lstStyle/>
          <a:p>
            <a:pPr algn="l">
              <a:lnSpc>
                <a:spcPct val="90000"/>
              </a:lnSpc>
            </a:pPr>
            <a:r>
              <a:rPr lang="en-US" altLang="en-US"/>
              <a:t>Apabila hilangnya dalam situasi yang tidak biasa tidak membawa kematian, seperti orang yang keluar untuk berniaga atau pergi meran-tau, atau pergi menuntut ilmu, maka dalam hal ini ada dua pendapat :</a:t>
            </a:r>
          </a:p>
          <a:p>
            <a:pPr algn="l">
              <a:lnSpc>
                <a:spcPct val="90000"/>
              </a:lnSpc>
            </a:pPr>
            <a:r>
              <a:rPr lang="en-US" altLang="en-US"/>
              <a:t>a. Menunggu sampai berumur 90 tahun sejak </a:t>
            </a:r>
          </a:p>
          <a:p>
            <a:pPr algn="l">
              <a:lnSpc>
                <a:spcPct val="90000"/>
              </a:lnSpc>
            </a:pPr>
            <a:r>
              <a:rPr lang="en-US" altLang="en-US"/>
              <a:t>    ia dilahirkan, yang menurut kebiasaannya    </a:t>
            </a:r>
          </a:p>
          <a:p>
            <a:pPr algn="l">
              <a:lnSpc>
                <a:spcPct val="90000"/>
              </a:lnSpc>
            </a:pPr>
            <a:r>
              <a:rPr lang="en-US" altLang="en-US"/>
              <a:t>    orang tidak akan hidup melebihi usia itu.</a:t>
            </a:r>
          </a:p>
          <a:p>
            <a:pPr algn="l">
              <a:lnSpc>
                <a:spcPct val="90000"/>
              </a:lnSpc>
            </a:pPr>
            <a:r>
              <a:rPr lang="en-US" altLang="en-US"/>
              <a:t>b. Diserahkan kepada ijtihad hakim dan me- </a:t>
            </a:r>
          </a:p>
          <a:p>
            <a:pPr algn="l">
              <a:lnSpc>
                <a:spcPct val="90000"/>
              </a:lnSpc>
            </a:pPr>
            <a:r>
              <a:rPr lang="en-US" altLang="en-US"/>
              <a:t>    nunggu keputusannya. Dalam masalah ini, </a:t>
            </a:r>
          </a:p>
          <a:p>
            <a:pPr algn="l">
              <a:lnSpc>
                <a:spcPct val="90000"/>
              </a:lnSpc>
            </a:pPr>
            <a:r>
              <a:rPr lang="en-US" altLang="en-US"/>
              <a:t>    ijtihad hakim menjadi keputusan hukum.</a:t>
            </a:r>
          </a:p>
          <a:p>
            <a:pPr algn="l">
              <a:lnSpc>
                <a:spcPct val="90000"/>
              </a:lnSpc>
            </a:pPr>
            <a:r>
              <a:rPr lang="en-US" altLang="en-US"/>
              <a:t> </a:t>
            </a: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175110">
                                            <p:txEl>
                                              <p:pRg st="0" end="0"/>
                                            </p:txEl>
                                          </p:spTgt>
                                        </p:tgtEl>
                                        <p:attrNameLst>
                                          <p:attrName>style.visibility</p:attrName>
                                        </p:attrNameLst>
                                      </p:cBhvr>
                                      <p:to>
                                        <p:strVal val="visible"/>
                                      </p:to>
                                    </p:set>
                                    <p:animEffect transition="in" filter="fade">
                                      <p:cBhvr>
                                        <p:cTn id="7" dur="1000"/>
                                        <p:tgtEl>
                                          <p:spTgt spid="175110">
                                            <p:txEl>
                                              <p:pRg st="0" end="0"/>
                                            </p:txEl>
                                          </p:spTgt>
                                        </p:tgtEl>
                                      </p:cBhvr>
                                    </p:animEffect>
                                    <p:anim calcmode="lin" valueType="num">
                                      <p:cBhvr>
                                        <p:cTn id="8" dur="1000" fill="hold"/>
                                        <p:tgtEl>
                                          <p:spTgt spid="175110">
                                            <p:txEl>
                                              <p:pRg st="0" end="0"/>
                                            </p:txEl>
                                          </p:spTgt>
                                        </p:tgtEl>
                                        <p:attrNameLst>
                                          <p:attrName>ppt_x</p:attrName>
                                        </p:attrNameLst>
                                      </p:cBhvr>
                                      <p:tavLst>
                                        <p:tav tm="0">
                                          <p:val>
                                            <p:strVal val="#ppt_x-.1"/>
                                          </p:val>
                                        </p:tav>
                                        <p:tav tm="100000">
                                          <p:val>
                                            <p:strVal val="#ppt_x"/>
                                          </p:val>
                                        </p:tav>
                                      </p:tavLst>
                                    </p:anim>
                                    <p:anim calcmode="lin" valueType="num">
                                      <p:cBhvr>
                                        <p:cTn id="9" dur="1000" fill="hold"/>
                                        <p:tgtEl>
                                          <p:spTgt spid="17511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0" presetClass="entr" presetSubtype="0" fill="hold" grpId="0" nodeType="clickEffect">
                                  <p:stCondLst>
                                    <p:cond delay="0"/>
                                  </p:stCondLst>
                                  <p:iterate type="lt">
                                    <p:tmPct val="10000"/>
                                  </p:iterate>
                                  <p:childTnLst>
                                    <p:set>
                                      <p:cBhvr>
                                        <p:cTn id="13" dur="1" fill="hold">
                                          <p:stCondLst>
                                            <p:cond delay="0"/>
                                          </p:stCondLst>
                                        </p:cTn>
                                        <p:tgtEl>
                                          <p:spTgt spid="175110">
                                            <p:txEl>
                                              <p:pRg st="1" end="1"/>
                                            </p:txEl>
                                          </p:spTgt>
                                        </p:tgtEl>
                                        <p:attrNameLst>
                                          <p:attrName>style.visibility</p:attrName>
                                        </p:attrNameLst>
                                      </p:cBhvr>
                                      <p:to>
                                        <p:strVal val="visible"/>
                                      </p:to>
                                    </p:set>
                                    <p:animEffect transition="in" filter="fade">
                                      <p:cBhvr>
                                        <p:cTn id="14" dur="1000"/>
                                        <p:tgtEl>
                                          <p:spTgt spid="175110">
                                            <p:txEl>
                                              <p:pRg st="1" end="1"/>
                                            </p:txEl>
                                          </p:spTgt>
                                        </p:tgtEl>
                                      </p:cBhvr>
                                    </p:animEffect>
                                    <p:anim calcmode="lin" valueType="num">
                                      <p:cBhvr>
                                        <p:cTn id="15" dur="1000" fill="hold"/>
                                        <p:tgtEl>
                                          <p:spTgt spid="175110">
                                            <p:txEl>
                                              <p:pRg st="1" end="1"/>
                                            </p:txEl>
                                          </p:spTgt>
                                        </p:tgtEl>
                                        <p:attrNameLst>
                                          <p:attrName>ppt_x</p:attrName>
                                        </p:attrNameLst>
                                      </p:cBhvr>
                                      <p:tavLst>
                                        <p:tav tm="0">
                                          <p:val>
                                            <p:strVal val="#ppt_x-.1"/>
                                          </p:val>
                                        </p:tav>
                                        <p:tav tm="100000">
                                          <p:val>
                                            <p:strVal val="#ppt_x"/>
                                          </p:val>
                                        </p:tav>
                                      </p:tavLst>
                                    </p:anim>
                                    <p:anim calcmode="lin" valueType="num">
                                      <p:cBhvr>
                                        <p:cTn id="16" dur="1000" fill="hold"/>
                                        <p:tgtEl>
                                          <p:spTgt spid="17511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175110">
                                            <p:txEl>
                                              <p:pRg st="2" end="2"/>
                                            </p:txEl>
                                          </p:spTgt>
                                        </p:tgtEl>
                                        <p:attrNameLst>
                                          <p:attrName>style.visibility</p:attrName>
                                        </p:attrNameLst>
                                      </p:cBhvr>
                                      <p:to>
                                        <p:strVal val="visible"/>
                                      </p:to>
                                    </p:set>
                                    <p:animEffect transition="in" filter="fade">
                                      <p:cBhvr>
                                        <p:cTn id="21" dur="1000"/>
                                        <p:tgtEl>
                                          <p:spTgt spid="175110">
                                            <p:txEl>
                                              <p:pRg st="2" end="2"/>
                                            </p:txEl>
                                          </p:spTgt>
                                        </p:tgtEl>
                                      </p:cBhvr>
                                    </p:animEffect>
                                    <p:anim calcmode="lin" valueType="num">
                                      <p:cBhvr>
                                        <p:cTn id="22" dur="1000" fill="hold"/>
                                        <p:tgtEl>
                                          <p:spTgt spid="175110">
                                            <p:txEl>
                                              <p:pRg st="2" end="2"/>
                                            </p:txEl>
                                          </p:spTgt>
                                        </p:tgtEl>
                                        <p:attrNameLst>
                                          <p:attrName>ppt_x</p:attrName>
                                        </p:attrNameLst>
                                      </p:cBhvr>
                                      <p:tavLst>
                                        <p:tav tm="0">
                                          <p:val>
                                            <p:strVal val="#ppt_x-.1"/>
                                          </p:val>
                                        </p:tav>
                                        <p:tav tm="100000">
                                          <p:val>
                                            <p:strVal val="#ppt_x"/>
                                          </p:val>
                                        </p:tav>
                                      </p:tavLst>
                                    </p:anim>
                                    <p:anim calcmode="lin" valueType="num">
                                      <p:cBhvr>
                                        <p:cTn id="23" dur="1000" fill="hold"/>
                                        <p:tgtEl>
                                          <p:spTgt spid="17511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0" presetClass="entr" presetSubtype="0" fill="hold" grpId="0" nodeType="clickEffect">
                                  <p:stCondLst>
                                    <p:cond delay="0"/>
                                  </p:stCondLst>
                                  <p:iterate type="lt">
                                    <p:tmPct val="10000"/>
                                  </p:iterate>
                                  <p:childTnLst>
                                    <p:set>
                                      <p:cBhvr>
                                        <p:cTn id="27" dur="1" fill="hold">
                                          <p:stCondLst>
                                            <p:cond delay="0"/>
                                          </p:stCondLst>
                                        </p:cTn>
                                        <p:tgtEl>
                                          <p:spTgt spid="175110">
                                            <p:txEl>
                                              <p:pRg st="3" end="3"/>
                                            </p:txEl>
                                          </p:spTgt>
                                        </p:tgtEl>
                                        <p:attrNameLst>
                                          <p:attrName>style.visibility</p:attrName>
                                        </p:attrNameLst>
                                      </p:cBhvr>
                                      <p:to>
                                        <p:strVal val="visible"/>
                                      </p:to>
                                    </p:set>
                                    <p:animEffect transition="in" filter="fade">
                                      <p:cBhvr>
                                        <p:cTn id="28" dur="1000"/>
                                        <p:tgtEl>
                                          <p:spTgt spid="175110">
                                            <p:txEl>
                                              <p:pRg st="3" end="3"/>
                                            </p:txEl>
                                          </p:spTgt>
                                        </p:tgtEl>
                                      </p:cBhvr>
                                    </p:animEffect>
                                    <p:anim calcmode="lin" valueType="num">
                                      <p:cBhvr>
                                        <p:cTn id="29" dur="1000" fill="hold"/>
                                        <p:tgtEl>
                                          <p:spTgt spid="175110">
                                            <p:txEl>
                                              <p:pRg st="3" end="3"/>
                                            </p:txEl>
                                          </p:spTgt>
                                        </p:tgtEl>
                                        <p:attrNameLst>
                                          <p:attrName>ppt_x</p:attrName>
                                        </p:attrNameLst>
                                      </p:cBhvr>
                                      <p:tavLst>
                                        <p:tav tm="0">
                                          <p:val>
                                            <p:strVal val="#ppt_x-.1"/>
                                          </p:val>
                                        </p:tav>
                                        <p:tav tm="100000">
                                          <p:val>
                                            <p:strVal val="#ppt_x"/>
                                          </p:val>
                                        </p:tav>
                                      </p:tavLst>
                                    </p:anim>
                                    <p:anim calcmode="lin" valueType="num">
                                      <p:cBhvr>
                                        <p:cTn id="30" dur="1000" fill="hold"/>
                                        <p:tgtEl>
                                          <p:spTgt spid="17511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0" presetClass="entr" presetSubtype="0" fill="hold" grpId="0" nodeType="clickEffect">
                                  <p:stCondLst>
                                    <p:cond delay="0"/>
                                  </p:stCondLst>
                                  <p:iterate type="lt">
                                    <p:tmPct val="10000"/>
                                  </p:iterate>
                                  <p:childTnLst>
                                    <p:set>
                                      <p:cBhvr>
                                        <p:cTn id="34" dur="1" fill="hold">
                                          <p:stCondLst>
                                            <p:cond delay="0"/>
                                          </p:stCondLst>
                                        </p:cTn>
                                        <p:tgtEl>
                                          <p:spTgt spid="175110">
                                            <p:txEl>
                                              <p:pRg st="4" end="4"/>
                                            </p:txEl>
                                          </p:spTgt>
                                        </p:tgtEl>
                                        <p:attrNameLst>
                                          <p:attrName>style.visibility</p:attrName>
                                        </p:attrNameLst>
                                      </p:cBhvr>
                                      <p:to>
                                        <p:strVal val="visible"/>
                                      </p:to>
                                    </p:set>
                                    <p:animEffect transition="in" filter="fade">
                                      <p:cBhvr>
                                        <p:cTn id="35" dur="1000"/>
                                        <p:tgtEl>
                                          <p:spTgt spid="175110">
                                            <p:txEl>
                                              <p:pRg st="4" end="4"/>
                                            </p:txEl>
                                          </p:spTgt>
                                        </p:tgtEl>
                                      </p:cBhvr>
                                    </p:animEffect>
                                    <p:anim calcmode="lin" valueType="num">
                                      <p:cBhvr>
                                        <p:cTn id="36" dur="1000" fill="hold"/>
                                        <p:tgtEl>
                                          <p:spTgt spid="175110">
                                            <p:txEl>
                                              <p:pRg st="4" end="4"/>
                                            </p:txEl>
                                          </p:spTgt>
                                        </p:tgtEl>
                                        <p:attrNameLst>
                                          <p:attrName>ppt_x</p:attrName>
                                        </p:attrNameLst>
                                      </p:cBhvr>
                                      <p:tavLst>
                                        <p:tav tm="0">
                                          <p:val>
                                            <p:strVal val="#ppt_x-.1"/>
                                          </p:val>
                                        </p:tav>
                                        <p:tav tm="100000">
                                          <p:val>
                                            <p:strVal val="#ppt_x"/>
                                          </p:val>
                                        </p:tav>
                                      </p:tavLst>
                                    </p:anim>
                                    <p:anim calcmode="lin" valueType="num">
                                      <p:cBhvr>
                                        <p:cTn id="37" dur="1000" fill="hold"/>
                                        <p:tgtEl>
                                          <p:spTgt spid="175110">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0" presetClass="entr" presetSubtype="0" fill="hold" grpId="0" nodeType="clickEffect">
                                  <p:stCondLst>
                                    <p:cond delay="0"/>
                                  </p:stCondLst>
                                  <p:iterate type="lt">
                                    <p:tmPct val="10000"/>
                                  </p:iterate>
                                  <p:childTnLst>
                                    <p:set>
                                      <p:cBhvr>
                                        <p:cTn id="41" dur="1" fill="hold">
                                          <p:stCondLst>
                                            <p:cond delay="0"/>
                                          </p:stCondLst>
                                        </p:cTn>
                                        <p:tgtEl>
                                          <p:spTgt spid="175110">
                                            <p:txEl>
                                              <p:pRg st="5" end="5"/>
                                            </p:txEl>
                                          </p:spTgt>
                                        </p:tgtEl>
                                        <p:attrNameLst>
                                          <p:attrName>style.visibility</p:attrName>
                                        </p:attrNameLst>
                                      </p:cBhvr>
                                      <p:to>
                                        <p:strVal val="visible"/>
                                      </p:to>
                                    </p:set>
                                    <p:animEffect transition="in" filter="fade">
                                      <p:cBhvr>
                                        <p:cTn id="42" dur="1000"/>
                                        <p:tgtEl>
                                          <p:spTgt spid="175110">
                                            <p:txEl>
                                              <p:pRg st="5" end="5"/>
                                            </p:txEl>
                                          </p:spTgt>
                                        </p:tgtEl>
                                      </p:cBhvr>
                                    </p:animEffect>
                                    <p:anim calcmode="lin" valueType="num">
                                      <p:cBhvr>
                                        <p:cTn id="43" dur="1000" fill="hold"/>
                                        <p:tgtEl>
                                          <p:spTgt spid="175110">
                                            <p:txEl>
                                              <p:pRg st="5" end="5"/>
                                            </p:txEl>
                                          </p:spTgt>
                                        </p:tgtEl>
                                        <p:attrNameLst>
                                          <p:attrName>ppt_x</p:attrName>
                                        </p:attrNameLst>
                                      </p:cBhvr>
                                      <p:tavLst>
                                        <p:tav tm="0">
                                          <p:val>
                                            <p:strVal val="#ppt_x-.1"/>
                                          </p:val>
                                        </p:tav>
                                        <p:tav tm="100000">
                                          <p:val>
                                            <p:strVal val="#ppt_x"/>
                                          </p:val>
                                        </p:tav>
                                      </p:tavLst>
                                    </p:anim>
                                    <p:anim calcmode="lin" valueType="num">
                                      <p:cBhvr>
                                        <p:cTn id="44" dur="1000" fill="hold"/>
                                        <p:tgtEl>
                                          <p:spTgt spid="175110">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0" presetClass="entr" presetSubtype="0" fill="hold" grpId="0" nodeType="clickEffect">
                                  <p:stCondLst>
                                    <p:cond delay="0"/>
                                  </p:stCondLst>
                                  <p:iterate type="lt">
                                    <p:tmPct val="10000"/>
                                  </p:iterate>
                                  <p:childTnLst>
                                    <p:set>
                                      <p:cBhvr>
                                        <p:cTn id="48" dur="1" fill="hold">
                                          <p:stCondLst>
                                            <p:cond delay="0"/>
                                          </p:stCondLst>
                                        </p:cTn>
                                        <p:tgtEl>
                                          <p:spTgt spid="175110">
                                            <p:txEl>
                                              <p:pRg st="6" end="6"/>
                                            </p:txEl>
                                          </p:spTgt>
                                        </p:tgtEl>
                                        <p:attrNameLst>
                                          <p:attrName>style.visibility</p:attrName>
                                        </p:attrNameLst>
                                      </p:cBhvr>
                                      <p:to>
                                        <p:strVal val="visible"/>
                                      </p:to>
                                    </p:set>
                                    <p:animEffect transition="in" filter="fade">
                                      <p:cBhvr>
                                        <p:cTn id="49" dur="1000"/>
                                        <p:tgtEl>
                                          <p:spTgt spid="175110">
                                            <p:txEl>
                                              <p:pRg st="6" end="6"/>
                                            </p:txEl>
                                          </p:spTgt>
                                        </p:tgtEl>
                                      </p:cBhvr>
                                    </p:animEffect>
                                    <p:anim calcmode="lin" valueType="num">
                                      <p:cBhvr>
                                        <p:cTn id="50" dur="1000" fill="hold"/>
                                        <p:tgtEl>
                                          <p:spTgt spid="175110">
                                            <p:txEl>
                                              <p:pRg st="6" end="6"/>
                                            </p:txEl>
                                          </p:spTgt>
                                        </p:tgtEl>
                                        <p:attrNameLst>
                                          <p:attrName>ppt_x</p:attrName>
                                        </p:attrNameLst>
                                      </p:cBhvr>
                                      <p:tavLst>
                                        <p:tav tm="0">
                                          <p:val>
                                            <p:strVal val="#ppt_x-.1"/>
                                          </p:val>
                                        </p:tav>
                                        <p:tav tm="100000">
                                          <p:val>
                                            <p:strVal val="#ppt_x"/>
                                          </p:val>
                                        </p:tav>
                                      </p:tavLst>
                                    </p:anim>
                                    <p:anim calcmode="lin" valueType="num">
                                      <p:cBhvr>
                                        <p:cTn id="51" dur="1000" fill="hold"/>
                                        <p:tgtEl>
                                          <p:spTgt spid="175110">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0" presetClass="entr" presetSubtype="0" fill="hold" grpId="0" nodeType="clickEffect">
                                  <p:stCondLst>
                                    <p:cond delay="0"/>
                                  </p:stCondLst>
                                  <p:iterate type="lt">
                                    <p:tmPct val="10000"/>
                                  </p:iterate>
                                  <p:childTnLst>
                                    <p:set>
                                      <p:cBhvr>
                                        <p:cTn id="55" dur="1" fill="hold">
                                          <p:stCondLst>
                                            <p:cond delay="0"/>
                                          </p:stCondLst>
                                        </p:cTn>
                                        <p:tgtEl>
                                          <p:spTgt spid="175110">
                                            <p:txEl>
                                              <p:pRg st="7" end="7"/>
                                            </p:txEl>
                                          </p:spTgt>
                                        </p:tgtEl>
                                        <p:attrNameLst>
                                          <p:attrName>style.visibility</p:attrName>
                                        </p:attrNameLst>
                                      </p:cBhvr>
                                      <p:to>
                                        <p:strVal val="visible"/>
                                      </p:to>
                                    </p:set>
                                    <p:animEffect transition="in" filter="fade">
                                      <p:cBhvr>
                                        <p:cTn id="56" dur="1000"/>
                                        <p:tgtEl>
                                          <p:spTgt spid="175110">
                                            <p:txEl>
                                              <p:pRg st="7" end="7"/>
                                            </p:txEl>
                                          </p:spTgt>
                                        </p:tgtEl>
                                      </p:cBhvr>
                                    </p:animEffect>
                                    <p:anim calcmode="lin" valueType="num">
                                      <p:cBhvr>
                                        <p:cTn id="57" dur="1000" fill="hold"/>
                                        <p:tgtEl>
                                          <p:spTgt spid="175110">
                                            <p:txEl>
                                              <p:pRg st="7" end="7"/>
                                            </p:txEl>
                                          </p:spTgt>
                                        </p:tgtEl>
                                        <p:attrNameLst>
                                          <p:attrName>ppt_x</p:attrName>
                                        </p:attrNameLst>
                                      </p:cBhvr>
                                      <p:tavLst>
                                        <p:tav tm="0">
                                          <p:val>
                                            <p:strVal val="#ppt_x-.1"/>
                                          </p:val>
                                        </p:tav>
                                        <p:tav tm="100000">
                                          <p:val>
                                            <p:strVal val="#ppt_x"/>
                                          </p:val>
                                        </p:tav>
                                      </p:tavLst>
                                    </p:anim>
                                    <p:anim calcmode="lin" valueType="num">
                                      <p:cBhvr>
                                        <p:cTn id="58" dur="1000" fill="hold"/>
                                        <p:tgtEl>
                                          <p:spTgt spid="175110">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10" grpId="0" build="p"/>
    </p:bldLst>
  </p:timing>
</p:sld>
</file>

<file path=ppt/slides/slide10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8178" name="Rectangle 2">
            <a:extLst>
              <a:ext uri="{FF2B5EF4-FFF2-40B4-BE49-F238E27FC236}">
                <a16:creationId xmlns:a16="http://schemas.microsoft.com/office/drawing/2014/main" id="{6C32B75B-4BC5-4511-BCC8-D489575B6210}"/>
              </a:ext>
            </a:extLst>
          </p:cNvPr>
          <p:cNvSpPr>
            <a:spLocks noGrp="1" noChangeArrowheads="1"/>
          </p:cNvSpPr>
          <p:nvPr>
            <p:ph type="title"/>
          </p:nvPr>
        </p:nvSpPr>
        <p:spPr/>
        <p:txBody>
          <a:bodyPr/>
          <a:lstStyle/>
          <a:p>
            <a:pPr algn="ctr"/>
            <a:r>
              <a:rPr lang="en-US" altLang="en-US" sz="4000"/>
              <a:t>HUKUM WARIS ORANG YANG MATI BERSAMA-SAMA</a:t>
            </a:r>
          </a:p>
        </p:txBody>
      </p:sp>
      <p:sp>
        <p:nvSpPr>
          <p:cNvPr id="178179" name="Rectangle 3">
            <a:extLst>
              <a:ext uri="{FF2B5EF4-FFF2-40B4-BE49-F238E27FC236}">
                <a16:creationId xmlns:a16="http://schemas.microsoft.com/office/drawing/2014/main" id="{508995A1-60D3-46A4-A046-764E7C8A66B1}"/>
              </a:ext>
            </a:extLst>
          </p:cNvPr>
          <p:cNvSpPr>
            <a:spLocks noGrp="1" noChangeArrowheads="1"/>
          </p:cNvSpPr>
          <p:nvPr>
            <p:ph type="body" idx="1"/>
          </p:nvPr>
        </p:nvSpPr>
        <p:spPr>
          <a:xfrm>
            <a:off x="457200" y="1905000"/>
            <a:ext cx="8229600" cy="4419600"/>
          </a:xfrm>
        </p:spPr>
        <p:txBody>
          <a:bodyPr/>
          <a:lstStyle/>
          <a:p>
            <a:pPr>
              <a:lnSpc>
                <a:spcPct val="90000"/>
              </a:lnSpc>
              <a:buFontTx/>
              <a:buNone/>
            </a:pPr>
            <a:r>
              <a:rPr lang="en-US" altLang="en-US" sz="2800"/>
              <a:t>Ketentuan waris dalam kasus seperti ini kita harus memperhatikan siapa yang terlebih dahulu me-ninggal dunia. Apabila diketahui, maka orang yang mati kemudian sebagai ahli warisnya de-mikian seterusnya. Apabila tidak diketahui siapa yang paling dulu dan belakangan seperti dalam peristiwa tenggelam atau kebakaran yang tidak ada seorangpun mengetahui, maka diantara me-reka tidak boleh saling mewarisi. Karena kurang memenuhi syarat. Harta masing-masing diberi-kan kepada para ahli waris yang masih hidup.</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178178"/>
                                        </p:tgtEl>
                                        <p:attrNameLst>
                                          <p:attrName>style.visibility</p:attrName>
                                        </p:attrNameLst>
                                      </p:cBhvr>
                                      <p:to>
                                        <p:strVal val="visible"/>
                                      </p:to>
                                    </p:set>
                                    <p:animEffect transition="in" filter="fade">
                                      <p:cBhvr>
                                        <p:cTn id="7" dur="600">
                                          <p:stCondLst>
                                            <p:cond delay="0"/>
                                          </p:stCondLst>
                                        </p:cTn>
                                        <p:tgtEl>
                                          <p:spTgt spid="178178"/>
                                        </p:tgtEl>
                                      </p:cBhvr>
                                    </p:animEffect>
                                    <p:anim calcmode="lin" valueType="num">
                                      <p:cBhvr>
                                        <p:cTn id="8" dur="600" fill="hold">
                                          <p:stCondLst>
                                            <p:cond delay="0"/>
                                          </p:stCondLst>
                                        </p:cTn>
                                        <p:tgtEl>
                                          <p:spTgt spid="178178"/>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178178"/>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178178"/>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78179">
                                            <p:txEl>
                                              <p:pRg st="0" end="0"/>
                                            </p:txEl>
                                          </p:spTgt>
                                        </p:tgtEl>
                                        <p:attrNameLst>
                                          <p:attrName>style.visibility</p:attrName>
                                        </p:attrNameLst>
                                      </p:cBhvr>
                                      <p:to>
                                        <p:strVal val="visible"/>
                                      </p:to>
                                    </p:set>
                                    <p:animEffect transition="in" filter="slide(fromBottom)">
                                      <p:cBhvr>
                                        <p:cTn id="15" dur="500">
                                          <p:stCondLst>
                                            <p:cond delay="0"/>
                                          </p:stCondLst>
                                        </p:cTn>
                                        <p:tgtEl>
                                          <p:spTgt spid="17817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78" grpId="0"/>
      <p:bldP spid="17817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a:extLst>
              <a:ext uri="{FF2B5EF4-FFF2-40B4-BE49-F238E27FC236}">
                <a16:creationId xmlns:a16="http://schemas.microsoft.com/office/drawing/2014/main" id="{8AF6A549-9203-408A-A959-A4659C95DEC7}"/>
              </a:ext>
            </a:extLst>
          </p:cNvPr>
          <p:cNvSpPr>
            <a:spLocks noGrp="1" noChangeArrowheads="1"/>
          </p:cNvSpPr>
          <p:nvPr>
            <p:ph type="body" idx="1"/>
          </p:nvPr>
        </p:nvSpPr>
        <p:spPr>
          <a:xfrm>
            <a:off x="457200" y="381000"/>
            <a:ext cx="8229600" cy="5715000"/>
          </a:xfrm>
        </p:spPr>
        <p:txBody>
          <a:bodyPr/>
          <a:lstStyle/>
          <a:p>
            <a:pPr>
              <a:lnSpc>
                <a:spcPct val="80000"/>
              </a:lnSpc>
              <a:buFontTx/>
              <a:buNone/>
            </a:pPr>
            <a:r>
              <a:rPr lang="en-US" altLang="en-US" sz="2400"/>
              <a:t>	c. At-Tahrim (larangan), yaitu firman yang menuntut </a:t>
            </a:r>
          </a:p>
          <a:p>
            <a:pPr>
              <a:lnSpc>
                <a:spcPct val="80000"/>
              </a:lnSpc>
              <a:buFontTx/>
              <a:buNone/>
            </a:pPr>
            <a:r>
              <a:rPr lang="en-US" altLang="en-US" sz="2400"/>
              <a:t>       untuk meninggalkan suatu perbuatan dengan tuntutan </a:t>
            </a:r>
          </a:p>
          <a:p>
            <a:pPr>
              <a:lnSpc>
                <a:spcPct val="80000"/>
              </a:lnSpc>
              <a:buFontTx/>
              <a:buNone/>
            </a:pPr>
            <a:r>
              <a:rPr lang="en-US" altLang="en-US" sz="2400"/>
              <a:t>       yang pasti. Dalam hukum Fiqih biasa disebut dengan </a:t>
            </a:r>
          </a:p>
          <a:p>
            <a:pPr>
              <a:lnSpc>
                <a:spcPct val="80000"/>
              </a:lnSpc>
              <a:buFontTx/>
              <a:buNone/>
            </a:pPr>
            <a:r>
              <a:rPr lang="en-US" altLang="en-US" sz="2400"/>
              <a:t>       istilah Haram </a:t>
            </a:r>
          </a:p>
          <a:p>
            <a:pPr>
              <a:lnSpc>
                <a:spcPct val="80000"/>
              </a:lnSpc>
              <a:buFontTx/>
              <a:buNone/>
            </a:pPr>
            <a:r>
              <a:rPr lang="en-US" altLang="en-US" sz="2400"/>
              <a:t>	d. Al-Karohah, yaitu firman yang menuntut untuk me-</a:t>
            </a:r>
          </a:p>
          <a:p>
            <a:pPr>
              <a:lnSpc>
                <a:spcPct val="80000"/>
              </a:lnSpc>
              <a:buFontTx/>
              <a:buNone/>
            </a:pPr>
            <a:r>
              <a:rPr lang="en-US" altLang="en-US" sz="2400"/>
              <a:t>       ninggalkan suatu perbuatan dengan tuntutan yang </a:t>
            </a:r>
          </a:p>
          <a:p>
            <a:pPr>
              <a:lnSpc>
                <a:spcPct val="80000"/>
              </a:lnSpc>
              <a:buFontTx/>
              <a:buNone/>
            </a:pPr>
            <a:r>
              <a:rPr lang="en-US" altLang="en-US" sz="2400"/>
              <a:t>       tidak pasti. Dalam hukum Fiqih biasa disebut dengan </a:t>
            </a:r>
          </a:p>
          <a:p>
            <a:pPr>
              <a:lnSpc>
                <a:spcPct val="80000"/>
              </a:lnSpc>
              <a:buFontTx/>
              <a:buNone/>
            </a:pPr>
            <a:r>
              <a:rPr lang="en-US" altLang="en-US" sz="2400"/>
              <a:t>       istilah Makruh</a:t>
            </a:r>
          </a:p>
          <a:p>
            <a:pPr>
              <a:lnSpc>
                <a:spcPct val="80000"/>
              </a:lnSpc>
              <a:buFontTx/>
              <a:buNone/>
            </a:pPr>
            <a:r>
              <a:rPr lang="en-US" altLang="en-US" sz="2400"/>
              <a:t>	e. Al-Ibahah (kebolehan), yaitu firman yang memboleh-</a:t>
            </a:r>
          </a:p>
          <a:p>
            <a:pPr>
              <a:lnSpc>
                <a:spcPct val="80000"/>
              </a:lnSpc>
              <a:buFontTx/>
              <a:buNone/>
            </a:pPr>
            <a:r>
              <a:rPr lang="en-US" altLang="en-US" sz="2400"/>
              <a:t>       kan sesuatu untuk diperbuat atau ditinggalkan. Dalam </a:t>
            </a:r>
          </a:p>
          <a:p>
            <a:pPr>
              <a:lnSpc>
                <a:spcPct val="80000"/>
              </a:lnSpc>
              <a:buFontTx/>
              <a:buNone/>
            </a:pPr>
            <a:r>
              <a:rPr lang="en-US" altLang="en-US" sz="2400"/>
              <a:t>       hukum Fiqih biasa disebut dengan istilah Mubah</a:t>
            </a:r>
          </a:p>
          <a:p>
            <a:pPr>
              <a:lnSpc>
                <a:spcPct val="80000"/>
              </a:lnSpc>
              <a:buFontTx/>
              <a:buNone/>
            </a:pPr>
            <a:endParaRPr lang="en-US" altLang="en-US" sz="2400"/>
          </a:p>
          <a:p>
            <a:pPr>
              <a:lnSpc>
                <a:spcPct val="80000"/>
              </a:lnSpc>
              <a:buFontTx/>
              <a:buNone/>
            </a:pPr>
            <a:r>
              <a:rPr lang="en-US" altLang="en-US" sz="2400"/>
              <a:t>Hukum Taklifi di atas dalam istilah Ushul Fiqih biasa dise-</a:t>
            </a:r>
          </a:p>
          <a:p>
            <a:pPr>
              <a:lnSpc>
                <a:spcPct val="80000"/>
              </a:lnSpc>
              <a:buFontTx/>
              <a:buNone/>
            </a:pPr>
            <a:r>
              <a:rPr lang="en-US" altLang="en-US" sz="2400"/>
              <a:t>sebut dengan “AL-AHKAMUL KHOMSAH” (Hukum yang </a:t>
            </a:r>
          </a:p>
          <a:p>
            <a:pPr>
              <a:lnSpc>
                <a:spcPct val="80000"/>
              </a:lnSpc>
              <a:buFontTx/>
              <a:buNone/>
            </a:pPr>
            <a:r>
              <a:rPr lang="en-US" altLang="en-US" sz="2400"/>
              <a:t>lima)</a:t>
            </a:r>
          </a:p>
        </p:txBody>
      </p:sp>
    </p:spTree>
  </p:cSld>
  <p:clrMapOvr>
    <a:masterClrMapping/>
  </p:clrMapOvr>
  <p:transition>
    <p:push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a:extLst>
              <a:ext uri="{FF2B5EF4-FFF2-40B4-BE49-F238E27FC236}">
                <a16:creationId xmlns:a16="http://schemas.microsoft.com/office/drawing/2014/main" id="{88CC6BF2-0E2E-443C-8387-978D9E3F3E51}"/>
              </a:ext>
            </a:extLst>
          </p:cNvPr>
          <p:cNvSpPr>
            <a:spLocks noGrp="1" noChangeArrowheads="1"/>
          </p:cNvSpPr>
          <p:nvPr>
            <p:ph type="body" idx="1"/>
          </p:nvPr>
        </p:nvSpPr>
        <p:spPr>
          <a:xfrm>
            <a:off x="457200" y="304800"/>
            <a:ext cx="8229600" cy="5791200"/>
          </a:xfrm>
        </p:spPr>
        <p:txBody>
          <a:bodyPr/>
          <a:lstStyle/>
          <a:p>
            <a:pPr>
              <a:lnSpc>
                <a:spcPct val="80000"/>
              </a:lnSpc>
            </a:pPr>
            <a:r>
              <a:rPr lang="en-US" altLang="en-US" sz="2800" i="1"/>
              <a:t>WAJIB,</a:t>
            </a:r>
            <a:r>
              <a:rPr lang="en-US" altLang="en-US" sz="2800"/>
              <a:t> ialah perbuatan yang bila dikerjakan memperoleh pahala, namun bila ditinggalkan mendapat dosa.</a:t>
            </a:r>
          </a:p>
          <a:p>
            <a:pPr>
              <a:lnSpc>
                <a:spcPct val="80000"/>
              </a:lnSpc>
            </a:pPr>
            <a:r>
              <a:rPr lang="en-US" altLang="en-US" sz="2800" i="1"/>
              <a:t>SUNNAT,</a:t>
            </a:r>
            <a:r>
              <a:rPr lang="en-US" altLang="en-US" sz="2800"/>
              <a:t> ialah perbuatan yang bila dikejakan memperoleh pahala, namun bila ditinggalkan tidak berdosa</a:t>
            </a:r>
          </a:p>
          <a:p>
            <a:pPr>
              <a:lnSpc>
                <a:spcPct val="80000"/>
              </a:lnSpc>
            </a:pPr>
            <a:r>
              <a:rPr lang="en-US" altLang="en-US" sz="2800" i="1"/>
              <a:t>HARAM, </a:t>
            </a:r>
            <a:r>
              <a:rPr lang="en-US" altLang="en-US" sz="2800"/>
              <a:t>ialah perbuatan yang bila dikerjakan mendapat dosa, namun bila ditinggalkan akan mendapat pahala.</a:t>
            </a:r>
          </a:p>
          <a:p>
            <a:pPr>
              <a:lnSpc>
                <a:spcPct val="80000"/>
              </a:lnSpc>
            </a:pPr>
            <a:r>
              <a:rPr lang="en-US" altLang="en-US" sz="2800" i="1"/>
              <a:t>MAKRUH, </a:t>
            </a:r>
            <a:r>
              <a:rPr lang="en-US" altLang="en-US" sz="2800"/>
              <a:t>ialah perbuatan yang bila dikerjakan tidak berdosa, namun bila ditinggalkan akan memperoleh pahala.</a:t>
            </a:r>
          </a:p>
          <a:p>
            <a:pPr>
              <a:lnSpc>
                <a:spcPct val="80000"/>
              </a:lnSpc>
            </a:pPr>
            <a:r>
              <a:rPr lang="en-US" altLang="en-US" sz="2800" i="1"/>
              <a:t>MUBAH,</a:t>
            </a:r>
            <a:r>
              <a:rPr lang="en-US" altLang="en-US" sz="2800"/>
              <a:t> ialah perbuatan yang bila dikerjakan atau ditinggalkan tidak berpahala maupun ber-dosa (boleh memilih)</a:t>
            </a:r>
            <a:endParaRPr lang="en-US" altLang="en-US" sz="2800" i="1"/>
          </a:p>
        </p:txBody>
      </p:sp>
    </p:spTree>
  </p:cSld>
  <p:clrMapOvr>
    <a:masterClrMapping/>
  </p:clrMapOvr>
  <p:transition>
    <p:push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a:extLst>
              <a:ext uri="{FF2B5EF4-FFF2-40B4-BE49-F238E27FC236}">
                <a16:creationId xmlns:a16="http://schemas.microsoft.com/office/drawing/2014/main" id="{D1696658-773C-4155-8E1E-C3F425862235}"/>
              </a:ext>
            </a:extLst>
          </p:cNvPr>
          <p:cNvSpPr>
            <a:spLocks noGrp="1" noChangeArrowheads="1"/>
          </p:cNvSpPr>
          <p:nvPr>
            <p:ph type="body" idx="1"/>
          </p:nvPr>
        </p:nvSpPr>
        <p:spPr>
          <a:xfrm>
            <a:off x="457200" y="838200"/>
            <a:ext cx="8229600" cy="5257800"/>
          </a:xfrm>
        </p:spPr>
        <p:txBody>
          <a:bodyPr/>
          <a:lstStyle/>
          <a:p>
            <a:pPr>
              <a:buFontTx/>
              <a:buNone/>
            </a:pPr>
            <a:r>
              <a:rPr lang="en-US" altLang="en-US"/>
              <a:t>2. Hukum Wadh’i, ialah firman yang menja-dikan sesuatu sebagai sebab adanya yang lain (musabab), atau sebagai syarat yang lain (masyrut), atau sebagai penghalang (amni’) yang lain. Hukum wadh’i terbagi atas :</a:t>
            </a:r>
          </a:p>
          <a:p>
            <a:pPr>
              <a:buFontTx/>
              <a:buNone/>
            </a:pPr>
            <a:r>
              <a:rPr lang="en-US" altLang="en-US"/>
              <a:t>	a. Sebab;</a:t>
            </a:r>
          </a:p>
          <a:p>
            <a:pPr>
              <a:buFontTx/>
              <a:buNone/>
            </a:pPr>
            <a:r>
              <a:rPr lang="en-US" altLang="en-US"/>
              <a:t>	b. Syarat; dan </a:t>
            </a:r>
          </a:p>
          <a:p>
            <a:pPr>
              <a:buFontTx/>
              <a:buNone/>
            </a:pPr>
            <a:r>
              <a:rPr lang="en-US" altLang="en-US"/>
              <a:t>	c. Mani’ (penghalang)</a:t>
            </a:r>
          </a:p>
        </p:txBody>
      </p:sp>
    </p:spTree>
  </p:cSld>
  <p:clrMapOvr>
    <a:masterClrMapping/>
  </p:clrMapOvr>
  <p:transition>
    <p:push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DEEA239B-C885-4AFD-9B78-8FD7202FC280}"/>
              </a:ext>
            </a:extLst>
          </p:cNvPr>
          <p:cNvSpPr>
            <a:spLocks noGrp="1" noChangeArrowheads="1"/>
          </p:cNvSpPr>
          <p:nvPr>
            <p:ph type="title"/>
          </p:nvPr>
        </p:nvSpPr>
        <p:spPr/>
        <p:txBody>
          <a:bodyPr/>
          <a:lstStyle/>
          <a:p>
            <a:r>
              <a:rPr lang="en-US" altLang="en-US" sz="3600"/>
              <a:t>DALIL-DALIL ATAU SUMBER-SUMBER HUKUM DALAM HUKUM ISLAM</a:t>
            </a:r>
          </a:p>
        </p:txBody>
      </p:sp>
      <p:sp>
        <p:nvSpPr>
          <p:cNvPr id="32771" name="Rectangle 3">
            <a:extLst>
              <a:ext uri="{FF2B5EF4-FFF2-40B4-BE49-F238E27FC236}">
                <a16:creationId xmlns:a16="http://schemas.microsoft.com/office/drawing/2014/main" id="{0FBE6043-2099-42EA-8305-CBC35DB5D9B0}"/>
              </a:ext>
            </a:extLst>
          </p:cNvPr>
          <p:cNvSpPr>
            <a:spLocks noGrp="1" noChangeArrowheads="1"/>
          </p:cNvSpPr>
          <p:nvPr>
            <p:ph type="body" idx="1"/>
          </p:nvPr>
        </p:nvSpPr>
        <p:spPr/>
        <p:txBody>
          <a:bodyPr/>
          <a:lstStyle/>
          <a:p>
            <a:pPr>
              <a:lnSpc>
                <a:spcPct val="90000"/>
              </a:lnSpc>
              <a:buFontTx/>
              <a:buNone/>
            </a:pPr>
            <a:r>
              <a:rPr lang="en-US" altLang="en-US"/>
              <a:t>Dalil atau sumber hukum dalam hukum Is-</a:t>
            </a:r>
          </a:p>
          <a:p>
            <a:pPr>
              <a:lnSpc>
                <a:spcPct val="90000"/>
              </a:lnSpc>
              <a:buFontTx/>
              <a:buNone/>
            </a:pPr>
            <a:r>
              <a:rPr lang="en-US" altLang="en-US"/>
              <a:t>lam terdiri dari 12 macam. Empat diantara-</a:t>
            </a:r>
          </a:p>
          <a:p>
            <a:pPr>
              <a:lnSpc>
                <a:spcPct val="90000"/>
              </a:lnSpc>
              <a:buFontTx/>
              <a:buNone/>
            </a:pPr>
            <a:r>
              <a:rPr lang="en-US" altLang="en-US"/>
              <a:t>nya telah disepakati oleh sebagi besar ula-</a:t>
            </a:r>
          </a:p>
          <a:p>
            <a:pPr>
              <a:lnSpc>
                <a:spcPct val="90000"/>
              </a:lnSpc>
              <a:buFontTx/>
              <a:buNone/>
            </a:pPr>
            <a:r>
              <a:rPr lang="en-US" altLang="en-US"/>
              <a:t>ma dijadikan sebagai sumber hukum, yaitu :</a:t>
            </a:r>
          </a:p>
          <a:p>
            <a:pPr>
              <a:lnSpc>
                <a:spcPct val="90000"/>
              </a:lnSpc>
              <a:buFontTx/>
              <a:buNone/>
            </a:pPr>
            <a:r>
              <a:rPr lang="en-US" altLang="en-US"/>
              <a:t>	a. Al-Kitab (Al-Qur’an)</a:t>
            </a:r>
          </a:p>
          <a:p>
            <a:pPr>
              <a:lnSpc>
                <a:spcPct val="90000"/>
              </a:lnSpc>
              <a:buFontTx/>
              <a:buNone/>
            </a:pPr>
            <a:r>
              <a:rPr lang="en-US" altLang="en-US"/>
              <a:t>	b. As-Sunnah (Al-Hadits)</a:t>
            </a:r>
          </a:p>
          <a:p>
            <a:pPr>
              <a:lnSpc>
                <a:spcPct val="90000"/>
              </a:lnSpc>
              <a:buFontTx/>
              <a:buNone/>
            </a:pPr>
            <a:r>
              <a:rPr lang="en-US" altLang="en-US"/>
              <a:t>	c. Al-Ijma’ (Kesepakatan para ulama)</a:t>
            </a:r>
          </a:p>
          <a:p>
            <a:pPr>
              <a:lnSpc>
                <a:spcPct val="90000"/>
              </a:lnSpc>
              <a:buFontTx/>
              <a:buNone/>
            </a:pPr>
            <a:r>
              <a:rPr lang="en-US" altLang="en-US"/>
              <a:t>	d. Al-Qiyas</a:t>
            </a:r>
          </a:p>
        </p:txBody>
      </p:sp>
    </p:spTree>
  </p:cSld>
  <p:clrMapOvr>
    <a:masterClrMapping/>
  </p:clrMapOvr>
  <p:transition>
    <p:push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5">
            <a:extLst>
              <a:ext uri="{FF2B5EF4-FFF2-40B4-BE49-F238E27FC236}">
                <a16:creationId xmlns:a16="http://schemas.microsoft.com/office/drawing/2014/main" id="{66FF670A-78F9-4FDE-8507-9F7B05356147}"/>
              </a:ext>
            </a:extLst>
          </p:cNvPr>
          <p:cNvSpPr>
            <a:spLocks noGrp="1" noChangeArrowheads="1"/>
          </p:cNvSpPr>
          <p:nvPr>
            <p:ph type="subTitle" idx="1"/>
          </p:nvPr>
        </p:nvSpPr>
        <p:spPr>
          <a:xfrm>
            <a:off x="304800" y="533400"/>
            <a:ext cx="8458200" cy="5943600"/>
          </a:xfrm>
        </p:spPr>
        <p:txBody>
          <a:bodyPr/>
          <a:lstStyle/>
          <a:p>
            <a:pPr algn="l">
              <a:lnSpc>
                <a:spcPct val="90000"/>
              </a:lnSpc>
            </a:pPr>
            <a:r>
              <a:rPr lang="en-US" altLang="en-US"/>
              <a:t>Delapan macam lainnya masih diperdebatkan oleh para ulama sebagai sumber hukum da-lam hukum Islam, yaitu :</a:t>
            </a:r>
          </a:p>
          <a:p>
            <a:pPr algn="l">
              <a:lnSpc>
                <a:spcPct val="90000"/>
              </a:lnSpc>
            </a:pPr>
            <a:r>
              <a:rPr lang="en-US" altLang="en-US"/>
              <a:t>	a. Al-Istishhab</a:t>
            </a:r>
          </a:p>
          <a:p>
            <a:pPr algn="l">
              <a:lnSpc>
                <a:spcPct val="90000"/>
              </a:lnSpc>
            </a:pPr>
            <a:r>
              <a:rPr lang="en-US" altLang="en-US"/>
              <a:t>	b. Al-Istihsan</a:t>
            </a:r>
          </a:p>
          <a:p>
            <a:pPr algn="l">
              <a:lnSpc>
                <a:spcPct val="90000"/>
              </a:lnSpc>
            </a:pPr>
            <a:r>
              <a:rPr lang="en-US" altLang="en-US"/>
              <a:t>	c. Al-masholih Al-Mursalah</a:t>
            </a:r>
          </a:p>
          <a:p>
            <a:pPr algn="l">
              <a:lnSpc>
                <a:spcPct val="90000"/>
              </a:lnSpc>
            </a:pPr>
            <a:r>
              <a:rPr lang="en-US" altLang="en-US"/>
              <a:t>	d. Al-U’rf</a:t>
            </a:r>
          </a:p>
          <a:p>
            <a:pPr algn="l">
              <a:lnSpc>
                <a:spcPct val="90000"/>
              </a:lnSpc>
            </a:pPr>
            <a:r>
              <a:rPr lang="en-US" altLang="en-US"/>
              <a:t>	e. Mazhahibus Shohabi</a:t>
            </a:r>
          </a:p>
          <a:p>
            <a:pPr algn="l">
              <a:lnSpc>
                <a:spcPct val="90000"/>
              </a:lnSpc>
            </a:pPr>
            <a:r>
              <a:rPr lang="en-US" altLang="en-US"/>
              <a:t>	f. Syari’at orang sebelum kita</a:t>
            </a:r>
          </a:p>
          <a:p>
            <a:pPr algn="l">
              <a:lnSpc>
                <a:spcPct val="90000"/>
              </a:lnSpc>
            </a:pPr>
            <a:r>
              <a:rPr lang="en-US" altLang="en-US"/>
              <a:t>	g. Sadduddzara’i</a:t>
            </a:r>
          </a:p>
          <a:p>
            <a:pPr algn="l">
              <a:lnSpc>
                <a:spcPct val="90000"/>
              </a:lnSpc>
            </a:pPr>
            <a:r>
              <a:rPr lang="en-US" altLang="en-US"/>
              <a:t>	h. Dalalah Iqtiran</a:t>
            </a:r>
          </a:p>
        </p:txBody>
      </p:sp>
    </p:spTree>
  </p:cSld>
  <p:clrMapOvr>
    <a:masterClrMapping/>
  </p:clrMapOvr>
  <p:transition>
    <p:push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EC41095B-CA0C-43F6-9793-FBCA9987AABC}"/>
              </a:ext>
            </a:extLst>
          </p:cNvPr>
          <p:cNvSpPr>
            <a:spLocks noGrp="1" noChangeArrowheads="1"/>
          </p:cNvSpPr>
          <p:nvPr>
            <p:ph type="title"/>
          </p:nvPr>
        </p:nvSpPr>
        <p:spPr>
          <a:xfrm>
            <a:off x="457200" y="292100"/>
            <a:ext cx="8229600" cy="1050925"/>
          </a:xfrm>
        </p:spPr>
        <p:txBody>
          <a:bodyPr/>
          <a:lstStyle/>
          <a:p>
            <a:r>
              <a:rPr lang="en-US" altLang="en-US" sz="3600"/>
              <a:t>IJTIHAD, ITTIBA’ dan TAQLID</a:t>
            </a:r>
          </a:p>
        </p:txBody>
      </p:sp>
      <p:sp>
        <p:nvSpPr>
          <p:cNvPr id="35843" name="Rectangle 3">
            <a:extLst>
              <a:ext uri="{FF2B5EF4-FFF2-40B4-BE49-F238E27FC236}">
                <a16:creationId xmlns:a16="http://schemas.microsoft.com/office/drawing/2014/main" id="{219CB6A0-B8FB-421E-8436-0E62F6F6DEDE}"/>
              </a:ext>
            </a:extLst>
          </p:cNvPr>
          <p:cNvSpPr>
            <a:spLocks noGrp="1" noChangeArrowheads="1"/>
          </p:cNvSpPr>
          <p:nvPr>
            <p:ph type="body" idx="1"/>
          </p:nvPr>
        </p:nvSpPr>
        <p:spPr>
          <a:xfrm>
            <a:off x="457200" y="1219200"/>
            <a:ext cx="8305800" cy="4648200"/>
          </a:xfrm>
        </p:spPr>
        <p:txBody>
          <a:bodyPr/>
          <a:lstStyle/>
          <a:p>
            <a:pPr marL="609600" indent="-609600">
              <a:lnSpc>
                <a:spcPct val="80000"/>
              </a:lnSpc>
              <a:buFont typeface="Wingdings" panose="05000000000000000000" pitchFamily="2" charset="2"/>
              <a:buAutoNum type="arabicPeriod"/>
            </a:pPr>
            <a:r>
              <a:rPr lang="en-US" altLang="en-US" sz="2000" b="1" i="1"/>
              <a:t>Ijtihad</a:t>
            </a:r>
            <a:r>
              <a:rPr lang="en-US" altLang="en-US" sz="2000"/>
              <a:t>, ialah mencurahkan atau menggunakan seluruh kemam-puan untuk mendapatkan suatu hukum syara’ mengenai suatu ma salah dengan jalan istimbat dari Al-Qur’an dan As-Sunnah.</a:t>
            </a:r>
          </a:p>
          <a:p>
            <a:pPr marL="609600" indent="-609600">
              <a:lnSpc>
                <a:spcPct val="80000"/>
              </a:lnSpc>
              <a:buFont typeface="Wingdings" panose="05000000000000000000" pitchFamily="2" charset="2"/>
              <a:buNone/>
            </a:pPr>
            <a:r>
              <a:rPr lang="en-US" altLang="en-US" sz="2000"/>
              <a:t>	setiap orang boleh berijtihad asalkan memenuhi persyaratan se-perti di bawah ini :</a:t>
            </a:r>
          </a:p>
          <a:p>
            <a:pPr marL="609600" indent="-609600">
              <a:lnSpc>
                <a:spcPct val="80000"/>
              </a:lnSpc>
              <a:buFontTx/>
              <a:buNone/>
            </a:pPr>
            <a:r>
              <a:rPr lang="en-US" altLang="en-US" sz="2000"/>
              <a:t>	-&gt; sudah baligh, beraqal, dan memiliki intellegensia.</a:t>
            </a:r>
          </a:p>
          <a:p>
            <a:pPr marL="609600" indent="-609600">
              <a:lnSpc>
                <a:spcPct val="80000"/>
              </a:lnSpc>
              <a:buFontTx/>
              <a:buNone/>
            </a:pPr>
            <a:r>
              <a:rPr lang="en-US" altLang="en-US" sz="2000"/>
              <a:t>	-&gt; mengetahui dalil aqal dan kehujahannya.</a:t>
            </a:r>
          </a:p>
          <a:p>
            <a:pPr marL="609600" indent="-609600">
              <a:lnSpc>
                <a:spcPct val="80000"/>
              </a:lnSpc>
              <a:buFontTx/>
              <a:buNone/>
            </a:pPr>
            <a:r>
              <a:rPr lang="en-US" altLang="en-US" sz="2000"/>
              <a:t>	-&gt; mengerti dan mangetahui bahasa arab.</a:t>
            </a:r>
          </a:p>
          <a:p>
            <a:pPr marL="609600" indent="-609600">
              <a:lnSpc>
                <a:spcPct val="80000"/>
              </a:lnSpc>
              <a:buFontTx/>
              <a:buNone/>
            </a:pPr>
            <a:r>
              <a:rPr lang="en-US" altLang="en-US" sz="2000"/>
              <a:t>	-&gt; mengetahui ayat dan hadits-hadits hukum</a:t>
            </a:r>
          </a:p>
          <a:p>
            <a:pPr marL="609600" indent="-609600">
              <a:lnSpc>
                <a:spcPct val="80000"/>
              </a:lnSpc>
              <a:buFontTx/>
              <a:buNone/>
            </a:pPr>
            <a:r>
              <a:rPr lang="en-US" altLang="en-US" sz="2000"/>
              <a:t>	-&gt; mengetahui ilmu ushul fiqih</a:t>
            </a:r>
          </a:p>
          <a:p>
            <a:pPr marL="609600" indent="-609600">
              <a:lnSpc>
                <a:spcPct val="80000"/>
              </a:lnSpc>
              <a:buFontTx/>
              <a:buNone/>
            </a:pPr>
            <a:r>
              <a:rPr lang="en-US" altLang="en-US" sz="2000"/>
              <a:t>	-&gt; mengetahui masalah Nasikh – Mansukh</a:t>
            </a:r>
          </a:p>
          <a:p>
            <a:pPr marL="609600" indent="-609600">
              <a:lnSpc>
                <a:spcPct val="80000"/>
              </a:lnSpc>
              <a:buFontTx/>
              <a:buNone/>
            </a:pPr>
            <a:r>
              <a:rPr lang="en-US" altLang="en-US" sz="2000"/>
              <a:t>	-&gt; mengetahui hukum yang telah disepakati secara ijma’</a:t>
            </a:r>
          </a:p>
          <a:p>
            <a:pPr marL="609600" indent="-609600">
              <a:lnSpc>
                <a:spcPct val="80000"/>
              </a:lnSpc>
              <a:buFontTx/>
              <a:buNone/>
            </a:pPr>
            <a:r>
              <a:rPr lang="en-US" altLang="en-US" sz="2000"/>
              <a:t>	-&gt; mengetahui asbabun nuzul suatu ayat dan asbabul wurud </a:t>
            </a:r>
          </a:p>
          <a:p>
            <a:pPr marL="609600" indent="-609600">
              <a:lnSpc>
                <a:spcPct val="80000"/>
              </a:lnSpc>
              <a:buFontTx/>
              <a:buNone/>
            </a:pPr>
            <a:r>
              <a:rPr lang="en-US" altLang="en-US" sz="2000"/>
              <a:t>            suatu hadits.</a:t>
            </a:r>
          </a:p>
          <a:p>
            <a:pPr marL="609600" indent="-609600">
              <a:lnSpc>
                <a:spcPct val="80000"/>
              </a:lnSpc>
              <a:buFontTx/>
              <a:buNone/>
            </a:pPr>
            <a:r>
              <a:rPr lang="en-US" altLang="en-US" sz="2000"/>
              <a:t>	-&gt; mengetahui ma’na dan jenis hadits shohih dan dho’if </a:t>
            </a:r>
          </a:p>
          <a:p>
            <a:pPr marL="609600" indent="-609600">
              <a:lnSpc>
                <a:spcPct val="80000"/>
              </a:lnSpc>
              <a:buFontTx/>
              <a:buNone/>
            </a:pPr>
            <a:endParaRPr lang="en-US" altLang="en-US" sz="2000"/>
          </a:p>
        </p:txBody>
      </p:sp>
    </p:spTree>
  </p:cSld>
  <p:clrMapOvr>
    <a:masterClrMapping/>
  </p:clrMapOvr>
  <p:transition>
    <p:push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0" name="Rectangle 6">
            <a:extLst>
              <a:ext uri="{FF2B5EF4-FFF2-40B4-BE49-F238E27FC236}">
                <a16:creationId xmlns:a16="http://schemas.microsoft.com/office/drawing/2014/main" id="{AC9C3645-3FBB-4B51-A300-FAD94C736CBF}"/>
              </a:ext>
            </a:extLst>
          </p:cNvPr>
          <p:cNvSpPr>
            <a:spLocks noGrp="1" noChangeArrowheads="1"/>
          </p:cNvSpPr>
          <p:nvPr>
            <p:ph type="subTitle" idx="1"/>
          </p:nvPr>
        </p:nvSpPr>
        <p:spPr>
          <a:xfrm>
            <a:off x="381000" y="152400"/>
            <a:ext cx="8382000" cy="5486400"/>
          </a:xfrm>
        </p:spPr>
        <p:txBody>
          <a:bodyPr/>
          <a:lstStyle/>
          <a:p>
            <a:pPr algn="l"/>
            <a:r>
              <a:rPr lang="en-US" altLang="en-US" sz="2800"/>
              <a:t>2. </a:t>
            </a:r>
            <a:r>
              <a:rPr lang="en-US" altLang="en-US" sz="2800" i="1"/>
              <a:t>Ittiba’,</a:t>
            </a:r>
            <a:r>
              <a:rPr lang="en-US" altLang="en-US" sz="2800"/>
              <a:t> ialah menerima perkataan orang lain de-</a:t>
            </a:r>
          </a:p>
          <a:p>
            <a:pPr algn="l"/>
            <a:r>
              <a:rPr lang="en-US" altLang="en-US" sz="2800"/>
              <a:t>    ngan mengetahui sumber dan alasan perkataan </a:t>
            </a:r>
          </a:p>
          <a:p>
            <a:pPr algn="l"/>
            <a:r>
              <a:rPr lang="en-US" altLang="en-US" sz="2800"/>
              <a:t>    tersebut. Ittiba’ adalah hal yang diharuskan, bah </a:t>
            </a:r>
          </a:p>
          <a:p>
            <a:pPr algn="l"/>
            <a:r>
              <a:rPr lang="en-US" altLang="en-US" sz="2800"/>
              <a:t>    kan hukumnya wajib bagi setiap muslim-musli-</a:t>
            </a:r>
          </a:p>
          <a:p>
            <a:pPr algn="l"/>
            <a:r>
              <a:rPr lang="en-US" altLang="en-US" sz="2800"/>
              <a:t>    mah, terutama ittiba’ kepada Nabi SAW. Agar se-</a:t>
            </a:r>
          </a:p>
          <a:p>
            <a:pPr algn="l"/>
            <a:r>
              <a:rPr lang="en-US" altLang="en-US" sz="2800"/>
              <a:t>    tiap perbuatan / ibadat sesuai dengan tuntunan </a:t>
            </a:r>
          </a:p>
          <a:p>
            <a:pPr algn="l"/>
            <a:r>
              <a:rPr lang="en-US" altLang="en-US" sz="2800"/>
              <a:t>    Allah dan Rasulnya. </a:t>
            </a:r>
          </a:p>
          <a:p>
            <a:pPr algn="l"/>
            <a:r>
              <a:rPr lang="en-US" altLang="en-US" sz="2800"/>
              <a:t>    Demikian pula ittiba’ kepada para ulama sebagai   </a:t>
            </a:r>
          </a:p>
          <a:p>
            <a:pPr algn="l"/>
            <a:r>
              <a:rPr lang="en-US" altLang="en-US" sz="2800"/>
              <a:t>    pewaris Nabi SAW. Dengan cara bertanya sesua-</a:t>
            </a:r>
          </a:p>
          <a:p>
            <a:pPr algn="l"/>
            <a:r>
              <a:rPr lang="en-US" altLang="en-US" sz="2800"/>
              <a:t>    tu perbuatan yang belum dipahaminya.</a:t>
            </a:r>
          </a:p>
        </p:txBody>
      </p:sp>
    </p:spTree>
  </p:cSld>
  <p:clrMapOvr>
    <a:masterClrMapping/>
  </p:clrMapOvr>
  <p:transition>
    <p:push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2" name="Rectangle 6">
            <a:extLst>
              <a:ext uri="{FF2B5EF4-FFF2-40B4-BE49-F238E27FC236}">
                <a16:creationId xmlns:a16="http://schemas.microsoft.com/office/drawing/2014/main" id="{E97D250D-32DA-4F05-BE52-C566BEE2F0C1}"/>
              </a:ext>
            </a:extLst>
          </p:cNvPr>
          <p:cNvSpPr>
            <a:spLocks noGrp="1" noChangeArrowheads="1"/>
          </p:cNvSpPr>
          <p:nvPr>
            <p:ph type="subTitle" idx="1"/>
          </p:nvPr>
        </p:nvSpPr>
        <p:spPr>
          <a:xfrm>
            <a:off x="381000" y="304800"/>
            <a:ext cx="8458200" cy="6248400"/>
          </a:xfrm>
        </p:spPr>
        <p:txBody>
          <a:bodyPr/>
          <a:lstStyle/>
          <a:p>
            <a:pPr algn="l">
              <a:lnSpc>
                <a:spcPct val="90000"/>
              </a:lnSpc>
            </a:pPr>
            <a:r>
              <a:rPr lang="en-US" altLang="en-US" sz="2400"/>
              <a:t>3. </a:t>
            </a:r>
            <a:r>
              <a:rPr lang="en-US" altLang="en-US" sz="2400" i="1"/>
              <a:t>Taqlid,</a:t>
            </a:r>
            <a:r>
              <a:rPr lang="en-US" altLang="en-US" sz="2400"/>
              <a:t> iakah menerima pendapat atau mengikuti perbuat-</a:t>
            </a:r>
          </a:p>
          <a:p>
            <a:pPr algn="l">
              <a:lnSpc>
                <a:spcPct val="90000"/>
              </a:lnSpc>
            </a:pPr>
            <a:r>
              <a:rPr lang="en-US" altLang="en-US" sz="2400"/>
              <a:t>    an orang lain tanpa mengetahui dasar pegambilannya.</a:t>
            </a:r>
          </a:p>
          <a:p>
            <a:pPr algn="l">
              <a:lnSpc>
                <a:spcPct val="90000"/>
              </a:lnSpc>
            </a:pPr>
            <a:r>
              <a:rPr lang="en-US" altLang="en-US" sz="2400"/>
              <a:t>    Taqlid dihukumkan </a:t>
            </a:r>
            <a:r>
              <a:rPr lang="en-US" altLang="en-US" sz="2400" b="1"/>
              <a:t>boleh</a:t>
            </a:r>
            <a:r>
              <a:rPr lang="en-US" altLang="en-US" sz="2400"/>
              <a:t>, bagi orang awam (orang bia-</a:t>
            </a:r>
          </a:p>
          <a:p>
            <a:pPr algn="l">
              <a:lnSpc>
                <a:spcPct val="90000"/>
              </a:lnSpc>
            </a:pPr>
            <a:r>
              <a:rPr lang="en-US" altLang="en-US" sz="2400"/>
              <a:t>    sa) yang tidak mengerti cara-cara mencari hukum syari’at </a:t>
            </a:r>
          </a:p>
          <a:p>
            <a:pPr algn="l">
              <a:lnSpc>
                <a:spcPct val="90000"/>
              </a:lnSpc>
            </a:pPr>
            <a:r>
              <a:rPr lang="en-US" altLang="en-US" sz="2400"/>
              <a:t>    oleh karenanya untuk sementara waktu boleh sambil ia </a:t>
            </a:r>
          </a:p>
          <a:p>
            <a:pPr algn="l">
              <a:lnSpc>
                <a:spcPct val="90000"/>
              </a:lnSpc>
            </a:pPr>
            <a:r>
              <a:rPr lang="en-US" altLang="en-US" sz="2400"/>
              <a:t>    menuntut ilmu. </a:t>
            </a:r>
          </a:p>
          <a:p>
            <a:pPr algn="l">
              <a:lnSpc>
                <a:spcPct val="90000"/>
              </a:lnSpc>
            </a:pPr>
            <a:r>
              <a:rPr lang="en-US" altLang="en-US" sz="2400"/>
              <a:t>    Namun bagi orang-orang yang pandai dan sanggup men- </a:t>
            </a:r>
          </a:p>
          <a:p>
            <a:pPr algn="l">
              <a:lnSpc>
                <a:spcPct val="90000"/>
              </a:lnSpc>
            </a:pPr>
            <a:r>
              <a:rPr lang="en-US" altLang="en-US" sz="2400"/>
              <a:t>    cari sendiri hukum-hukum syari’at tidak dibolehkan, dan ia </a:t>
            </a:r>
          </a:p>
          <a:p>
            <a:pPr algn="l">
              <a:lnSpc>
                <a:spcPct val="90000"/>
              </a:lnSpc>
            </a:pPr>
            <a:r>
              <a:rPr lang="en-US" altLang="en-US" sz="2400"/>
              <a:t>    harus berijtihad sendiri.</a:t>
            </a:r>
          </a:p>
          <a:p>
            <a:pPr algn="l">
              <a:lnSpc>
                <a:spcPct val="90000"/>
              </a:lnSpc>
            </a:pPr>
            <a:endParaRPr lang="en-US" altLang="en-US" sz="2400"/>
          </a:p>
          <a:p>
            <a:pPr algn="l">
              <a:lnSpc>
                <a:spcPct val="90000"/>
              </a:lnSpc>
            </a:pPr>
            <a:r>
              <a:rPr lang="en-US" altLang="en-US" sz="2400"/>
              <a:t>    Taqlid dihukumkan </a:t>
            </a:r>
            <a:r>
              <a:rPr lang="en-US" altLang="en-US" sz="2400" b="1"/>
              <a:t>haram</a:t>
            </a:r>
            <a:r>
              <a:rPr lang="en-US" altLang="en-US" sz="2400"/>
              <a:t>, bila orang yang ditaqlidi mem</a:t>
            </a:r>
          </a:p>
          <a:p>
            <a:pPr algn="l">
              <a:lnSpc>
                <a:spcPct val="90000"/>
              </a:lnSpc>
            </a:pPr>
            <a:r>
              <a:rPr lang="en-US" altLang="en-US" sz="2400"/>
              <a:t>    perdulikan ayat-ayat Qur’an dan hadits-hadits mutawatir </a:t>
            </a:r>
          </a:p>
          <a:p>
            <a:pPr algn="l">
              <a:lnSpc>
                <a:spcPct val="90000"/>
              </a:lnSpc>
            </a:pPr>
            <a:r>
              <a:rPr lang="en-US" altLang="en-US" sz="2400"/>
              <a:t>    atau ahad. Demikian pula haram bertaqlid kepada orang </a:t>
            </a:r>
          </a:p>
          <a:p>
            <a:pPr algn="l">
              <a:lnSpc>
                <a:spcPct val="90000"/>
              </a:lnSpc>
            </a:pPr>
            <a:r>
              <a:rPr lang="en-US" altLang="en-US" sz="2400"/>
              <a:t>    yang tidak jelas kemampuannya untuk berijtihad.</a:t>
            </a:r>
          </a:p>
        </p:txBody>
      </p:sp>
    </p:spTree>
  </p:cSld>
  <p:clrMapOvr>
    <a:masterClrMapping/>
  </p:clrMapOvr>
  <p:transition>
    <p:push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F181DD39-CB00-49A3-BF00-196A19183F4F}"/>
              </a:ext>
            </a:extLst>
          </p:cNvPr>
          <p:cNvSpPr>
            <a:spLocks noGrp="1" noChangeArrowheads="1"/>
          </p:cNvSpPr>
          <p:nvPr>
            <p:ph type="title"/>
          </p:nvPr>
        </p:nvSpPr>
        <p:spPr/>
        <p:txBody>
          <a:bodyPr/>
          <a:lstStyle/>
          <a:p>
            <a:r>
              <a:rPr lang="en-US" altLang="en-US"/>
              <a:t>NIKAH ATAU PERKAWINAN</a:t>
            </a:r>
          </a:p>
        </p:txBody>
      </p:sp>
      <p:sp>
        <p:nvSpPr>
          <p:cNvPr id="43011" name="Rectangle 3">
            <a:extLst>
              <a:ext uri="{FF2B5EF4-FFF2-40B4-BE49-F238E27FC236}">
                <a16:creationId xmlns:a16="http://schemas.microsoft.com/office/drawing/2014/main" id="{C0522757-89E1-4AE1-A2AE-705D6D7FF8F8}"/>
              </a:ext>
            </a:extLst>
          </p:cNvPr>
          <p:cNvSpPr>
            <a:spLocks noGrp="1" noChangeArrowheads="1"/>
          </p:cNvSpPr>
          <p:nvPr>
            <p:ph type="body" idx="1"/>
          </p:nvPr>
        </p:nvSpPr>
        <p:spPr>
          <a:xfrm>
            <a:off x="457200" y="1981200"/>
            <a:ext cx="8229600" cy="4495800"/>
          </a:xfrm>
        </p:spPr>
        <p:txBody>
          <a:bodyPr/>
          <a:lstStyle/>
          <a:p>
            <a:pPr>
              <a:lnSpc>
                <a:spcPct val="90000"/>
              </a:lnSpc>
              <a:buFontTx/>
              <a:buNone/>
            </a:pPr>
            <a:r>
              <a:rPr lang="en-US" altLang="en-US" sz="2400"/>
              <a:t>Nikah dalam arti bahasa adalah “bercampur”, sedangkan </a:t>
            </a:r>
          </a:p>
          <a:p>
            <a:pPr>
              <a:lnSpc>
                <a:spcPct val="90000"/>
              </a:lnSpc>
              <a:buFontTx/>
              <a:buNone/>
            </a:pPr>
            <a:r>
              <a:rPr lang="en-US" altLang="en-US" sz="2400"/>
              <a:t>berdasarkan istilah Fiqih adalah akad antara seorang calon </a:t>
            </a:r>
          </a:p>
          <a:p>
            <a:pPr>
              <a:lnSpc>
                <a:spcPct val="90000"/>
              </a:lnSpc>
              <a:buFontTx/>
              <a:buNone/>
            </a:pPr>
            <a:r>
              <a:rPr lang="en-US" altLang="en-US" sz="2400"/>
              <a:t>suami dengan seorang wali nikah yang menjamin halalnya </a:t>
            </a:r>
          </a:p>
          <a:p>
            <a:pPr>
              <a:lnSpc>
                <a:spcPct val="90000"/>
              </a:lnSpc>
              <a:buFontTx/>
              <a:buNone/>
            </a:pPr>
            <a:r>
              <a:rPr lang="en-US" altLang="en-US" sz="2400"/>
              <a:t>bersetubuh antara isteri dan suaminya dengan kalmiat ni-</a:t>
            </a:r>
          </a:p>
          <a:p>
            <a:pPr>
              <a:lnSpc>
                <a:spcPct val="90000"/>
              </a:lnSpc>
              <a:buFontTx/>
              <a:buNone/>
            </a:pPr>
            <a:r>
              <a:rPr lang="en-US" altLang="en-US" sz="2400"/>
              <a:t>kah/kawin (I’anatuttholibiin hal.255 juz III).</a:t>
            </a:r>
          </a:p>
          <a:p>
            <a:pPr>
              <a:lnSpc>
                <a:spcPct val="90000"/>
              </a:lnSpc>
              <a:buFontTx/>
              <a:buNone/>
            </a:pPr>
            <a:r>
              <a:rPr lang="en-US" altLang="en-US" sz="2400"/>
              <a:t>Definisi nikah menurut UU No.1/74 ialah “ikatan lahir ba-</a:t>
            </a:r>
          </a:p>
          <a:p>
            <a:pPr>
              <a:lnSpc>
                <a:spcPct val="90000"/>
              </a:lnSpc>
              <a:buFontTx/>
              <a:buNone/>
            </a:pPr>
            <a:r>
              <a:rPr lang="en-US" altLang="en-US" sz="2400"/>
              <a:t>thin antara seorang pria dengan seorang wanita sebagai </a:t>
            </a:r>
          </a:p>
          <a:p>
            <a:pPr>
              <a:lnSpc>
                <a:spcPct val="90000"/>
              </a:lnSpc>
              <a:buFontTx/>
              <a:buNone/>
            </a:pPr>
            <a:r>
              <a:rPr lang="en-US" altLang="en-US" sz="2400"/>
              <a:t>suami isteri dengan tujuan membentuk keluarga (rumah </a:t>
            </a:r>
          </a:p>
          <a:p>
            <a:pPr>
              <a:lnSpc>
                <a:spcPct val="90000"/>
              </a:lnSpc>
              <a:buFontTx/>
              <a:buNone/>
            </a:pPr>
            <a:r>
              <a:rPr lang="en-US" altLang="en-US" sz="2400"/>
              <a:t>tangga)yang bahagia dan kekal berdasakan Ketuhanan </a:t>
            </a:r>
          </a:p>
          <a:p>
            <a:pPr>
              <a:lnSpc>
                <a:spcPct val="90000"/>
              </a:lnSpc>
              <a:buFontTx/>
              <a:buNone/>
            </a:pPr>
            <a:r>
              <a:rPr lang="en-US" altLang="en-US" sz="2400"/>
              <a:t>Yang Maha Esa (Pasal 1)</a:t>
            </a:r>
          </a:p>
        </p:txBody>
      </p:sp>
    </p:spTree>
  </p:cSld>
  <p:clrMapOvr>
    <a:masterClrMapping/>
  </p:clrMapOvr>
  <p:transition>
    <p:push dir="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5B37BBE-97D7-454B-AE44-E72C1BDFF80E}"/>
              </a:ext>
            </a:extLst>
          </p:cNvPr>
          <p:cNvSpPr>
            <a:spLocks noGrp="1" noChangeArrowheads="1"/>
          </p:cNvSpPr>
          <p:nvPr>
            <p:ph type="title"/>
          </p:nvPr>
        </p:nvSpPr>
        <p:spPr>
          <a:xfrm>
            <a:off x="457200" y="320675"/>
            <a:ext cx="8077200" cy="1135063"/>
          </a:xfrm>
        </p:spPr>
        <p:txBody>
          <a:bodyPr/>
          <a:lstStyle/>
          <a:p>
            <a:r>
              <a:rPr lang="en-US" altLang="en-US" sz="3600"/>
              <a:t>PERSYARATAN-PERSYARATAN PERKULIAHAN</a:t>
            </a:r>
            <a:r>
              <a:rPr lang="en-US" altLang="en-US" sz="4000"/>
              <a:t> </a:t>
            </a:r>
          </a:p>
        </p:txBody>
      </p:sp>
      <p:sp>
        <p:nvSpPr>
          <p:cNvPr id="3075" name="Rectangle 3">
            <a:extLst>
              <a:ext uri="{FF2B5EF4-FFF2-40B4-BE49-F238E27FC236}">
                <a16:creationId xmlns:a16="http://schemas.microsoft.com/office/drawing/2014/main" id="{76E0F8AD-2229-4B87-9F43-90C6B90D13DC}"/>
              </a:ext>
            </a:extLst>
          </p:cNvPr>
          <p:cNvSpPr>
            <a:spLocks noGrp="1" noChangeArrowheads="1"/>
          </p:cNvSpPr>
          <p:nvPr>
            <p:ph type="body" idx="1"/>
          </p:nvPr>
        </p:nvSpPr>
        <p:spPr>
          <a:xfrm>
            <a:off x="457200" y="1752600"/>
            <a:ext cx="8229600" cy="4100513"/>
          </a:xfrm>
        </p:spPr>
        <p:txBody>
          <a:bodyPr/>
          <a:lstStyle/>
          <a:p>
            <a:pPr marL="609600" indent="-609600">
              <a:lnSpc>
                <a:spcPct val="90000"/>
              </a:lnSpc>
              <a:buFontTx/>
              <a:buAutoNum type="arabicPeriod"/>
            </a:pPr>
            <a:r>
              <a:rPr lang="en-US" altLang="en-US" sz="2800"/>
              <a:t>KEHADIRAN KULIAH MINIMAL 80 %</a:t>
            </a:r>
          </a:p>
          <a:p>
            <a:pPr marL="609600" indent="-609600">
              <a:lnSpc>
                <a:spcPct val="90000"/>
              </a:lnSpc>
              <a:buFontTx/>
              <a:buAutoNum type="arabicPeriod"/>
            </a:pPr>
            <a:r>
              <a:rPr lang="en-US" altLang="en-US" sz="2800"/>
              <a:t>HARUS SUDAH LULUS MK PIH/PHI</a:t>
            </a:r>
          </a:p>
          <a:p>
            <a:pPr marL="609600" indent="-609600">
              <a:lnSpc>
                <a:spcPct val="90000"/>
              </a:lnSpc>
              <a:buFontTx/>
              <a:buAutoNum type="arabicPeriod"/>
            </a:pPr>
            <a:r>
              <a:rPr lang="en-US" altLang="en-US" sz="2800"/>
              <a:t>PELAKSANAAN UTS / PENGGANTINYA</a:t>
            </a:r>
          </a:p>
          <a:p>
            <a:pPr marL="609600" indent="-609600">
              <a:lnSpc>
                <a:spcPct val="90000"/>
              </a:lnSpc>
              <a:buFontTx/>
              <a:buAutoNum type="arabicPeriod"/>
            </a:pPr>
            <a:r>
              <a:rPr lang="en-US" altLang="en-US" sz="2800"/>
              <a:t>TUGAS INDIVIDU DAN KELOMPOK (BILA ADA)</a:t>
            </a:r>
          </a:p>
          <a:p>
            <a:pPr marL="609600" indent="-609600">
              <a:lnSpc>
                <a:spcPct val="90000"/>
              </a:lnSpc>
              <a:buFontTx/>
              <a:buAutoNum type="arabicPeriod"/>
            </a:pPr>
            <a:r>
              <a:rPr lang="en-US" altLang="en-US" sz="2800"/>
              <a:t>UJIAN AKHIR SEMESTER</a:t>
            </a:r>
          </a:p>
          <a:p>
            <a:pPr marL="609600" indent="-609600">
              <a:lnSpc>
                <a:spcPct val="90000"/>
              </a:lnSpc>
              <a:buFontTx/>
              <a:buAutoNum type="arabicPeriod"/>
            </a:pPr>
            <a:r>
              <a:rPr lang="en-US" altLang="en-US" sz="2800"/>
              <a:t>TUGAS BACA BUKU YANG DIANJURKAN SEBA BAGAI PENGEMBANGAN WAWASAN</a:t>
            </a:r>
          </a:p>
          <a:p>
            <a:pPr marL="609600" indent="-609600">
              <a:lnSpc>
                <a:spcPct val="90000"/>
              </a:lnSpc>
              <a:buFontTx/>
              <a:buAutoNum type="arabicPeriod"/>
            </a:pPr>
            <a:r>
              <a:rPr lang="en-US" altLang="en-US" sz="2800"/>
              <a:t>UNTUK NON MUSLIM ADA TUGAS KHUSUS</a:t>
            </a:r>
          </a:p>
          <a:p>
            <a:pPr marL="609600" indent="-609600">
              <a:lnSpc>
                <a:spcPct val="90000"/>
              </a:lnSpc>
              <a:buFontTx/>
              <a:buNone/>
            </a:pPr>
            <a:endParaRPr lang="en-US" altLang="en-US" sz="280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1000"/>
                                        <p:tgtEl>
                                          <p:spTgt spid="3074"/>
                                        </p:tgtEl>
                                      </p:cBhvr>
                                    </p:animEffect>
                                    <p:anim calcmode="lin" valueType="num">
                                      <p:cBhvr>
                                        <p:cTn id="8" dur="1000" fill="hold"/>
                                        <p:tgtEl>
                                          <p:spTgt spid="3074"/>
                                        </p:tgtEl>
                                        <p:attrNameLst>
                                          <p:attrName>ppt_x</p:attrName>
                                        </p:attrNameLst>
                                      </p:cBhvr>
                                      <p:tavLst>
                                        <p:tav tm="0">
                                          <p:val>
                                            <p:strVal val="#ppt_x"/>
                                          </p:val>
                                        </p:tav>
                                        <p:tav tm="100000">
                                          <p:val>
                                            <p:strVal val="#ppt_x"/>
                                          </p:val>
                                        </p:tav>
                                      </p:tavLst>
                                    </p:anim>
                                    <p:anim calcmode="lin" valueType="num">
                                      <p:cBhvr>
                                        <p:cTn id="9" dur="898" decel="100000" fill="hold"/>
                                        <p:tgtEl>
                                          <p:spTgt spid="3074"/>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3074"/>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075">
                                            <p:txEl>
                                              <p:pRg st="0" end="0"/>
                                            </p:txEl>
                                          </p:spTgt>
                                        </p:tgtEl>
                                        <p:attrNameLst>
                                          <p:attrName>style.visibility</p:attrName>
                                        </p:attrNameLst>
                                      </p:cBhvr>
                                      <p:to>
                                        <p:strVal val="visible"/>
                                      </p:to>
                                    </p:set>
                                    <p:animEffect transition="in" filter="fade">
                                      <p:cBhvr>
                                        <p:cTn id="15" dur="1000"/>
                                        <p:tgtEl>
                                          <p:spTgt spid="3075">
                                            <p:txEl>
                                              <p:pRg st="0" end="0"/>
                                            </p:txEl>
                                          </p:spTgt>
                                        </p:tgtEl>
                                      </p:cBhvr>
                                    </p:animEffect>
                                    <p:anim calcmode="lin" valueType="num">
                                      <p:cBhvr>
                                        <p:cTn id="16" dur="1000" fill="hold"/>
                                        <p:tgtEl>
                                          <p:spTgt spid="3075">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3075">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3075">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075">
                                            <p:txEl>
                                              <p:pRg st="1" end="1"/>
                                            </p:txEl>
                                          </p:spTgt>
                                        </p:tgtEl>
                                        <p:attrNameLst>
                                          <p:attrName>style.visibility</p:attrName>
                                        </p:attrNameLst>
                                      </p:cBhvr>
                                      <p:to>
                                        <p:strVal val="visible"/>
                                      </p:to>
                                    </p:set>
                                    <p:animEffect transition="in" filter="fade">
                                      <p:cBhvr>
                                        <p:cTn id="23" dur="1000"/>
                                        <p:tgtEl>
                                          <p:spTgt spid="3075">
                                            <p:txEl>
                                              <p:pRg st="1" end="1"/>
                                            </p:txEl>
                                          </p:spTgt>
                                        </p:tgtEl>
                                      </p:cBhvr>
                                    </p:animEffect>
                                    <p:anim calcmode="lin" valueType="num">
                                      <p:cBhvr>
                                        <p:cTn id="24" dur="10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3075">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3075">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075">
                                            <p:txEl>
                                              <p:pRg st="2" end="2"/>
                                            </p:txEl>
                                          </p:spTgt>
                                        </p:tgtEl>
                                        <p:attrNameLst>
                                          <p:attrName>style.visibility</p:attrName>
                                        </p:attrNameLst>
                                      </p:cBhvr>
                                      <p:to>
                                        <p:strVal val="visible"/>
                                      </p:to>
                                    </p:set>
                                    <p:animEffect transition="in" filter="fade">
                                      <p:cBhvr>
                                        <p:cTn id="31" dur="1000"/>
                                        <p:tgtEl>
                                          <p:spTgt spid="3075">
                                            <p:txEl>
                                              <p:pRg st="2" end="2"/>
                                            </p:txEl>
                                          </p:spTgt>
                                        </p:tgtEl>
                                      </p:cBhvr>
                                    </p:animEffect>
                                    <p:anim calcmode="lin" valueType="num">
                                      <p:cBhvr>
                                        <p:cTn id="32" dur="10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3075">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3075">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075">
                                            <p:txEl>
                                              <p:pRg st="3" end="3"/>
                                            </p:txEl>
                                          </p:spTgt>
                                        </p:tgtEl>
                                        <p:attrNameLst>
                                          <p:attrName>style.visibility</p:attrName>
                                        </p:attrNameLst>
                                      </p:cBhvr>
                                      <p:to>
                                        <p:strVal val="visible"/>
                                      </p:to>
                                    </p:set>
                                    <p:animEffect transition="in" filter="fade">
                                      <p:cBhvr>
                                        <p:cTn id="39" dur="1000"/>
                                        <p:tgtEl>
                                          <p:spTgt spid="3075">
                                            <p:txEl>
                                              <p:pRg st="3" end="3"/>
                                            </p:txEl>
                                          </p:spTgt>
                                        </p:tgtEl>
                                      </p:cBhvr>
                                    </p:animEffect>
                                    <p:anim calcmode="lin" valueType="num">
                                      <p:cBhvr>
                                        <p:cTn id="40" dur="1000" fill="hold"/>
                                        <p:tgtEl>
                                          <p:spTgt spid="3075">
                                            <p:txEl>
                                              <p:pRg st="3" end="3"/>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3075">
                                            <p:txEl>
                                              <p:pRg st="3" end="3"/>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3075">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075">
                                            <p:txEl>
                                              <p:pRg st="4" end="4"/>
                                            </p:txEl>
                                          </p:spTgt>
                                        </p:tgtEl>
                                        <p:attrNameLst>
                                          <p:attrName>style.visibility</p:attrName>
                                        </p:attrNameLst>
                                      </p:cBhvr>
                                      <p:to>
                                        <p:strVal val="visible"/>
                                      </p:to>
                                    </p:set>
                                    <p:animEffect transition="in" filter="fade">
                                      <p:cBhvr>
                                        <p:cTn id="47" dur="1000"/>
                                        <p:tgtEl>
                                          <p:spTgt spid="3075">
                                            <p:txEl>
                                              <p:pRg st="4" end="4"/>
                                            </p:txEl>
                                          </p:spTgt>
                                        </p:tgtEl>
                                      </p:cBhvr>
                                    </p:animEffect>
                                    <p:anim calcmode="lin" valueType="num">
                                      <p:cBhvr>
                                        <p:cTn id="48" dur="1000" fill="hold"/>
                                        <p:tgtEl>
                                          <p:spTgt spid="3075">
                                            <p:txEl>
                                              <p:pRg st="4" end="4"/>
                                            </p:txEl>
                                          </p:spTgt>
                                        </p:tgtEl>
                                        <p:attrNameLst>
                                          <p:attrName>ppt_x</p:attrName>
                                        </p:attrNameLst>
                                      </p:cBhvr>
                                      <p:tavLst>
                                        <p:tav tm="0">
                                          <p:val>
                                            <p:strVal val="#ppt_x"/>
                                          </p:val>
                                        </p:tav>
                                        <p:tav tm="100000">
                                          <p:val>
                                            <p:strVal val="#ppt_x"/>
                                          </p:val>
                                        </p:tav>
                                      </p:tavLst>
                                    </p:anim>
                                    <p:anim calcmode="lin" valueType="num">
                                      <p:cBhvr>
                                        <p:cTn id="49" dur="898" decel="100000" fill="hold"/>
                                        <p:tgtEl>
                                          <p:spTgt spid="3075">
                                            <p:txEl>
                                              <p:pRg st="4" end="4"/>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898"/>
                                          </p:stCondLst>
                                        </p:cTn>
                                        <p:tgtEl>
                                          <p:spTgt spid="3075">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3075">
                                            <p:txEl>
                                              <p:pRg st="5" end="5"/>
                                            </p:txEl>
                                          </p:spTgt>
                                        </p:tgtEl>
                                        <p:attrNameLst>
                                          <p:attrName>style.visibility</p:attrName>
                                        </p:attrNameLst>
                                      </p:cBhvr>
                                      <p:to>
                                        <p:strVal val="visible"/>
                                      </p:to>
                                    </p:set>
                                    <p:animEffect transition="in" filter="fade">
                                      <p:cBhvr>
                                        <p:cTn id="55" dur="1000"/>
                                        <p:tgtEl>
                                          <p:spTgt spid="3075">
                                            <p:txEl>
                                              <p:pRg st="5" end="5"/>
                                            </p:txEl>
                                          </p:spTgt>
                                        </p:tgtEl>
                                      </p:cBhvr>
                                    </p:animEffect>
                                    <p:anim calcmode="lin" valueType="num">
                                      <p:cBhvr>
                                        <p:cTn id="56" dur="1000" fill="hold"/>
                                        <p:tgtEl>
                                          <p:spTgt spid="3075">
                                            <p:txEl>
                                              <p:pRg st="5" end="5"/>
                                            </p:txEl>
                                          </p:spTgt>
                                        </p:tgtEl>
                                        <p:attrNameLst>
                                          <p:attrName>ppt_x</p:attrName>
                                        </p:attrNameLst>
                                      </p:cBhvr>
                                      <p:tavLst>
                                        <p:tav tm="0">
                                          <p:val>
                                            <p:strVal val="#ppt_x"/>
                                          </p:val>
                                        </p:tav>
                                        <p:tav tm="100000">
                                          <p:val>
                                            <p:strVal val="#ppt_x"/>
                                          </p:val>
                                        </p:tav>
                                      </p:tavLst>
                                    </p:anim>
                                    <p:anim calcmode="lin" valueType="num">
                                      <p:cBhvr>
                                        <p:cTn id="57" dur="898" decel="100000" fill="hold"/>
                                        <p:tgtEl>
                                          <p:spTgt spid="3075">
                                            <p:txEl>
                                              <p:pRg st="5" end="5"/>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898"/>
                                          </p:stCondLst>
                                        </p:cTn>
                                        <p:tgtEl>
                                          <p:spTgt spid="3075">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37" presetClass="entr" presetSubtype="0" fill="hold" grpId="0" nodeType="clickEffect">
                                  <p:stCondLst>
                                    <p:cond delay="0"/>
                                  </p:stCondLst>
                                  <p:childTnLst>
                                    <p:set>
                                      <p:cBhvr>
                                        <p:cTn id="62" dur="1" fill="hold">
                                          <p:stCondLst>
                                            <p:cond delay="0"/>
                                          </p:stCondLst>
                                        </p:cTn>
                                        <p:tgtEl>
                                          <p:spTgt spid="3075">
                                            <p:txEl>
                                              <p:pRg st="6" end="6"/>
                                            </p:txEl>
                                          </p:spTgt>
                                        </p:tgtEl>
                                        <p:attrNameLst>
                                          <p:attrName>style.visibility</p:attrName>
                                        </p:attrNameLst>
                                      </p:cBhvr>
                                      <p:to>
                                        <p:strVal val="visible"/>
                                      </p:to>
                                    </p:set>
                                    <p:animEffect transition="in" filter="fade">
                                      <p:cBhvr>
                                        <p:cTn id="63" dur="1000"/>
                                        <p:tgtEl>
                                          <p:spTgt spid="3075">
                                            <p:txEl>
                                              <p:pRg st="6" end="6"/>
                                            </p:txEl>
                                          </p:spTgt>
                                        </p:tgtEl>
                                      </p:cBhvr>
                                    </p:animEffect>
                                    <p:anim calcmode="lin" valueType="num">
                                      <p:cBhvr>
                                        <p:cTn id="64" dur="1000" fill="hold"/>
                                        <p:tgtEl>
                                          <p:spTgt spid="3075">
                                            <p:txEl>
                                              <p:pRg st="6" end="6"/>
                                            </p:txEl>
                                          </p:spTgt>
                                        </p:tgtEl>
                                        <p:attrNameLst>
                                          <p:attrName>ppt_x</p:attrName>
                                        </p:attrNameLst>
                                      </p:cBhvr>
                                      <p:tavLst>
                                        <p:tav tm="0">
                                          <p:val>
                                            <p:strVal val="#ppt_x"/>
                                          </p:val>
                                        </p:tav>
                                        <p:tav tm="100000">
                                          <p:val>
                                            <p:strVal val="#ppt_x"/>
                                          </p:val>
                                        </p:tav>
                                      </p:tavLst>
                                    </p:anim>
                                    <p:anim calcmode="lin" valueType="num">
                                      <p:cBhvr>
                                        <p:cTn id="65" dur="898" decel="100000" fill="hold"/>
                                        <p:tgtEl>
                                          <p:spTgt spid="3075">
                                            <p:txEl>
                                              <p:pRg st="6" end="6"/>
                                            </p:txEl>
                                          </p:spTgt>
                                        </p:tgtEl>
                                        <p:attrNameLst>
                                          <p:attrName>ppt_y</p:attrName>
                                        </p:attrNameLst>
                                      </p:cBhvr>
                                      <p:tavLst>
                                        <p:tav tm="0">
                                          <p:val>
                                            <p:strVal val="#ppt_y+1"/>
                                          </p:val>
                                        </p:tav>
                                        <p:tav tm="100000">
                                          <p:val>
                                            <p:strVal val="#ppt_y-.03"/>
                                          </p:val>
                                        </p:tav>
                                      </p:tavLst>
                                    </p:anim>
                                    <p:anim calcmode="lin" valueType="num">
                                      <p:cBhvr>
                                        <p:cTn id="66" dur="100" accel="100000" fill="hold">
                                          <p:stCondLst>
                                            <p:cond delay="898"/>
                                          </p:stCondLst>
                                        </p:cTn>
                                        <p:tgtEl>
                                          <p:spTgt spid="3075">
                                            <p:txEl>
                                              <p:p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a:extLst>
              <a:ext uri="{FF2B5EF4-FFF2-40B4-BE49-F238E27FC236}">
                <a16:creationId xmlns:a16="http://schemas.microsoft.com/office/drawing/2014/main" id="{DF93AA5C-8F5E-48B7-884D-357E6FC169D9}"/>
              </a:ext>
            </a:extLst>
          </p:cNvPr>
          <p:cNvSpPr>
            <a:spLocks noGrp="1" noChangeArrowheads="1"/>
          </p:cNvSpPr>
          <p:nvPr>
            <p:ph type="body" idx="1"/>
          </p:nvPr>
        </p:nvSpPr>
        <p:spPr>
          <a:xfrm>
            <a:off x="457200" y="304800"/>
            <a:ext cx="8382000" cy="6172200"/>
          </a:xfrm>
        </p:spPr>
        <p:txBody>
          <a:bodyPr/>
          <a:lstStyle/>
          <a:p>
            <a:pPr>
              <a:lnSpc>
                <a:spcPct val="80000"/>
              </a:lnSpc>
              <a:buFontTx/>
              <a:buNone/>
            </a:pPr>
            <a:r>
              <a:rPr lang="en-US" altLang="en-US" sz="2400" b="1"/>
              <a:t>Perkawinan </a:t>
            </a:r>
            <a:r>
              <a:rPr lang="en-US" altLang="en-US" sz="2400"/>
              <a:t>(nikah) merupakan sunnatullah (hukum alam </a:t>
            </a:r>
          </a:p>
          <a:p>
            <a:pPr>
              <a:lnSpc>
                <a:spcPct val="80000"/>
              </a:lnSpc>
              <a:buFontTx/>
              <a:buNone/>
            </a:pPr>
            <a:r>
              <a:rPr lang="en-US" altLang="en-US" sz="2400"/>
              <a:t>di dunia). Oleh karenanya perkawinan bukan milik satu-sa-</a:t>
            </a:r>
          </a:p>
          <a:p>
            <a:pPr>
              <a:lnSpc>
                <a:spcPct val="80000"/>
              </a:lnSpc>
              <a:buFontTx/>
              <a:buNone/>
            </a:pPr>
            <a:r>
              <a:rPr lang="en-US" altLang="en-US" sz="2400"/>
              <a:t>tuya makhluq Allah yang namanya ‘manusia’, tetapi juga </a:t>
            </a:r>
          </a:p>
          <a:p>
            <a:pPr>
              <a:lnSpc>
                <a:spcPct val="80000"/>
              </a:lnSpc>
              <a:buFontTx/>
              <a:buNone/>
            </a:pPr>
            <a:r>
              <a:rPr lang="en-US" altLang="en-US" sz="2400"/>
              <a:t>dilakukan oleh hewan (binatang), dan bahkan tumbuh-</a:t>
            </a:r>
          </a:p>
          <a:p>
            <a:pPr>
              <a:lnSpc>
                <a:spcPct val="80000"/>
              </a:lnSpc>
              <a:buFontTx/>
              <a:buNone/>
            </a:pPr>
            <a:r>
              <a:rPr lang="en-US" altLang="en-US" sz="2400"/>
              <a:t>tumbuhan, serta dilakukan juga oleh jin dan syetan, sesuai </a:t>
            </a:r>
          </a:p>
          <a:p>
            <a:pPr>
              <a:lnSpc>
                <a:spcPct val="80000"/>
              </a:lnSpc>
              <a:buFontTx/>
              <a:buNone/>
            </a:pPr>
            <a:r>
              <a:rPr lang="en-US" altLang="en-US" sz="2400"/>
              <a:t>dengan firman Allah</a:t>
            </a:r>
          </a:p>
          <a:p>
            <a:pPr>
              <a:lnSpc>
                <a:spcPct val="80000"/>
              </a:lnSpc>
              <a:buFontTx/>
              <a:buNone/>
            </a:pPr>
            <a:endParaRPr lang="en-US" altLang="en-US" sz="2400"/>
          </a:p>
          <a:p>
            <a:pPr algn="ctr">
              <a:lnSpc>
                <a:spcPct val="80000"/>
              </a:lnSpc>
              <a:buFont typeface="HQPB5" pitchFamily="2" charset="2"/>
              <a:buChar char="z"/>
            </a:pPr>
            <a:r>
              <a:rPr lang="en-US" altLang="en-US" sz="2000">
                <a:sym typeface="HQPB4" pitchFamily="2" charset="2"/>
              </a:rPr>
              <a:t> </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t> </a:t>
            </a:r>
            <a:r>
              <a:rPr lang="en-US" altLang="en-US" sz="2800">
                <a:sym typeface="HQPB1"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t> </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t> </a:t>
            </a:r>
            <a:r>
              <a:rPr lang="en-US" altLang="en-US" sz="2800">
                <a:sym typeface="HQPB5" pitchFamily="2" charset="2"/>
              </a:rPr>
              <a:t></a:t>
            </a:r>
            <a:r>
              <a:rPr lang="en-US" altLang="en-US" sz="2800">
                <a:sym typeface="HQPB1"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2" pitchFamily="2" charset="2"/>
              </a:rPr>
              <a:t></a:t>
            </a:r>
            <a:r>
              <a:rPr lang="en-US" altLang="en-US" sz="2800">
                <a:sym typeface="HQPB4" pitchFamily="2" charset="2"/>
              </a:rPr>
              <a:t></a:t>
            </a:r>
            <a:r>
              <a:rPr lang="en-US" altLang="en-US" sz="2800">
                <a:sym typeface="HQPB3" pitchFamily="2" charset="2"/>
              </a:rPr>
              <a:t></a:t>
            </a:r>
            <a:r>
              <a:rPr lang="en-US" altLang="en-US" sz="2800">
                <a:sym typeface="HQPB4" pitchFamily="2" charset="2"/>
              </a:rPr>
              <a:t></a:t>
            </a:r>
            <a:r>
              <a:rPr lang="en-US" altLang="en-US" sz="2800">
                <a:sym typeface="HQPB3" pitchFamily="2" charset="2"/>
              </a:rPr>
              <a:t></a:t>
            </a:r>
            <a:r>
              <a:rPr lang="en-US" altLang="en-US" sz="2800">
                <a:sym typeface="HQPB5" pitchFamily="2" charset="2"/>
              </a:rPr>
              <a:t></a:t>
            </a:r>
            <a:r>
              <a:rPr lang="en-US" altLang="en-US" sz="2800">
                <a:sym typeface="HQPB1"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t> </a:t>
            </a:r>
          </a:p>
          <a:p>
            <a:pPr algn="ctr">
              <a:lnSpc>
                <a:spcPct val="80000"/>
              </a:lnSpc>
              <a:buFont typeface="HQPB5" pitchFamily="2" charset="2"/>
              <a:buChar char="z"/>
            </a:pPr>
            <a:r>
              <a:rPr lang="en-US" altLang="en-US" sz="2800"/>
              <a:t> </a:t>
            </a:r>
          </a:p>
          <a:p>
            <a:pPr algn="ctr">
              <a:lnSpc>
                <a:spcPct val="80000"/>
              </a:lnSpc>
              <a:buFont typeface="HQPB5" pitchFamily="2" charset="2"/>
              <a:buNone/>
            </a:pPr>
            <a:r>
              <a:rPr lang="en-US" altLang="en-US">
                <a:sym typeface="HQPB2" pitchFamily="2" charset="2"/>
              </a:rPr>
              <a:t></a:t>
            </a:r>
            <a:r>
              <a:rPr lang="ar-SA" altLang="en-US">
                <a:sym typeface="HQPB2" pitchFamily="2" charset="2"/>
              </a:rPr>
              <a:t> </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t> </a:t>
            </a:r>
            <a:r>
              <a:rPr lang="en-US" altLang="en-US" sz="2800">
                <a:sym typeface="HQPB2" pitchFamily="2" charset="2"/>
              </a:rPr>
              <a:t></a:t>
            </a:r>
            <a:r>
              <a:rPr lang="en-US" altLang="en-US" sz="2800"/>
              <a:t> </a:t>
            </a:r>
            <a:r>
              <a:rPr lang="en-US" altLang="en-US" sz="2800">
                <a:sym typeface="HQPB1"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t> </a:t>
            </a:r>
          </a:p>
          <a:p>
            <a:pPr>
              <a:lnSpc>
                <a:spcPct val="80000"/>
              </a:lnSpc>
              <a:buFontTx/>
              <a:buNone/>
            </a:pPr>
            <a:endParaRPr lang="en-US" altLang="en-US" sz="2800"/>
          </a:p>
          <a:p>
            <a:pPr>
              <a:lnSpc>
                <a:spcPct val="80000"/>
              </a:lnSpc>
              <a:buFontTx/>
              <a:buNone/>
            </a:pPr>
            <a:r>
              <a:rPr lang="en-US" altLang="en-US" sz="2400"/>
              <a:t>Maha  suci  Tuhan  yang  telah  menciptakan  pasangan-</a:t>
            </a:r>
          </a:p>
          <a:p>
            <a:pPr>
              <a:lnSpc>
                <a:spcPct val="80000"/>
              </a:lnSpc>
              <a:buFontTx/>
              <a:buNone/>
            </a:pPr>
            <a:r>
              <a:rPr lang="en-US" altLang="en-US" sz="2400"/>
              <a:t>pasangan semuanya, baik dari apa yang ditumbuhkan oleh </a:t>
            </a:r>
          </a:p>
          <a:p>
            <a:pPr>
              <a:lnSpc>
                <a:spcPct val="80000"/>
              </a:lnSpc>
              <a:buFontTx/>
              <a:buNone/>
            </a:pPr>
            <a:r>
              <a:rPr lang="en-US" altLang="en-US" sz="2400"/>
              <a:t>bumi dan dari diri mereka maupun dari apa yang tidak me-</a:t>
            </a:r>
          </a:p>
          <a:p>
            <a:pPr>
              <a:lnSpc>
                <a:spcPct val="80000"/>
              </a:lnSpc>
              <a:buFontTx/>
              <a:buNone/>
            </a:pPr>
            <a:r>
              <a:rPr lang="en-US" altLang="en-US" sz="2400"/>
              <a:t>reka ketahui (Yasin : 36)</a:t>
            </a:r>
            <a:endParaRPr lang="en-US" altLang="en-US" sz="2000"/>
          </a:p>
          <a:p>
            <a:pPr>
              <a:lnSpc>
                <a:spcPct val="80000"/>
              </a:lnSpc>
              <a:buFontTx/>
              <a:buNone/>
            </a:pPr>
            <a:endParaRPr lang="en-US" altLang="en-US" sz="2400"/>
          </a:p>
        </p:txBody>
      </p:sp>
    </p:spTree>
  </p:cSld>
  <p:clrMapOvr>
    <a:masterClrMapping/>
  </p:clrMapOvr>
  <p:transition>
    <p:push dir="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9" name="Rectangle 3">
            <a:extLst>
              <a:ext uri="{FF2B5EF4-FFF2-40B4-BE49-F238E27FC236}">
                <a16:creationId xmlns:a16="http://schemas.microsoft.com/office/drawing/2014/main" id="{2B78B664-0A50-47C3-9DE6-7DCB44AA586C}"/>
              </a:ext>
            </a:extLst>
          </p:cNvPr>
          <p:cNvSpPr>
            <a:spLocks noGrp="1" noChangeArrowheads="1"/>
          </p:cNvSpPr>
          <p:nvPr>
            <p:ph type="body" idx="1"/>
          </p:nvPr>
        </p:nvSpPr>
        <p:spPr>
          <a:xfrm>
            <a:off x="914400" y="457200"/>
            <a:ext cx="8229600" cy="5867400"/>
          </a:xfrm>
        </p:spPr>
        <p:txBody>
          <a:bodyPr/>
          <a:lstStyle/>
          <a:p>
            <a:pPr algn="ctr">
              <a:lnSpc>
                <a:spcPct val="80000"/>
              </a:lnSpc>
              <a:buFontTx/>
              <a:buNone/>
            </a:pPr>
            <a:endParaRPr lang="en-US" altLang="en-US" sz="2000">
              <a:sym typeface="HQPB2" pitchFamily="2" charset="2"/>
            </a:endParaRPr>
          </a:p>
          <a:p>
            <a:pPr algn="ctr">
              <a:lnSpc>
                <a:spcPct val="80000"/>
              </a:lnSpc>
              <a:buFontTx/>
              <a:buNone/>
            </a:pPr>
            <a:r>
              <a:rPr lang="en-US" altLang="en-US" sz="2000">
                <a:sym typeface="HQPB2" pitchFamily="2" charset="2"/>
              </a:rPr>
              <a:t></a:t>
            </a:r>
            <a:r>
              <a:rPr lang="en-US" altLang="en-US" sz="2000"/>
              <a:t> </a:t>
            </a:r>
            <a:r>
              <a:rPr lang="en-US" altLang="en-US" sz="2000">
                <a:sym typeface="HQPB5" pitchFamily="2" charset="2"/>
              </a:rPr>
              <a:t></a:t>
            </a:r>
            <a:r>
              <a:rPr lang="en-US" altLang="en-US" sz="2000">
                <a:sym typeface="HQPB2" pitchFamily="2" charset="2"/>
              </a:rPr>
              <a:t></a:t>
            </a:r>
            <a:r>
              <a:rPr lang="en-US" altLang="en-US" sz="2000">
                <a:sym typeface="HQPB4" pitchFamily="2" charset="2"/>
              </a:rPr>
              <a:t></a:t>
            </a:r>
            <a:r>
              <a:rPr lang="en-US" altLang="en-US" sz="2000">
                <a:sym typeface="HQPB1" pitchFamily="2" charset="2"/>
              </a:rPr>
              <a:t></a:t>
            </a:r>
            <a:r>
              <a:rPr lang="en-US" altLang="en-US" sz="2000">
                <a:sym typeface="HQPB4" pitchFamily="2" charset="2"/>
              </a:rPr>
              <a:t></a:t>
            </a:r>
            <a:r>
              <a:rPr lang="en-US" altLang="en-US" sz="2000">
                <a:sym typeface="HQPB2" pitchFamily="2" charset="2"/>
              </a:rPr>
              <a:t></a:t>
            </a:r>
            <a:r>
              <a:rPr lang="en-US" altLang="en-US" sz="2000">
                <a:sym typeface="HQPB5" pitchFamily="2" charset="2"/>
              </a:rPr>
              <a:t></a:t>
            </a:r>
            <a:r>
              <a:rPr lang="en-US" altLang="en-US" sz="2000">
                <a:sym typeface="HQPB1" pitchFamily="2" charset="2"/>
              </a:rPr>
              <a:t></a:t>
            </a:r>
            <a:r>
              <a:rPr lang="en-US" altLang="en-US" sz="2000">
                <a:sym typeface="HQPB5" pitchFamily="2" charset="2"/>
              </a:rPr>
              <a:t></a:t>
            </a:r>
            <a:r>
              <a:rPr lang="en-US" altLang="en-US" sz="2000">
                <a:sym typeface="HQPB1" pitchFamily="2" charset="2"/>
              </a:rPr>
              <a:t></a:t>
            </a:r>
            <a:r>
              <a:rPr lang="en-US" altLang="en-US" sz="2000">
                <a:sym typeface="HQPB4" pitchFamily="2" charset="2"/>
              </a:rPr>
              <a:t> </a:t>
            </a:r>
            <a:r>
              <a:rPr lang="en-US" altLang="en-US" sz="2000">
                <a:sym typeface="HQPB3" pitchFamily="2" charset="2"/>
              </a:rPr>
              <a:t></a:t>
            </a:r>
            <a:r>
              <a:rPr lang="en-US" altLang="en-US" sz="2000">
                <a:sym typeface="HQPB4" pitchFamily="2" charset="2"/>
              </a:rPr>
              <a:t></a:t>
            </a:r>
            <a:r>
              <a:rPr lang="en-US" altLang="en-US" sz="2000">
                <a:sym typeface="HQPB2" pitchFamily="2" charset="2"/>
              </a:rPr>
              <a:t></a:t>
            </a:r>
            <a:r>
              <a:rPr lang="en-US" altLang="en-US" sz="2000">
                <a:sym typeface="HQPB4" pitchFamily="2" charset="2"/>
              </a:rPr>
              <a:t></a:t>
            </a:r>
            <a:r>
              <a:rPr lang="en-US" altLang="en-US" sz="2000">
                <a:sym typeface="HQPB2" pitchFamily="2" charset="2"/>
              </a:rPr>
              <a:t></a:t>
            </a:r>
            <a:r>
              <a:rPr lang="en-US" altLang="en-US" sz="2000">
                <a:sym typeface="HQPB5" pitchFamily="2" charset="2"/>
              </a:rPr>
              <a:t></a:t>
            </a:r>
            <a:r>
              <a:rPr lang="en-US" altLang="en-US" sz="2000">
                <a:sym typeface="HQPB1" pitchFamily="2" charset="2"/>
              </a:rPr>
              <a:t></a:t>
            </a:r>
            <a:r>
              <a:rPr lang="en-US" altLang="en-US" sz="2000">
                <a:sym typeface="HQPB5" pitchFamily="2" charset="2"/>
              </a:rPr>
              <a:t></a:t>
            </a:r>
            <a:r>
              <a:rPr lang="en-US" altLang="en-US" sz="2000">
                <a:sym typeface="HQPB2" pitchFamily="2" charset="2"/>
              </a:rPr>
              <a:t></a:t>
            </a:r>
            <a:r>
              <a:rPr lang="en-US" altLang="en-US" sz="2000">
                <a:sym typeface="HQPB4" pitchFamily="2" charset="2"/>
              </a:rPr>
              <a:t></a:t>
            </a:r>
            <a:r>
              <a:rPr lang="en-US" altLang="en-US" sz="2000"/>
              <a:t> </a:t>
            </a:r>
            <a:r>
              <a:rPr lang="en-US" altLang="en-US" sz="2000">
                <a:sym typeface="HQPB4" pitchFamily="2" charset="2"/>
              </a:rPr>
              <a:t></a:t>
            </a:r>
            <a:r>
              <a:rPr lang="en-US" altLang="en-US" sz="2000">
                <a:sym typeface="HQPB2" pitchFamily="2" charset="2"/>
              </a:rPr>
              <a:t></a:t>
            </a:r>
            <a:r>
              <a:rPr lang="en-US" altLang="en-US" sz="2000">
                <a:sym typeface="HQPB4" pitchFamily="2" charset="2"/>
              </a:rPr>
              <a:t></a:t>
            </a:r>
            <a:r>
              <a:rPr lang="en-US" altLang="en-US" sz="2000">
                <a:sym typeface="HQPB2" pitchFamily="2" charset="2"/>
              </a:rPr>
              <a:t></a:t>
            </a:r>
            <a:r>
              <a:rPr lang="en-US" altLang="en-US" sz="2000">
                <a:sym typeface="HQPB5" pitchFamily="2" charset="2"/>
              </a:rPr>
              <a:t></a:t>
            </a:r>
            <a:r>
              <a:rPr lang="en-US" altLang="en-US" sz="2000">
                <a:sym typeface="HQPB1" pitchFamily="2" charset="2"/>
              </a:rPr>
              <a:t></a:t>
            </a:r>
            <a:r>
              <a:rPr lang="en-US" altLang="en-US" sz="2000">
                <a:sym typeface="HQPB4" pitchFamily="2" charset="2"/>
              </a:rPr>
              <a:t></a:t>
            </a:r>
            <a:r>
              <a:rPr lang="en-US" altLang="en-US" sz="2000">
                <a:sym typeface="HQPB2" pitchFamily="2" charset="2"/>
              </a:rPr>
              <a:t></a:t>
            </a:r>
            <a:r>
              <a:rPr lang="en-US" altLang="en-US" sz="2000">
                <a:sym typeface="HQPB5" pitchFamily="2" charset="2"/>
              </a:rPr>
              <a:t></a:t>
            </a:r>
            <a:r>
              <a:rPr lang="en-US" altLang="en-US" sz="2000">
                <a:sym typeface="HQPB1" pitchFamily="2" charset="2"/>
              </a:rPr>
              <a:t></a:t>
            </a:r>
            <a:r>
              <a:rPr lang="en-US" altLang="en-US" sz="2000"/>
              <a:t> </a:t>
            </a:r>
            <a:r>
              <a:rPr lang="en-US" altLang="en-US" sz="2000">
                <a:sym typeface="HQPB1" pitchFamily="2" charset="2"/>
              </a:rPr>
              <a:t></a:t>
            </a:r>
            <a:r>
              <a:rPr lang="en-US" altLang="en-US" sz="2000">
                <a:sym typeface="HQPB5" pitchFamily="2" charset="2"/>
              </a:rPr>
              <a:t></a:t>
            </a:r>
            <a:r>
              <a:rPr lang="en-US" altLang="en-US" sz="2000">
                <a:sym typeface="HQPB2" pitchFamily="2" charset="2"/>
              </a:rPr>
              <a:t></a:t>
            </a:r>
            <a:r>
              <a:rPr lang="en-US" altLang="en-US" sz="2000">
                <a:sym typeface="HQPB4" pitchFamily="2" charset="2"/>
              </a:rPr>
              <a:t></a:t>
            </a:r>
            <a:r>
              <a:rPr lang="en-US" altLang="en-US" sz="2000">
                <a:sym typeface="HQPB2" pitchFamily="2" charset="2"/>
              </a:rPr>
              <a:t></a:t>
            </a:r>
            <a:r>
              <a:rPr lang="en-US" altLang="en-US" sz="2000">
                <a:sym typeface="HQPB5" pitchFamily="2" charset="2"/>
              </a:rPr>
              <a:t></a:t>
            </a:r>
            <a:r>
              <a:rPr lang="en-US" altLang="en-US" sz="2000">
                <a:sym typeface="HQPB2" pitchFamily="2" charset="2"/>
              </a:rPr>
              <a:t></a:t>
            </a:r>
            <a:r>
              <a:rPr lang="en-US" altLang="en-US" sz="2000">
                <a:sym typeface="HQPB5" pitchFamily="2" charset="2"/>
              </a:rPr>
              <a:t></a:t>
            </a:r>
            <a:r>
              <a:rPr lang="en-US" altLang="en-US" sz="2000">
                <a:sym typeface="HQPB1" pitchFamily="2" charset="2"/>
              </a:rPr>
              <a:t></a:t>
            </a:r>
            <a:r>
              <a:rPr lang="en-US" altLang="en-US" sz="2000"/>
              <a:t> </a:t>
            </a:r>
            <a:r>
              <a:rPr lang="en-US" altLang="en-US" sz="2000">
                <a:sym typeface="HQPB4" pitchFamily="2" charset="2"/>
              </a:rPr>
              <a:t></a:t>
            </a:r>
            <a:r>
              <a:rPr lang="en-US" altLang="en-US" sz="2000">
                <a:sym typeface="HQPB2" pitchFamily="2" charset="2"/>
              </a:rPr>
              <a:t></a:t>
            </a:r>
            <a:r>
              <a:rPr lang="en-US" altLang="en-US" sz="2000">
                <a:sym typeface="HQPB4" pitchFamily="2" charset="2"/>
              </a:rPr>
              <a:t></a:t>
            </a:r>
            <a:r>
              <a:rPr lang="en-US" altLang="en-US" sz="2000">
                <a:sym typeface="HQPB2" pitchFamily="2" charset="2"/>
              </a:rPr>
              <a:t></a:t>
            </a:r>
            <a:r>
              <a:rPr lang="en-US" altLang="en-US" sz="2000">
                <a:sym typeface="HQPB5" pitchFamily="2" charset="2"/>
              </a:rPr>
              <a:t></a:t>
            </a:r>
            <a:r>
              <a:rPr lang="en-US" altLang="en-US" sz="2000">
                <a:sym typeface="HQPB1" pitchFamily="2" charset="2"/>
              </a:rPr>
              <a:t></a:t>
            </a:r>
            <a:r>
              <a:rPr lang="en-US" altLang="en-US" sz="2000">
                <a:sym typeface="HQPB2" pitchFamily="2" charset="2"/>
              </a:rPr>
              <a:t></a:t>
            </a:r>
            <a:r>
              <a:rPr lang="en-US" altLang="en-US" sz="2000">
                <a:sym typeface="HQPB4" pitchFamily="2" charset="2"/>
              </a:rPr>
              <a:t></a:t>
            </a:r>
            <a:r>
              <a:rPr lang="en-US" altLang="en-US" sz="2000">
                <a:sym typeface="HQPB2" pitchFamily="2" charset="2"/>
              </a:rPr>
              <a:t></a:t>
            </a:r>
            <a:r>
              <a:rPr lang="en-US" altLang="en-US" sz="2000"/>
              <a:t> </a:t>
            </a:r>
            <a:r>
              <a:rPr lang="en-US" altLang="en-US" sz="2000">
                <a:sym typeface="HQPB2" pitchFamily="2" charset="2"/>
              </a:rPr>
              <a:t></a:t>
            </a:r>
            <a:r>
              <a:rPr lang="en-US" altLang="en-US" sz="2000">
                <a:sym typeface="HQPB4" pitchFamily="2" charset="2"/>
              </a:rPr>
              <a:t></a:t>
            </a:r>
            <a:r>
              <a:rPr lang="en-US" altLang="en-US" sz="2000">
                <a:sym typeface="HQPB2" pitchFamily="2" charset="2"/>
              </a:rPr>
              <a:t></a:t>
            </a:r>
            <a:r>
              <a:rPr lang="en-US" altLang="en-US" sz="2000">
                <a:sym typeface="HQPB5" pitchFamily="2" charset="2"/>
              </a:rPr>
              <a:t></a:t>
            </a:r>
            <a:r>
              <a:rPr lang="en-US" altLang="en-US" sz="2000">
                <a:sym typeface="HQPB2" pitchFamily="2" charset="2"/>
              </a:rPr>
              <a:t></a:t>
            </a:r>
          </a:p>
          <a:p>
            <a:pPr algn="ctr">
              <a:lnSpc>
                <a:spcPct val="80000"/>
              </a:lnSpc>
              <a:buFontTx/>
              <a:buNone/>
            </a:pPr>
            <a:endParaRPr lang="en-US" altLang="en-US" sz="2000">
              <a:sym typeface="HQPB2" pitchFamily="2" charset="2"/>
            </a:endParaRPr>
          </a:p>
          <a:p>
            <a:pPr>
              <a:lnSpc>
                <a:spcPct val="80000"/>
              </a:lnSpc>
              <a:buFontTx/>
              <a:buNone/>
            </a:pPr>
            <a:r>
              <a:rPr lang="en-US" altLang="en-US" sz="1800">
                <a:sym typeface="HQPB2" pitchFamily="2" charset="2"/>
              </a:rPr>
              <a:t>Dan segala sesuatu Kami ciptakan berpapasang-pasangan supaya ka-</a:t>
            </a:r>
          </a:p>
          <a:p>
            <a:pPr>
              <a:lnSpc>
                <a:spcPct val="80000"/>
              </a:lnSpc>
              <a:buFontTx/>
              <a:buNone/>
            </a:pPr>
            <a:r>
              <a:rPr lang="en-US" altLang="en-US" sz="1800">
                <a:sym typeface="HQPB2" pitchFamily="2" charset="2"/>
              </a:rPr>
              <a:t>mu mengingat kebesaran Allah (Adz-Dzariat : 49).</a:t>
            </a:r>
          </a:p>
          <a:p>
            <a:pPr>
              <a:lnSpc>
                <a:spcPct val="80000"/>
              </a:lnSpc>
              <a:buFontTx/>
              <a:buNone/>
            </a:pPr>
            <a:endParaRPr lang="en-US" altLang="en-US" sz="1800">
              <a:sym typeface="HQPB2" pitchFamily="2" charset="2"/>
            </a:endParaRPr>
          </a:p>
          <a:p>
            <a:pPr>
              <a:lnSpc>
                <a:spcPct val="80000"/>
              </a:lnSpc>
              <a:buFontTx/>
              <a:buNone/>
            </a:pPr>
            <a:r>
              <a:rPr lang="en-US" altLang="en-US" sz="1800">
                <a:sym typeface="HQPB2" pitchFamily="2" charset="2"/>
              </a:rPr>
              <a:t>Beberapa ayat anjuran untuk menikah a.l. :</a:t>
            </a:r>
          </a:p>
          <a:p>
            <a:pPr>
              <a:lnSpc>
                <a:spcPct val="80000"/>
              </a:lnSpc>
              <a:buFontTx/>
              <a:buNone/>
            </a:pPr>
            <a:endParaRPr lang="en-US" altLang="en-US" sz="1800">
              <a:sym typeface="HQPB2" pitchFamily="2" charset="2"/>
            </a:endParaRPr>
          </a:p>
          <a:p>
            <a:pPr>
              <a:lnSpc>
                <a:spcPct val="80000"/>
              </a:lnSpc>
              <a:buFontTx/>
              <a:buNone/>
            </a:pPr>
            <a:endParaRPr lang="en-US" altLang="en-US" sz="1800">
              <a:sym typeface="HQPB2" pitchFamily="2" charset="2"/>
            </a:endParaRPr>
          </a:p>
          <a:p>
            <a:pPr algn="ctr">
              <a:lnSpc>
                <a:spcPct val="80000"/>
              </a:lnSpc>
              <a:buFontTx/>
              <a:buNone/>
            </a:pPr>
            <a:r>
              <a:rPr lang="en-US" altLang="en-US" sz="2400">
                <a:sym typeface="HQPB4" pitchFamily="2" charset="2"/>
              </a:rPr>
              <a:t></a:t>
            </a:r>
            <a:r>
              <a:rPr lang="en-US" altLang="en-US" sz="2400">
                <a:sym typeface="HQPB5" pitchFamily="2" charset="2"/>
              </a:rPr>
              <a:t></a:t>
            </a:r>
            <a:r>
              <a:rPr lang="en-US" altLang="en-US" sz="2400">
                <a:sym typeface="HQPB2" pitchFamily="2" charset="2"/>
              </a:rPr>
              <a:t></a:t>
            </a:r>
            <a:r>
              <a:rPr lang="en-US" altLang="en-US" sz="2400">
                <a:sym typeface="HQPB5" pitchFamily="2" charset="2"/>
              </a:rPr>
              <a:t></a:t>
            </a:r>
            <a:r>
              <a:rPr lang="en-US" altLang="en-US" sz="2400">
                <a:sym typeface="HQPB1" pitchFamily="2" charset="2"/>
              </a:rPr>
              <a:t></a:t>
            </a:r>
            <a:r>
              <a:rPr lang="en-US" altLang="en-US" sz="2400">
                <a:sym typeface="HQPB5" pitchFamily="2" charset="2"/>
              </a:rPr>
              <a:t></a:t>
            </a:r>
            <a:r>
              <a:rPr lang="en-US" altLang="en-US" sz="2400">
                <a:sym typeface="HQPB1" pitchFamily="2" charset="2"/>
              </a:rPr>
              <a:t></a:t>
            </a:r>
            <a:r>
              <a:rPr lang="en-US" altLang="en-US" sz="2400">
                <a:sym typeface="HQPB5" pitchFamily="2" charset="2"/>
              </a:rPr>
              <a:t></a:t>
            </a:r>
            <a:r>
              <a:rPr lang="en-US" altLang="en-US" sz="2400">
                <a:sym typeface="HQPB2" pitchFamily="2" charset="2"/>
              </a:rPr>
              <a:t></a:t>
            </a:r>
            <a:r>
              <a:rPr lang="en-US" altLang="en-US" sz="2400">
                <a:sym typeface="HQPB1" pitchFamily="2" charset="2"/>
              </a:rPr>
              <a:t></a:t>
            </a:r>
            <a:r>
              <a:rPr lang="en-US" altLang="en-US" sz="2400">
                <a:sym typeface="HQPB5" pitchFamily="2" charset="2"/>
              </a:rPr>
              <a:t></a:t>
            </a:r>
            <a:r>
              <a:rPr lang="en-US" altLang="en-US" sz="2400">
                <a:sym typeface="HQPB2" pitchFamily="2" charset="2"/>
              </a:rPr>
              <a:t></a:t>
            </a:r>
            <a:r>
              <a:rPr lang="en-US" altLang="en-US" sz="2400">
                <a:sym typeface="HQPB4" pitchFamily="2" charset="2"/>
              </a:rPr>
              <a:t></a:t>
            </a:r>
            <a:r>
              <a:rPr lang="en-US" altLang="en-US" sz="2400">
                <a:sym typeface="HQPB2" pitchFamily="2" charset="2"/>
              </a:rPr>
              <a:t></a:t>
            </a:r>
            <a:r>
              <a:rPr lang="en-US" altLang="en-US" sz="2400">
                <a:sym typeface="HQPB5" pitchFamily="2" charset="2"/>
              </a:rPr>
              <a:t></a:t>
            </a:r>
            <a:r>
              <a:rPr lang="en-US" altLang="en-US" sz="2400">
                <a:sym typeface="HQPB2" pitchFamily="2" charset="2"/>
              </a:rPr>
              <a:t></a:t>
            </a:r>
            <a:r>
              <a:rPr lang="en-US" altLang="en-US" sz="2400">
                <a:sym typeface="HQPB4" pitchFamily="2" charset="2"/>
              </a:rPr>
              <a:t></a:t>
            </a:r>
            <a:r>
              <a:rPr lang="en-US" altLang="en-US" sz="2400">
                <a:sym typeface="HQPB1" pitchFamily="2" charset="2"/>
              </a:rPr>
              <a:t></a:t>
            </a:r>
            <a:r>
              <a:rPr lang="en-US" altLang="en-US" sz="2400">
                <a:sym typeface="HQPB2" pitchFamily="2" charset="2"/>
              </a:rPr>
              <a:t> </a:t>
            </a:r>
            <a:r>
              <a:rPr lang="en-US" altLang="en-US" sz="2400">
                <a:sym typeface="HQPB1" pitchFamily="2" charset="2"/>
              </a:rPr>
              <a:t></a:t>
            </a:r>
            <a:r>
              <a:rPr lang="en-US" altLang="en-US" sz="2400">
                <a:sym typeface="HQPB4" pitchFamily="2" charset="2"/>
              </a:rPr>
              <a:t></a:t>
            </a:r>
            <a:r>
              <a:rPr lang="en-US" altLang="en-US" sz="2400">
                <a:sym typeface="HQPB2" pitchFamily="2" charset="2"/>
              </a:rPr>
              <a:t></a:t>
            </a:r>
            <a:r>
              <a:rPr lang="en-US" altLang="en-US" sz="2400">
                <a:sym typeface="HQPB4" pitchFamily="2" charset="2"/>
              </a:rPr>
              <a:t></a:t>
            </a:r>
            <a:r>
              <a:rPr lang="en-US" altLang="en-US" sz="2400">
                <a:sym typeface="HQPB2" pitchFamily="2" charset="2"/>
              </a:rPr>
              <a:t></a:t>
            </a:r>
            <a:r>
              <a:rPr lang="en-US" altLang="en-US" sz="2400">
                <a:sym typeface="HQPB4" pitchFamily="2" charset="2"/>
              </a:rPr>
              <a:t></a:t>
            </a:r>
            <a:r>
              <a:rPr lang="en-US" altLang="en-US" sz="2400">
                <a:sym typeface="HQPB2" pitchFamily="2" charset="2"/>
              </a:rPr>
              <a:t></a:t>
            </a:r>
            <a:r>
              <a:rPr lang="en-US" altLang="en-US" sz="2400">
                <a:sym typeface="HQPB4" pitchFamily="2" charset="2"/>
              </a:rPr>
              <a:t></a:t>
            </a:r>
            <a:r>
              <a:rPr lang="en-US" altLang="en-US" sz="2400">
                <a:sym typeface="HQPB1" pitchFamily="2" charset="2"/>
              </a:rPr>
              <a:t></a:t>
            </a:r>
            <a:r>
              <a:rPr lang="en-US" altLang="en-US" sz="2400">
                <a:sym typeface="HQPB5" pitchFamily="2" charset="2"/>
              </a:rPr>
              <a:t></a:t>
            </a:r>
            <a:r>
              <a:rPr lang="en-US" altLang="en-US" sz="2400">
                <a:sym typeface="HQPB1" pitchFamily="2" charset="2"/>
              </a:rPr>
              <a:t></a:t>
            </a:r>
            <a:r>
              <a:rPr lang="en-US" altLang="en-US" sz="2400">
                <a:sym typeface="HQPB4" pitchFamily="2" charset="2"/>
              </a:rPr>
              <a:t></a:t>
            </a:r>
            <a:r>
              <a:rPr lang="en-US" altLang="en-US" sz="2400">
                <a:sym typeface="HQPB2" pitchFamily="2" charset="2"/>
              </a:rPr>
              <a:t></a:t>
            </a:r>
            <a:r>
              <a:rPr lang="en-US" altLang="en-US" sz="2400">
                <a:sym typeface="HQPB1" pitchFamily="2" charset="2"/>
              </a:rPr>
              <a:t></a:t>
            </a:r>
            <a:r>
              <a:rPr lang="en-US" altLang="en-US" sz="2400">
                <a:sym typeface="HQPB4" pitchFamily="2" charset="2"/>
              </a:rPr>
              <a:t></a:t>
            </a:r>
            <a:r>
              <a:rPr lang="en-US" altLang="en-US" sz="2400">
                <a:sym typeface="HQPB1" pitchFamily="2" charset="2"/>
              </a:rPr>
              <a:t></a:t>
            </a:r>
            <a:r>
              <a:rPr lang="en-US" altLang="en-US" sz="2400">
                <a:sym typeface="HQPB2" pitchFamily="2" charset="2"/>
              </a:rPr>
              <a:t></a:t>
            </a:r>
            <a:r>
              <a:rPr lang="en-US" altLang="en-US" sz="2400">
                <a:sym typeface="HQPB5" pitchFamily="2" charset="2"/>
              </a:rPr>
              <a:t></a:t>
            </a:r>
            <a:r>
              <a:rPr lang="en-US" altLang="en-US" sz="2400">
                <a:sym typeface="HQPB2" pitchFamily="2" charset="2"/>
              </a:rPr>
              <a:t></a:t>
            </a:r>
            <a:r>
              <a:rPr lang="en-US" altLang="en-US" sz="2400">
                <a:sym typeface="HQPB4" pitchFamily="2" charset="2"/>
              </a:rPr>
              <a:t></a:t>
            </a:r>
            <a:r>
              <a:rPr lang="en-US" altLang="en-US" sz="2400">
                <a:sym typeface="HQPB1" pitchFamily="2" charset="2"/>
              </a:rPr>
              <a:t></a:t>
            </a:r>
            <a:r>
              <a:rPr lang="en-US" altLang="en-US" sz="2400">
                <a:sym typeface="HQPB5" pitchFamily="2" charset="2"/>
              </a:rPr>
              <a:t></a:t>
            </a:r>
            <a:r>
              <a:rPr lang="en-US" altLang="en-US" sz="2400">
                <a:sym typeface="HQPB1" pitchFamily="2" charset="2"/>
              </a:rPr>
              <a:t></a:t>
            </a:r>
            <a:r>
              <a:rPr lang="en-US" altLang="en-US" sz="2400">
                <a:sym typeface="HQPB2" pitchFamily="2" charset="2"/>
              </a:rPr>
              <a:t> </a:t>
            </a:r>
            <a:r>
              <a:rPr lang="en-US" altLang="en-US" sz="2400">
                <a:sym typeface="HQPB4" pitchFamily="2" charset="2"/>
              </a:rPr>
              <a:t></a:t>
            </a:r>
            <a:r>
              <a:rPr lang="en-US" altLang="en-US" sz="2400">
                <a:sym typeface="HQPB2" pitchFamily="2" charset="2"/>
              </a:rPr>
              <a:t></a:t>
            </a:r>
            <a:r>
              <a:rPr lang="en-US" altLang="en-US" sz="2400">
                <a:sym typeface="HQPB4" pitchFamily="2" charset="2"/>
              </a:rPr>
              <a:t></a:t>
            </a:r>
            <a:r>
              <a:rPr lang="en-US" altLang="en-US" sz="2400">
                <a:sym typeface="HQPB2" pitchFamily="2" charset="2"/>
              </a:rPr>
              <a:t></a:t>
            </a:r>
            <a:r>
              <a:rPr lang="en-US" altLang="en-US" sz="2400">
                <a:sym typeface="HQPB4" pitchFamily="2" charset="2"/>
              </a:rPr>
              <a:t></a:t>
            </a:r>
            <a:r>
              <a:rPr lang="en-US" altLang="en-US" sz="2400">
                <a:sym typeface="HQPB1" pitchFamily="2" charset="2"/>
              </a:rPr>
              <a:t></a:t>
            </a:r>
            <a:r>
              <a:rPr lang="en-US" altLang="en-US" sz="2400">
                <a:sym typeface="HQPB4" pitchFamily="2" charset="2"/>
              </a:rPr>
              <a:t></a:t>
            </a:r>
            <a:r>
              <a:rPr lang="en-US" altLang="en-US" sz="2400">
                <a:sym typeface="HQPB1" pitchFamily="2" charset="2"/>
              </a:rPr>
              <a:t></a:t>
            </a:r>
            <a:r>
              <a:rPr lang="en-US" altLang="en-US" sz="2400">
                <a:sym typeface="HQPB2" pitchFamily="2" charset="2"/>
              </a:rPr>
              <a:t></a:t>
            </a:r>
            <a:r>
              <a:rPr lang="en-US" altLang="en-US" sz="2400">
                <a:sym typeface="HQPB5" pitchFamily="2" charset="2"/>
              </a:rPr>
              <a:t></a:t>
            </a:r>
            <a:r>
              <a:rPr lang="en-US" altLang="en-US" sz="2400">
                <a:sym typeface="HQPB1" pitchFamily="2" charset="2"/>
              </a:rPr>
              <a:t></a:t>
            </a:r>
            <a:r>
              <a:rPr lang="en-US" altLang="en-US" sz="2400">
                <a:sym typeface="HQPB2" pitchFamily="2" charset="2"/>
              </a:rPr>
              <a:t></a:t>
            </a:r>
            <a:r>
              <a:rPr lang="en-US" altLang="en-US" sz="2400">
                <a:sym typeface="HQPB4" pitchFamily="2" charset="2"/>
              </a:rPr>
              <a:t></a:t>
            </a:r>
            <a:r>
              <a:rPr lang="en-US" altLang="en-US" sz="2400">
                <a:sym typeface="HQPB2" pitchFamily="2" charset="2"/>
              </a:rPr>
              <a:t></a:t>
            </a:r>
            <a:r>
              <a:rPr lang="en-US" altLang="en-US" sz="2400">
                <a:sym typeface="HQPB3" pitchFamily="2" charset="2"/>
              </a:rPr>
              <a:t></a:t>
            </a:r>
            <a:r>
              <a:rPr lang="en-US" altLang="en-US" sz="2400">
                <a:sym typeface="HQPB4" pitchFamily="2" charset="2"/>
              </a:rPr>
              <a:t></a:t>
            </a:r>
            <a:r>
              <a:rPr lang="en-US" altLang="en-US" sz="2400">
                <a:sym typeface="HQPB2" pitchFamily="2" charset="2"/>
              </a:rPr>
              <a:t></a:t>
            </a:r>
            <a:r>
              <a:rPr lang="en-US" altLang="en-US" sz="2400">
                <a:sym typeface="HQPB5" pitchFamily="2" charset="2"/>
              </a:rPr>
              <a:t></a:t>
            </a:r>
            <a:r>
              <a:rPr lang="en-US" altLang="en-US" sz="2400">
                <a:sym typeface="HQPB2" pitchFamily="2" charset="2"/>
              </a:rPr>
              <a:t> </a:t>
            </a:r>
            <a:r>
              <a:rPr lang="en-US" altLang="en-US" sz="2400">
                <a:sym typeface="HQPB5" pitchFamily="2" charset="2"/>
              </a:rPr>
              <a:t></a:t>
            </a:r>
            <a:r>
              <a:rPr lang="en-US" altLang="en-US" sz="2400">
                <a:sym typeface="HQPB2" pitchFamily="2" charset="2"/>
              </a:rPr>
              <a:t></a:t>
            </a:r>
            <a:r>
              <a:rPr lang="en-US" altLang="en-US" sz="2400">
                <a:sym typeface="HQPB5" pitchFamily="2" charset="2"/>
              </a:rPr>
              <a:t></a:t>
            </a:r>
            <a:r>
              <a:rPr lang="en-US" altLang="en-US" sz="2400">
                <a:sym typeface="HQPB2" pitchFamily="2" charset="2"/>
              </a:rPr>
              <a:t></a:t>
            </a:r>
            <a:r>
              <a:rPr lang="en-US" altLang="en-US" sz="2400">
                <a:sym typeface="HQPB5" pitchFamily="2" charset="2"/>
              </a:rPr>
              <a:t></a:t>
            </a:r>
            <a:r>
              <a:rPr lang="en-US" altLang="en-US" sz="2400">
                <a:sym typeface="HQPB1" pitchFamily="2" charset="2"/>
              </a:rPr>
              <a:t></a:t>
            </a:r>
            <a:r>
              <a:rPr lang="en-US" altLang="en-US" sz="2400">
                <a:sym typeface="HQPB4" pitchFamily="2" charset="2"/>
              </a:rPr>
              <a:t></a:t>
            </a:r>
            <a:r>
              <a:rPr lang="en-US" altLang="en-US" sz="2400">
                <a:sym typeface="HQPB2" pitchFamily="2" charset="2"/>
              </a:rPr>
              <a:t></a:t>
            </a:r>
            <a:r>
              <a:rPr lang="en-US" altLang="en-US" sz="2400">
                <a:sym typeface="HQPB5" pitchFamily="2" charset="2"/>
              </a:rPr>
              <a:t></a:t>
            </a:r>
            <a:r>
              <a:rPr lang="en-US" altLang="en-US" sz="2400">
                <a:sym typeface="HQPB1" pitchFamily="2" charset="2"/>
              </a:rPr>
              <a:t></a:t>
            </a:r>
            <a:r>
              <a:rPr lang="en-US" altLang="en-US" sz="2400">
                <a:sym typeface="HQPB2" pitchFamily="2" charset="2"/>
              </a:rPr>
              <a:t></a:t>
            </a:r>
            <a:r>
              <a:rPr lang="en-US" altLang="en-US" sz="2400">
                <a:sym typeface="HQPB4" pitchFamily="2" charset="2"/>
              </a:rPr>
              <a:t></a:t>
            </a:r>
            <a:r>
              <a:rPr lang="en-US" altLang="en-US" sz="2400">
                <a:sym typeface="HQPB2" pitchFamily="2" charset="2"/>
              </a:rPr>
              <a:t></a:t>
            </a:r>
            <a:r>
              <a:rPr lang="en-US" altLang="en-US" sz="2400">
                <a:sym typeface="HQPB4" pitchFamily="2" charset="2"/>
              </a:rPr>
              <a:t></a:t>
            </a:r>
            <a:r>
              <a:rPr lang="en-US" altLang="en-US" sz="2400">
                <a:sym typeface="HQPB1" pitchFamily="2" charset="2"/>
              </a:rPr>
              <a:t></a:t>
            </a:r>
            <a:r>
              <a:rPr lang="en-US" altLang="en-US" sz="2400">
                <a:sym typeface="HQPB2" pitchFamily="2" charset="2"/>
              </a:rPr>
              <a:t></a:t>
            </a:r>
            <a:r>
              <a:rPr lang="en-US" altLang="en-US" sz="2400">
                <a:sym typeface="HQPB5" pitchFamily="2" charset="2"/>
              </a:rPr>
              <a:t></a:t>
            </a:r>
            <a:r>
              <a:rPr lang="en-US" altLang="en-US" sz="2400">
                <a:sym typeface="HQPB2" pitchFamily="2" charset="2"/>
              </a:rPr>
              <a:t></a:t>
            </a:r>
            <a:r>
              <a:rPr lang="en-US" altLang="en-US" sz="2400">
                <a:sym typeface="HQPB1" pitchFamily="2" charset="2"/>
              </a:rPr>
              <a:t></a:t>
            </a:r>
            <a:r>
              <a:rPr lang="en-US" altLang="en-US" sz="2400">
                <a:sym typeface="HQPB5" pitchFamily="2" charset="2"/>
              </a:rPr>
              <a:t></a:t>
            </a:r>
            <a:r>
              <a:rPr lang="en-US" altLang="en-US" sz="2400">
                <a:sym typeface="HQPB2" pitchFamily="2" charset="2"/>
              </a:rPr>
              <a:t></a:t>
            </a:r>
            <a:r>
              <a:rPr lang="en-US" altLang="en-US" sz="2400">
                <a:sym typeface="HQPB4" pitchFamily="2" charset="2"/>
              </a:rPr>
              <a:t></a:t>
            </a:r>
            <a:r>
              <a:rPr lang="en-US" altLang="en-US" sz="2400">
                <a:sym typeface="HQPB2" pitchFamily="2" charset="2"/>
              </a:rPr>
              <a:t></a:t>
            </a:r>
            <a:r>
              <a:rPr lang="en-US" altLang="en-US" sz="2400">
                <a:sym typeface="HQPB5" pitchFamily="2" charset="2"/>
              </a:rPr>
              <a:t></a:t>
            </a:r>
            <a:r>
              <a:rPr lang="en-US" altLang="en-US" sz="2400">
                <a:sym typeface="HQPB2" pitchFamily="2" charset="2"/>
              </a:rPr>
              <a:t></a:t>
            </a:r>
          </a:p>
          <a:p>
            <a:pPr algn="ctr">
              <a:lnSpc>
                <a:spcPct val="80000"/>
              </a:lnSpc>
              <a:buFont typeface="HQPB5" pitchFamily="2" charset="2"/>
              <a:buChar char=""/>
            </a:pPr>
            <a:r>
              <a:rPr lang="en-US" altLang="en-US" sz="2400">
                <a:sym typeface="HQPB2" pitchFamily="2" charset="2"/>
              </a:rPr>
              <a:t>           </a:t>
            </a:r>
          </a:p>
          <a:p>
            <a:pPr algn="ctr">
              <a:lnSpc>
                <a:spcPct val="80000"/>
              </a:lnSpc>
              <a:buFont typeface="HQPB5" pitchFamily="2" charset="2"/>
              <a:buNone/>
            </a:pPr>
            <a:r>
              <a:rPr lang="en-US" altLang="en-US" sz="2000">
                <a:sym typeface="HQPB2" pitchFamily="2" charset="2"/>
              </a:rPr>
              <a:t> </a:t>
            </a:r>
            <a:r>
              <a:rPr lang="en-US" altLang="en-US" sz="2400">
                <a:sym typeface="HQPB2" pitchFamily="2" charset="2"/>
              </a:rPr>
              <a:t></a:t>
            </a:r>
            <a:r>
              <a:rPr lang="en-US" altLang="en-US" sz="2400">
                <a:sym typeface="HQPB4" pitchFamily="2" charset="2"/>
              </a:rPr>
              <a:t></a:t>
            </a:r>
            <a:r>
              <a:rPr lang="en-US" altLang="en-US" sz="2400">
                <a:sym typeface="HQPB1" pitchFamily="2" charset="2"/>
              </a:rPr>
              <a:t></a:t>
            </a:r>
            <a:r>
              <a:rPr lang="en-US" altLang="en-US" sz="2400">
                <a:sym typeface="HQPB4" pitchFamily="2" charset="2"/>
              </a:rPr>
              <a:t></a:t>
            </a:r>
            <a:r>
              <a:rPr lang="en-US" altLang="en-US" sz="2400">
                <a:sym typeface="HQPB2" pitchFamily="2" charset="2"/>
              </a:rPr>
              <a:t></a:t>
            </a:r>
            <a:r>
              <a:rPr lang="en-US" altLang="en-US" sz="2400">
                <a:sym typeface="HQPB5" pitchFamily="2" charset="2"/>
              </a:rPr>
              <a:t></a:t>
            </a:r>
            <a:r>
              <a:rPr lang="en-US" altLang="en-US" sz="2400">
                <a:sym typeface="HQPB1" pitchFamily="2" charset="2"/>
              </a:rPr>
              <a:t></a:t>
            </a:r>
            <a:r>
              <a:rPr lang="en-US" altLang="en-US" sz="2400">
                <a:sym typeface="HQPB5" pitchFamily="2" charset="2"/>
              </a:rPr>
              <a:t></a:t>
            </a:r>
            <a:r>
              <a:rPr lang="en-US" altLang="en-US" sz="2400">
                <a:sym typeface="HQPB1" pitchFamily="2" charset="2"/>
              </a:rPr>
              <a:t></a:t>
            </a:r>
            <a:r>
              <a:rPr lang="en-US" altLang="en-US" sz="2400">
                <a:sym typeface="HQPB5" pitchFamily="2" charset="2"/>
              </a:rPr>
              <a:t></a:t>
            </a:r>
            <a:r>
              <a:rPr lang="en-US" altLang="en-US" sz="2400">
                <a:sym typeface="HQPB2" pitchFamily="2" charset="2"/>
              </a:rPr>
              <a:t> </a:t>
            </a:r>
            <a:r>
              <a:rPr lang="en-US" altLang="en-US" sz="2400">
                <a:sym typeface="HQPB4" pitchFamily="2" charset="2"/>
              </a:rPr>
              <a:t></a:t>
            </a:r>
            <a:r>
              <a:rPr lang="en-US" altLang="en-US" sz="2400">
                <a:sym typeface="HQPB2" pitchFamily="2" charset="2"/>
              </a:rPr>
              <a:t></a:t>
            </a:r>
            <a:r>
              <a:rPr lang="en-US" altLang="en-US" sz="2400">
                <a:sym typeface="HQPB4" pitchFamily="2" charset="2"/>
              </a:rPr>
              <a:t></a:t>
            </a:r>
            <a:r>
              <a:rPr lang="en-US" altLang="en-US" sz="2400">
                <a:sym typeface="HQPB2" pitchFamily="2" charset="2"/>
              </a:rPr>
              <a:t></a:t>
            </a:r>
            <a:r>
              <a:rPr lang="en-US" altLang="en-US" sz="2400">
                <a:sym typeface="HQPB5" pitchFamily="2" charset="2"/>
              </a:rPr>
              <a:t></a:t>
            </a:r>
            <a:r>
              <a:rPr lang="en-US" altLang="en-US" sz="2400">
                <a:sym typeface="HQPB2" pitchFamily="2" charset="2"/>
              </a:rPr>
              <a:t></a:t>
            </a:r>
            <a:r>
              <a:rPr lang="en-US" altLang="en-US" sz="2400">
                <a:sym typeface="HQPB4" pitchFamily="2" charset="2"/>
              </a:rPr>
              <a:t></a:t>
            </a:r>
            <a:r>
              <a:rPr lang="en-US" altLang="en-US" sz="2400">
                <a:sym typeface="HQPB2" pitchFamily="2" charset="2"/>
              </a:rPr>
              <a:t> </a:t>
            </a:r>
            <a:r>
              <a:rPr lang="en-US" altLang="en-US" sz="2400">
                <a:sym typeface="HQPB1" pitchFamily="2" charset="2"/>
              </a:rPr>
              <a:t></a:t>
            </a:r>
            <a:r>
              <a:rPr lang="en-US" altLang="en-US" sz="2400">
                <a:sym typeface="HQPB2" pitchFamily="2" charset="2"/>
              </a:rPr>
              <a:t></a:t>
            </a:r>
            <a:r>
              <a:rPr lang="en-US" altLang="en-US" sz="2400">
                <a:sym typeface="HQPB5" pitchFamily="2" charset="2"/>
              </a:rPr>
              <a:t></a:t>
            </a:r>
            <a:r>
              <a:rPr lang="en-US" altLang="en-US" sz="2400">
                <a:sym typeface="HQPB2" pitchFamily="2" charset="2"/>
              </a:rPr>
              <a:t></a:t>
            </a:r>
            <a:r>
              <a:rPr lang="en-US" altLang="en-US" sz="2400">
                <a:sym typeface="HQPB5" pitchFamily="2" charset="2"/>
              </a:rPr>
              <a:t></a:t>
            </a:r>
            <a:r>
              <a:rPr lang="en-US" altLang="en-US" sz="2400">
                <a:sym typeface="HQPB2" pitchFamily="2" charset="2"/>
              </a:rPr>
              <a:t> </a:t>
            </a:r>
            <a:r>
              <a:rPr lang="en-US" altLang="en-US" sz="2400">
                <a:sym typeface="HQPB4" pitchFamily="2" charset="2"/>
              </a:rPr>
              <a:t></a:t>
            </a:r>
            <a:r>
              <a:rPr lang="en-US" altLang="en-US" sz="2400">
                <a:sym typeface="HQPB2" pitchFamily="2" charset="2"/>
              </a:rPr>
              <a:t></a:t>
            </a:r>
            <a:r>
              <a:rPr lang="en-US" altLang="en-US" sz="2400">
                <a:sym typeface="HQPB5" pitchFamily="2" charset="2"/>
              </a:rPr>
              <a:t></a:t>
            </a:r>
            <a:r>
              <a:rPr lang="en-US" altLang="en-US" sz="2400">
                <a:sym typeface="HQPB1" pitchFamily="2" charset="2"/>
              </a:rPr>
              <a:t></a:t>
            </a:r>
            <a:r>
              <a:rPr lang="en-US" altLang="en-US" sz="2400">
                <a:sym typeface="HQPB2" pitchFamily="2" charset="2"/>
              </a:rPr>
              <a:t></a:t>
            </a:r>
            <a:r>
              <a:rPr lang="en-US" altLang="en-US" sz="2400">
                <a:sym typeface="HQPB4" pitchFamily="2" charset="2"/>
              </a:rPr>
              <a:t></a:t>
            </a:r>
            <a:r>
              <a:rPr lang="en-US" altLang="en-US" sz="2400">
                <a:sym typeface="HQPB1" pitchFamily="2" charset="2"/>
              </a:rPr>
              <a:t></a:t>
            </a:r>
            <a:r>
              <a:rPr lang="en-US" altLang="en-US" sz="2400">
                <a:sym typeface="HQPB2" pitchFamily="2" charset="2"/>
              </a:rPr>
              <a:t> </a:t>
            </a:r>
            <a:r>
              <a:rPr lang="en-US" altLang="en-US" sz="2400">
                <a:sym typeface="HQPB4" pitchFamily="2" charset="2"/>
              </a:rPr>
              <a:t></a:t>
            </a:r>
            <a:r>
              <a:rPr lang="en-US" altLang="en-US" sz="2400">
                <a:sym typeface="HQPB2" pitchFamily="2" charset="2"/>
              </a:rPr>
              <a:t></a:t>
            </a:r>
            <a:r>
              <a:rPr lang="en-US" altLang="en-US" sz="2400">
                <a:sym typeface="HQPB4" pitchFamily="2" charset="2"/>
              </a:rPr>
              <a:t></a:t>
            </a:r>
            <a:r>
              <a:rPr lang="en-US" altLang="en-US" sz="2400">
                <a:sym typeface="HQPB1" pitchFamily="2" charset="2"/>
              </a:rPr>
              <a:t></a:t>
            </a:r>
            <a:r>
              <a:rPr lang="en-US" altLang="en-US" sz="2400">
                <a:sym typeface="HQPB4" pitchFamily="2" charset="2"/>
              </a:rPr>
              <a:t></a:t>
            </a:r>
            <a:r>
              <a:rPr lang="en-US" altLang="en-US" sz="2400">
                <a:sym typeface="HQPB2" pitchFamily="2" charset="2"/>
              </a:rPr>
              <a:t></a:t>
            </a:r>
            <a:r>
              <a:rPr lang="en-US" altLang="en-US" sz="2400">
                <a:sym typeface="HQPB5" pitchFamily="2" charset="2"/>
              </a:rPr>
              <a:t></a:t>
            </a:r>
            <a:r>
              <a:rPr lang="en-US" altLang="en-US" sz="2400">
                <a:sym typeface="HQPB2" pitchFamily="2" charset="2"/>
              </a:rPr>
              <a:t></a:t>
            </a:r>
            <a:r>
              <a:rPr lang="en-US" altLang="en-US" sz="2400">
                <a:sym typeface="HQPB4" pitchFamily="2" charset="2"/>
              </a:rPr>
              <a:t></a:t>
            </a:r>
            <a:r>
              <a:rPr lang="en-US" altLang="en-US" sz="2400">
                <a:sym typeface="HQPB1" pitchFamily="2" charset="2"/>
              </a:rPr>
              <a:t></a:t>
            </a:r>
            <a:r>
              <a:rPr lang="en-US" altLang="en-US" sz="2400">
                <a:sym typeface="HQPB5" pitchFamily="2" charset="2"/>
              </a:rPr>
              <a:t></a:t>
            </a:r>
            <a:r>
              <a:rPr lang="en-US" altLang="en-US" sz="2400">
                <a:sym typeface="HQPB1" pitchFamily="2" charset="2"/>
              </a:rPr>
              <a:t></a:t>
            </a:r>
            <a:r>
              <a:rPr lang="en-US" altLang="en-US" sz="2400">
                <a:sym typeface="HQPB5" pitchFamily="2" charset="2"/>
              </a:rPr>
              <a:t></a:t>
            </a:r>
            <a:r>
              <a:rPr lang="en-US" altLang="en-US" sz="2400">
                <a:sym typeface="HQPB2" pitchFamily="2" charset="2"/>
              </a:rPr>
              <a:t></a:t>
            </a:r>
            <a:r>
              <a:rPr lang="en-US" altLang="en-US" sz="2400">
                <a:sym typeface="HQPB4" pitchFamily="2" charset="2"/>
              </a:rPr>
              <a:t></a:t>
            </a:r>
            <a:r>
              <a:rPr lang="en-US" altLang="en-US" sz="2400">
                <a:sym typeface="HQPB1" pitchFamily="2" charset="2"/>
              </a:rPr>
              <a:t></a:t>
            </a:r>
            <a:r>
              <a:rPr lang="en-US" altLang="en-US" sz="2400">
                <a:sym typeface="HQPB5" pitchFamily="2" charset="2"/>
              </a:rPr>
              <a:t></a:t>
            </a:r>
            <a:r>
              <a:rPr lang="en-US" altLang="en-US" sz="2400">
                <a:sym typeface="HQPB2" pitchFamily="2" charset="2"/>
              </a:rPr>
              <a:t></a:t>
            </a:r>
            <a:r>
              <a:rPr lang="en-US" altLang="en-US" sz="2400">
                <a:sym typeface="HQPB4" pitchFamily="2" charset="2"/>
              </a:rPr>
              <a:t></a:t>
            </a:r>
            <a:r>
              <a:rPr lang="en-US" altLang="en-US" sz="2400">
                <a:sym typeface="HQPB2" pitchFamily="2" charset="2"/>
              </a:rPr>
              <a:t></a:t>
            </a:r>
            <a:r>
              <a:rPr lang="en-US" altLang="en-US" sz="2400">
                <a:sym typeface="HQPB4" pitchFamily="2" charset="2"/>
              </a:rPr>
              <a:t></a:t>
            </a:r>
            <a:r>
              <a:rPr lang="en-US" altLang="en-US" sz="2400">
                <a:sym typeface="HQPB2" pitchFamily="2" charset="2"/>
              </a:rPr>
              <a:t></a:t>
            </a:r>
            <a:r>
              <a:rPr lang="en-US" altLang="en-US" sz="2400">
                <a:sym typeface="HQPB5" pitchFamily="2" charset="2"/>
              </a:rPr>
              <a:t></a:t>
            </a:r>
            <a:r>
              <a:rPr lang="en-US" altLang="en-US" sz="2400">
                <a:sym typeface="HQPB2" pitchFamily="2" charset="2"/>
              </a:rPr>
              <a:t></a:t>
            </a:r>
            <a:r>
              <a:rPr lang="en-US" altLang="en-US" sz="2400">
                <a:sym typeface="HQPB4" pitchFamily="2" charset="2"/>
              </a:rPr>
              <a:t></a:t>
            </a:r>
            <a:r>
              <a:rPr lang="en-US" altLang="en-US" sz="2400">
                <a:sym typeface="HQPB2" pitchFamily="2" charset="2"/>
              </a:rPr>
              <a:t></a:t>
            </a:r>
            <a:r>
              <a:rPr lang="en-US" altLang="en-US" sz="2400">
                <a:sym typeface="HQPB5" pitchFamily="2" charset="2"/>
              </a:rPr>
              <a:t></a:t>
            </a:r>
            <a:r>
              <a:rPr lang="en-US" altLang="en-US" sz="2400">
                <a:sym typeface="HQPB1" pitchFamily="2" charset="2"/>
              </a:rPr>
              <a:t></a:t>
            </a:r>
            <a:endParaRPr lang="en-US" altLang="en-US" sz="2400">
              <a:sym typeface="HQPB2" pitchFamily="2" charset="2"/>
            </a:endParaRPr>
          </a:p>
          <a:p>
            <a:pPr algn="ctr">
              <a:lnSpc>
                <a:spcPct val="80000"/>
              </a:lnSpc>
              <a:buFont typeface="HQPB5" pitchFamily="2" charset="2"/>
              <a:buNone/>
            </a:pPr>
            <a:endParaRPr lang="en-US" altLang="en-US" sz="2400">
              <a:sym typeface="HQPB2" pitchFamily="2" charset="2"/>
            </a:endParaRPr>
          </a:p>
          <a:p>
            <a:pPr>
              <a:lnSpc>
                <a:spcPct val="80000"/>
              </a:lnSpc>
              <a:buFontTx/>
              <a:buNone/>
            </a:pPr>
            <a:r>
              <a:rPr lang="en-US" altLang="en-US" sz="1800">
                <a:sym typeface="HQPB2" pitchFamily="2" charset="2"/>
              </a:rPr>
              <a:t>Dan di antara tanda-tanda kekuasaan-Nya ialah Dia menciptakan untuk</a:t>
            </a:r>
          </a:p>
          <a:p>
            <a:pPr>
              <a:lnSpc>
                <a:spcPct val="80000"/>
              </a:lnSpc>
              <a:buFontTx/>
              <a:buNone/>
            </a:pPr>
            <a:r>
              <a:rPr lang="en-US" altLang="en-US" sz="1800">
                <a:sym typeface="HQPB2" pitchFamily="2" charset="2"/>
              </a:rPr>
              <a:t>mu isteri-isteri dari jenismu sendiri, supaya kamu cenderung dan mera </a:t>
            </a:r>
          </a:p>
          <a:p>
            <a:pPr>
              <a:lnSpc>
                <a:spcPct val="80000"/>
              </a:lnSpc>
              <a:buFontTx/>
              <a:buNone/>
            </a:pPr>
            <a:r>
              <a:rPr lang="en-US" altLang="en-US" sz="1800">
                <a:sym typeface="HQPB2" pitchFamily="2" charset="2"/>
              </a:rPr>
              <a:t>sa tenteram kepadanya, dan dijadikannya diantaramu rasa kasih dan </a:t>
            </a:r>
          </a:p>
          <a:p>
            <a:pPr>
              <a:lnSpc>
                <a:spcPct val="80000"/>
              </a:lnSpc>
              <a:buFontTx/>
              <a:buNone/>
            </a:pPr>
            <a:r>
              <a:rPr lang="en-US" altLang="en-US" sz="1800">
                <a:sym typeface="HQPB2" pitchFamily="2" charset="2"/>
              </a:rPr>
              <a:t>sayang. Sesungguhnya pada yang demikian itu benar-benar terdapat </a:t>
            </a:r>
          </a:p>
          <a:p>
            <a:pPr>
              <a:lnSpc>
                <a:spcPct val="80000"/>
              </a:lnSpc>
              <a:buFontTx/>
              <a:buNone/>
            </a:pPr>
            <a:r>
              <a:rPr lang="en-US" altLang="en-US" sz="1800">
                <a:sym typeface="HQPB2" pitchFamily="2" charset="2"/>
              </a:rPr>
              <a:t>tanda-tanda bagi kaum yang berfikir (Ar-Rum : 21).</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5059">
                                            <p:txEl>
                                              <p:pRg st="1" end="1"/>
                                            </p:txEl>
                                          </p:spTgt>
                                        </p:tgtEl>
                                        <p:attrNameLst>
                                          <p:attrName>style.visibility</p:attrName>
                                        </p:attrNameLst>
                                      </p:cBhvr>
                                      <p:to>
                                        <p:strVal val="visible"/>
                                      </p:to>
                                    </p:set>
                                    <p:animEffect transition="in" filter="fade">
                                      <p:cBhvr>
                                        <p:cTn id="7" dur="1000"/>
                                        <p:tgtEl>
                                          <p:spTgt spid="45059">
                                            <p:txEl>
                                              <p:pRg st="1" end="1"/>
                                            </p:txEl>
                                          </p:spTgt>
                                        </p:tgtEl>
                                      </p:cBhvr>
                                    </p:animEffect>
                                    <p:anim calcmode="lin" valueType="num">
                                      <p:cBhvr>
                                        <p:cTn id="8" dur="1000" fill="hold"/>
                                        <p:tgtEl>
                                          <p:spTgt spid="45059">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505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45059">
                                            <p:txEl>
                                              <p:pRg st="3" end="3"/>
                                            </p:txEl>
                                          </p:spTgt>
                                        </p:tgtEl>
                                        <p:attrNameLst>
                                          <p:attrName>style.visibility</p:attrName>
                                        </p:attrNameLst>
                                      </p:cBhvr>
                                      <p:to>
                                        <p:strVal val="visible"/>
                                      </p:to>
                                    </p:set>
                                    <p:animEffect transition="in" filter="fade">
                                      <p:cBhvr>
                                        <p:cTn id="14" dur="1000"/>
                                        <p:tgtEl>
                                          <p:spTgt spid="45059">
                                            <p:txEl>
                                              <p:pRg st="3" end="3"/>
                                            </p:txEl>
                                          </p:spTgt>
                                        </p:tgtEl>
                                      </p:cBhvr>
                                    </p:animEffect>
                                    <p:anim calcmode="lin" valueType="num">
                                      <p:cBhvr>
                                        <p:cTn id="15" dur="1000" fill="hold"/>
                                        <p:tgtEl>
                                          <p:spTgt spid="45059">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4505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45059">
                                            <p:txEl>
                                              <p:pRg st="4" end="4"/>
                                            </p:txEl>
                                          </p:spTgt>
                                        </p:tgtEl>
                                        <p:attrNameLst>
                                          <p:attrName>style.visibility</p:attrName>
                                        </p:attrNameLst>
                                      </p:cBhvr>
                                      <p:to>
                                        <p:strVal val="visible"/>
                                      </p:to>
                                    </p:set>
                                    <p:animEffect transition="in" filter="fade">
                                      <p:cBhvr>
                                        <p:cTn id="21" dur="1000"/>
                                        <p:tgtEl>
                                          <p:spTgt spid="45059">
                                            <p:txEl>
                                              <p:pRg st="4" end="4"/>
                                            </p:txEl>
                                          </p:spTgt>
                                        </p:tgtEl>
                                      </p:cBhvr>
                                    </p:animEffect>
                                    <p:anim calcmode="lin" valueType="num">
                                      <p:cBhvr>
                                        <p:cTn id="22" dur="1000" fill="hold"/>
                                        <p:tgtEl>
                                          <p:spTgt spid="45059">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4505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45059">
                                            <p:txEl>
                                              <p:pRg st="6" end="6"/>
                                            </p:txEl>
                                          </p:spTgt>
                                        </p:tgtEl>
                                        <p:attrNameLst>
                                          <p:attrName>style.visibility</p:attrName>
                                        </p:attrNameLst>
                                      </p:cBhvr>
                                      <p:to>
                                        <p:strVal val="visible"/>
                                      </p:to>
                                    </p:set>
                                    <p:animEffect transition="in" filter="fade">
                                      <p:cBhvr>
                                        <p:cTn id="28" dur="1000"/>
                                        <p:tgtEl>
                                          <p:spTgt spid="45059">
                                            <p:txEl>
                                              <p:pRg st="6" end="6"/>
                                            </p:txEl>
                                          </p:spTgt>
                                        </p:tgtEl>
                                      </p:cBhvr>
                                    </p:animEffect>
                                    <p:anim calcmode="lin" valueType="num">
                                      <p:cBhvr>
                                        <p:cTn id="29" dur="1000" fill="hold"/>
                                        <p:tgtEl>
                                          <p:spTgt spid="45059">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45059">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45059">
                                            <p:txEl>
                                              <p:pRg st="9" end="9"/>
                                            </p:txEl>
                                          </p:spTgt>
                                        </p:tgtEl>
                                        <p:attrNameLst>
                                          <p:attrName>style.visibility</p:attrName>
                                        </p:attrNameLst>
                                      </p:cBhvr>
                                      <p:to>
                                        <p:strVal val="visible"/>
                                      </p:to>
                                    </p:set>
                                    <p:animEffect transition="in" filter="fade">
                                      <p:cBhvr>
                                        <p:cTn id="35" dur="1000"/>
                                        <p:tgtEl>
                                          <p:spTgt spid="45059">
                                            <p:txEl>
                                              <p:pRg st="9" end="9"/>
                                            </p:txEl>
                                          </p:spTgt>
                                        </p:tgtEl>
                                      </p:cBhvr>
                                    </p:animEffect>
                                    <p:anim calcmode="lin" valueType="num">
                                      <p:cBhvr>
                                        <p:cTn id="36" dur="1000" fill="hold"/>
                                        <p:tgtEl>
                                          <p:spTgt spid="45059">
                                            <p:txEl>
                                              <p:pRg st="9" end="9"/>
                                            </p:txEl>
                                          </p:spTgt>
                                        </p:tgtEl>
                                        <p:attrNameLst>
                                          <p:attrName>ppt_x</p:attrName>
                                        </p:attrNameLst>
                                      </p:cBhvr>
                                      <p:tavLst>
                                        <p:tav tm="0">
                                          <p:val>
                                            <p:strVal val="#ppt_x"/>
                                          </p:val>
                                        </p:tav>
                                        <p:tav tm="100000">
                                          <p:val>
                                            <p:strVal val="#ppt_x"/>
                                          </p:val>
                                        </p:tav>
                                      </p:tavLst>
                                    </p:anim>
                                    <p:anim calcmode="lin" valueType="num">
                                      <p:cBhvr>
                                        <p:cTn id="37" dur="1000" fill="hold"/>
                                        <p:tgtEl>
                                          <p:spTgt spid="45059">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45059">
                                            <p:txEl>
                                              <p:pRg st="10" end="10"/>
                                            </p:txEl>
                                          </p:spTgt>
                                        </p:tgtEl>
                                        <p:attrNameLst>
                                          <p:attrName>style.visibility</p:attrName>
                                        </p:attrNameLst>
                                      </p:cBhvr>
                                      <p:to>
                                        <p:strVal val="visible"/>
                                      </p:to>
                                    </p:set>
                                    <p:animEffect transition="in" filter="fade">
                                      <p:cBhvr>
                                        <p:cTn id="42" dur="1000"/>
                                        <p:tgtEl>
                                          <p:spTgt spid="45059">
                                            <p:txEl>
                                              <p:pRg st="10" end="10"/>
                                            </p:txEl>
                                          </p:spTgt>
                                        </p:tgtEl>
                                      </p:cBhvr>
                                    </p:animEffect>
                                    <p:anim calcmode="lin" valueType="num">
                                      <p:cBhvr>
                                        <p:cTn id="43" dur="1000" fill="hold"/>
                                        <p:tgtEl>
                                          <p:spTgt spid="45059">
                                            <p:txEl>
                                              <p:pRg st="10" end="10"/>
                                            </p:txEl>
                                          </p:spTgt>
                                        </p:tgtEl>
                                        <p:attrNameLst>
                                          <p:attrName>ppt_x</p:attrName>
                                        </p:attrNameLst>
                                      </p:cBhvr>
                                      <p:tavLst>
                                        <p:tav tm="0">
                                          <p:val>
                                            <p:strVal val="#ppt_x"/>
                                          </p:val>
                                        </p:tav>
                                        <p:tav tm="100000">
                                          <p:val>
                                            <p:strVal val="#ppt_x"/>
                                          </p:val>
                                        </p:tav>
                                      </p:tavLst>
                                    </p:anim>
                                    <p:anim calcmode="lin" valueType="num">
                                      <p:cBhvr>
                                        <p:cTn id="44" dur="1000" fill="hold"/>
                                        <p:tgtEl>
                                          <p:spTgt spid="45059">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45059">
                                            <p:txEl>
                                              <p:pRg st="11" end="11"/>
                                            </p:txEl>
                                          </p:spTgt>
                                        </p:tgtEl>
                                        <p:attrNameLst>
                                          <p:attrName>style.visibility</p:attrName>
                                        </p:attrNameLst>
                                      </p:cBhvr>
                                      <p:to>
                                        <p:strVal val="visible"/>
                                      </p:to>
                                    </p:set>
                                    <p:animEffect transition="in" filter="fade">
                                      <p:cBhvr>
                                        <p:cTn id="49" dur="1000"/>
                                        <p:tgtEl>
                                          <p:spTgt spid="45059">
                                            <p:txEl>
                                              <p:pRg st="11" end="11"/>
                                            </p:txEl>
                                          </p:spTgt>
                                        </p:tgtEl>
                                      </p:cBhvr>
                                    </p:animEffect>
                                    <p:anim calcmode="lin" valueType="num">
                                      <p:cBhvr>
                                        <p:cTn id="50" dur="1000" fill="hold"/>
                                        <p:tgtEl>
                                          <p:spTgt spid="45059">
                                            <p:txEl>
                                              <p:pRg st="11" end="11"/>
                                            </p:txEl>
                                          </p:spTgt>
                                        </p:tgtEl>
                                        <p:attrNameLst>
                                          <p:attrName>ppt_x</p:attrName>
                                        </p:attrNameLst>
                                      </p:cBhvr>
                                      <p:tavLst>
                                        <p:tav tm="0">
                                          <p:val>
                                            <p:strVal val="#ppt_x"/>
                                          </p:val>
                                        </p:tav>
                                        <p:tav tm="100000">
                                          <p:val>
                                            <p:strVal val="#ppt_x"/>
                                          </p:val>
                                        </p:tav>
                                      </p:tavLst>
                                    </p:anim>
                                    <p:anim calcmode="lin" valueType="num">
                                      <p:cBhvr>
                                        <p:cTn id="51" dur="1000" fill="hold"/>
                                        <p:tgtEl>
                                          <p:spTgt spid="45059">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45059">
                                            <p:txEl>
                                              <p:pRg st="13" end="13"/>
                                            </p:txEl>
                                          </p:spTgt>
                                        </p:tgtEl>
                                        <p:attrNameLst>
                                          <p:attrName>style.visibility</p:attrName>
                                        </p:attrNameLst>
                                      </p:cBhvr>
                                      <p:to>
                                        <p:strVal val="visible"/>
                                      </p:to>
                                    </p:set>
                                    <p:animEffect transition="in" filter="fade">
                                      <p:cBhvr>
                                        <p:cTn id="56" dur="1000"/>
                                        <p:tgtEl>
                                          <p:spTgt spid="45059">
                                            <p:txEl>
                                              <p:pRg st="13" end="13"/>
                                            </p:txEl>
                                          </p:spTgt>
                                        </p:tgtEl>
                                      </p:cBhvr>
                                    </p:animEffect>
                                    <p:anim calcmode="lin" valueType="num">
                                      <p:cBhvr>
                                        <p:cTn id="57" dur="1000" fill="hold"/>
                                        <p:tgtEl>
                                          <p:spTgt spid="45059">
                                            <p:txEl>
                                              <p:pRg st="13" end="13"/>
                                            </p:txEl>
                                          </p:spTgt>
                                        </p:tgtEl>
                                        <p:attrNameLst>
                                          <p:attrName>ppt_x</p:attrName>
                                        </p:attrNameLst>
                                      </p:cBhvr>
                                      <p:tavLst>
                                        <p:tav tm="0">
                                          <p:val>
                                            <p:strVal val="#ppt_x"/>
                                          </p:val>
                                        </p:tav>
                                        <p:tav tm="100000">
                                          <p:val>
                                            <p:strVal val="#ppt_x"/>
                                          </p:val>
                                        </p:tav>
                                      </p:tavLst>
                                    </p:anim>
                                    <p:anim calcmode="lin" valueType="num">
                                      <p:cBhvr>
                                        <p:cTn id="58" dur="1000" fill="hold"/>
                                        <p:tgtEl>
                                          <p:spTgt spid="45059">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47" presetClass="entr" presetSubtype="0" fill="hold" grpId="0" nodeType="clickEffect">
                                  <p:stCondLst>
                                    <p:cond delay="0"/>
                                  </p:stCondLst>
                                  <p:childTnLst>
                                    <p:set>
                                      <p:cBhvr>
                                        <p:cTn id="62" dur="1" fill="hold">
                                          <p:stCondLst>
                                            <p:cond delay="0"/>
                                          </p:stCondLst>
                                        </p:cTn>
                                        <p:tgtEl>
                                          <p:spTgt spid="45059">
                                            <p:txEl>
                                              <p:pRg st="14" end="14"/>
                                            </p:txEl>
                                          </p:spTgt>
                                        </p:tgtEl>
                                        <p:attrNameLst>
                                          <p:attrName>style.visibility</p:attrName>
                                        </p:attrNameLst>
                                      </p:cBhvr>
                                      <p:to>
                                        <p:strVal val="visible"/>
                                      </p:to>
                                    </p:set>
                                    <p:animEffect transition="in" filter="fade">
                                      <p:cBhvr>
                                        <p:cTn id="63" dur="1000"/>
                                        <p:tgtEl>
                                          <p:spTgt spid="45059">
                                            <p:txEl>
                                              <p:pRg st="14" end="14"/>
                                            </p:txEl>
                                          </p:spTgt>
                                        </p:tgtEl>
                                      </p:cBhvr>
                                    </p:animEffect>
                                    <p:anim calcmode="lin" valueType="num">
                                      <p:cBhvr>
                                        <p:cTn id="64" dur="1000" fill="hold"/>
                                        <p:tgtEl>
                                          <p:spTgt spid="45059">
                                            <p:txEl>
                                              <p:pRg st="14" end="14"/>
                                            </p:txEl>
                                          </p:spTgt>
                                        </p:tgtEl>
                                        <p:attrNameLst>
                                          <p:attrName>ppt_x</p:attrName>
                                        </p:attrNameLst>
                                      </p:cBhvr>
                                      <p:tavLst>
                                        <p:tav tm="0">
                                          <p:val>
                                            <p:strVal val="#ppt_x"/>
                                          </p:val>
                                        </p:tav>
                                        <p:tav tm="100000">
                                          <p:val>
                                            <p:strVal val="#ppt_x"/>
                                          </p:val>
                                        </p:tav>
                                      </p:tavLst>
                                    </p:anim>
                                    <p:anim calcmode="lin" valueType="num">
                                      <p:cBhvr>
                                        <p:cTn id="65" dur="1000" fill="hold"/>
                                        <p:tgtEl>
                                          <p:spTgt spid="45059">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66" fill="hold" nodeType="clickPar">
                      <p:stCondLst>
                        <p:cond delay="indefinite"/>
                      </p:stCondLst>
                      <p:childTnLst>
                        <p:par>
                          <p:cTn id="67" fill="hold" nodeType="withGroup">
                            <p:stCondLst>
                              <p:cond delay="0"/>
                            </p:stCondLst>
                            <p:childTnLst>
                              <p:par>
                                <p:cTn id="68" presetID="47" presetClass="entr" presetSubtype="0" fill="hold" grpId="0" nodeType="clickEffect">
                                  <p:stCondLst>
                                    <p:cond delay="0"/>
                                  </p:stCondLst>
                                  <p:childTnLst>
                                    <p:set>
                                      <p:cBhvr>
                                        <p:cTn id="69" dur="1" fill="hold">
                                          <p:stCondLst>
                                            <p:cond delay="0"/>
                                          </p:stCondLst>
                                        </p:cTn>
                                        <p:tgtEl>
                                          <p:spTgt spid="45059">
                                            <p:txEl>
                                              <p:pRg st="15" end="15"/>
                                            </p:txEl>
                                          </p:spTgt>
                                        </p:tgtEl>
                                        <p:attrNameLst>
                                          <p:attrName>style.visibility</p:attrName>
                                        </p:attrNameLst>
                                      </p:cBhvr>
                                      <p:to>
                                        <p:strVal val="visible"/>
                                      </p:to>
                                    </p:set>
                                    <p:animEffect transition="in" filter="fade">
                                      <p:cBhvr>
                                        <p:cTn id="70" dur="1000"/>
                                        <p:tgtEl>
                                          <p:spTgt spid="45059">
                                            <p:txEl>
                                              <p:pRg st="15" end="15"/>
                                            </p:txEl>
                                          </p:spTgt>
                                        </p:tgtEl>
                                      </p:cBhvr>
                                    </p:animEffect>
                                    <p:anim calcmode="lin" valueType="num">
                                      <p:cBhvr>
                                        <p:cTn id="71" dur="1000" fill="hold"/>
                                        <p:tgtEl>
                                          <p:spTgt spid="45059">
                                            <p:txEl>
                                              <p:pRg st="15" end="15"/>
                                            </p:txEl>
                                          </p:spTgt>
                                        </p:tgtEl>
                                        <p:attrNameLst>
                                          <p:attrName>ppt_x</p:attrName>
                                        </p:attrNameLst>
                                      </p:cBhvr>
                                      <p:tavLst>
                                        <p:tav tm="0">
                                          <p:val>
                                            <p:strVal val="#ppt_x"/>
                                          </p:val>
                                        </p:tav>
                                        <p:tav tm="100000">
                                          <p:val>
                                            <p:strVal val="#ppt_x"/>
                                          </p:val>
                                        </p:tav>
                                      </p:tavLst>
                                    </p:anim>
                                    <p:anim calcmode="lin" valueType="num">
                                      <p:cBhvr>
                                        <p:cTn id="72" dur="1000" fill="hold"/>
                                        <p:tgtEl>
                                          <p:spTgt spid="45059">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47" presetClass="entr" presetSubtype="0" fill="hold" grpId="0" nodeType="clickEffect">
                                  <p:stCondLst>
                                    <p:cond delay="0"/>
                                  </p:stCondLst>
                                  <p:childTnLst>
                                    <p:set>
                                      <p:cBhvr>
                                        <p:cTn id="76" dur="1" fill="hold">
                                          <p:stCondLst>
                                            <p:cond delay="0"/>
                                          </p:stCondLst>
                                        </p:cTn>
                                        <p:tgtEl>
                                          <p:spTgt spid="45059">
                                            <p:txEl>
                                              <p:pRg st="16" end="16"/>
                                            </p:txEl>
                                          </p:spTgt>
                                        </p:tgtEl>
                                        <p:attrNameLst>
                                          <p:attrName>style.visibility</p:attrName>
                                        </p:attrNameLst>
                                      </p:cBhvr>
                                      <p:to>
                                        <p:strVal val="visible"/>
                                      </p:to>
                                    </p:set>
                                    <p:animEffect transition="in" filter="fade">
                                      <p:cBhvr>
                                        <p:cTn id="77" dur="1000"/>
                                        <p:tgtEl>
                                          <p:spTgt spid="45059">
                                            <p:txEl>
                                              <p:pRg st="16" end="16"/>
                                            </p:txEl>
                                          </p:spTgt>
                                        </p:tgtEl>
                                      </p:cBhvr>
                                    </p:animEffect>
                                    <p:anim calcmode="lin" valueType="num">
                                      <p:cBhvr>
                                        <p:cTn id="78" dur="1000" fill="hold"/>
                                        <p:tgtEl>
                                          <p:spTgt spid="45059">
                                            <p:txEl>
                                              <p:pRg st="16" end="16"/>
                                            </p:txEl>
                                          </p:spTgt>
                                        </p:tgtEl>
                                        <p:attrNameLst>
                                          <p:attrName>ppt_x</p:attrName>
                                        </p:attrNameLst>
                                      </p:cBhvr>
                                      <p:tavLst>
                                        <p:tav tm="0">
                                          <p:val>
                                            <p:strVal val="#ppt_x"/>
                                          </p:val>
                                        </p:tav>
                                        <p:tav tm="100000">
                                          <p:val>
                                            <p:strVal val="#ppt_x"/>
                                          </p:val>
                                        </p:tav>
                                      </p:tavLst>
                                    </p:anim>
                                    <p:anim calcmode="lin" valueType="num">
                                      <p:cBhvr>
                                        <p:cTn id="79" dur="1000" fill="hold"/>
                                        <p:tgtEl>
                                          <p:spTgt spid="45059">
                                            <p:txEl>
                                              <p:pRg st="16" end="16"/>
                                            </p:txEl>
                                          </p:spTgt>
                                        </p:tgtEl>
                                        <p:attrNameLst>
                                          <p:attrName>ppt_y</p:attrName>
                                        </p:attrNameLst>
                                      </p:cBhvr>
                                      <p:tavLst>
                                        <p:tav tm="0">
                                          <p:val>
                                            <p:strVal val="#ppt_y-.1"/>
                                          </p:val>
                                        </p:tav>
                                        <p:tav tm="100000">
                                          <p:val>
                                            <p:strVal val="#ppt_y"/>
                                          </p:val>
                                        </p:tav>
                                      </p:tavLst>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47" presetClass="entr" presetSubtype="0" fill="hold" grpId="0" nodeType="clickEffect">
                                  <p:stCondLst>
                                    <p:cond delay="0"/>
                                  </p:stCondLst>
                                  <p:childTnLst>
                                    <p:set>
                                      <p:cBhvr>
                                        <p:cTn id="83" dur="1" fill="hold">
                                          <p:stCondLst>
                                            <p:cond delay="0"/>
                                          </p:stCondLst>
                                        </p:cTn>
                                        <p:tgtEl>
                                          <p:spTgt spid="45059">
                                            <p:txEl>
                                              <p:pRg st="17" end="17"/>
                                            </p:txEl>
                                          </p:spTgt>
                                        </p:tgtEl>
                                        <p:attrNameLst>
                                          <p:attrName>style.visibility</p:attrName>
                                        </p:attrNameLst>
                                      </p:cBhvr>
                                      <p:to>
                                        <p:strVal val="visible"/>
                                      </p:to>
                                    </p:set>
                                    <p:animEffect transition="in" filter="fade">
                                      <p:cBhvr>
                                        <p:cTn id="84" dur="1000"/>
                                        <p:tgtEl>
                                          <p:spTgt spid="45059">
                                            <p:txEl>
                                              <p:pRg st="17" end="17"/>
                                            </p:txEl>
                                          </p:spTgt>
                                        </p:tgtEl>
                                      </p:cBhvr>
                                    </p:animEffect>
                                    <p:anim calcmode="lin" valueType="num">
                                      <p:cBhvr>
                                        <p:cTn id="85" dur="1000" fill="hold"/>
                                        <p:tgtEl>
                                          <p:spTgt spid="45059">
                                            <p:txEl>
                                              <p:pRg st="17" end="17"/>
                                            </p:txEl>
                                          </p:spTgt>
                                        </p:tgtEl>
                                        <p:attrNameLst>
                                          <p:attrName>ppt_x</p:attrName>
                                        </p:attrNameLst>
                                      </p:cBhvr>
                                      <p:tavLst>
                                        <p:tav tm="0">
                                          <p:val>
                                            <p:strVal val="#ppt_x"/>
                                          </p:val>
                                        </p:tav>
                                        <p:tav tm="100000">
                                          <p:val>
                                            <p:strVal val="#ppt_x"/>
                                          </p:val>
                                        </p:tav>
                                      </p:tavLst>
                                    </p:anim>
                                    <p:anim calcmode="lin" valueType="num">
                                      <p:cBhvr>
                                        <p:cTn id="86" dur="1000" fill="hold"/>
                                        <p:tgtEl>
                                          <p:spTgt spid="45059">
                                            <p:txEl>
                                              <p:pRg st="17" end="1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a:extLst>
              <a:ext uri="{FF2B5EF4-FFF2-40B4-BE49-F238E27FC236}">
                <a16:creationId xmlns:a16="http://schemas.microsoft.com/office/drawing/2014/main" id="{E5BCA8B5-6B5C-4229-804D-B3751D17F124}"/>
              </a:ext>
            </a:extLst>
          </p:cNvPr>
          <p:cNvSpPr>
            <a:spLocks noGrp="1" noChangeArrowheads="1"/>
          </p:cNvSpPr>
          <p:nvPr>
            <p:ph type="body" idx="1"/>
          </p:nvPr>
        </p:nvSpPr>
        <p:spPr>
          <a:xfrm>
            <a:off x="457200" y="228600"/>
            <a:ext cx="8229600" cy="5867400"/>
          </a:xfrm>
        </p:spPr>
        <p:txBody>
          <a:bodyPr/>
          <a:lstStyle/>
          <a:p>
            <a:pPr algn="ctr">
              <a:buFontTx/>
              <a:buNone/>
            </a:pPr>
            <a:endParaRPr lang="en-US" altLang="en-US"/>
          </a:p>
          <a:p>
            <a:pPr algn="ctr">
              <a:buFontTx/>
              <a:buNone/>
            </a:pPr>
            <a:r>
              <a:rPr lang="en-US" altLang="en-US"/>
              <a:t> </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t> </a:t>
            </a:r>
            <a:r>
              <a:rPr lang="en-US" altLang="en-US">
                <a:sym typeface="HQPB5"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t> </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4" pitchFamily="2" charset="2"/>
              </a:rPr>
              <a:t></a:t>
            </a:r>
            <a:r>
              <a:rPr lang="en-US" altLang="en-US">
                <a:sym typeface="HQPB3"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t> </a:t>
            </a:r>
            <a:r>
              <a:rPr lang="en-US" altLang="en-US">
                <a:sym typeface="HQPB5" pitchFamily="2" charset="2"/>
              </a:rPr>
              <a:t></a:t>
            </a:r>
            <a:r>
              <a:rPr lang="en-US" altLang="en-US">
                <a:sym typeface="HQPB1"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t> </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t> </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4" pitchFamily="2" charset="2"/>
              </a:rPr>
              <a:t></a:t>
            </a:r>
            <a:r>
              <a:rPr lang="en-US" altLang="en-US"/>
              <a:t> </a:t>
            </a:r>
            <a:r>
              <a:rPr lang="en-US" altLang="en-US">
                <a:sym typeface="HQPB4" pitchFamily="2" charset="2"/>
              </a:rPr>
              <a:t></a:t>
            </a:r>
            <a:r>
              <a:rPr lang="en-US" altLang="en-US"/>
              <a:t> </a:t>
            </a:r>
            <a:r>
              <a:rPr lang="en-US" altLang="en-US">
                <a:sym typeface="HQPB5" pitchFamily="2" charset="2"/>
              </a:rPr>
              <a:t></a:t>
            </a:r>
            <a:r>
              <a:rPr lang="en-US" altLang="en-US"/>
              <a:t> </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t> </a:t>
            </a:r>
            <a:r>
              <a:rPr lang="en-US" altLang="en-US">
                <a:sym typeface="HQPB4" pitchFamily="2" charset="2"/>
              </a:rPr>
              <a:t></a:t>
            </a:r>
            <a:r>
              <a:rPr lang="en-US" altLang="en-US"/>
              <a:t> </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t> </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1" pitchFamily="2" charset="2"/>
              </a:rPr>
              <a:t> </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2" pitchFamily="2" charset="2"/>
              </a:rPr>
              <a:t> </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 </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ar-SA" altLang="en-US"/>
              <a:t> </a:t>
            </a:r>
            <a:endParaRPr lang="en-US" altLang="en-US"/>
          </a:p>
          <a:p>
            <a:pPr>
              <a:buFontTx/>
              <a:buNone/>
            </a:pPr>
            <a:r>
              <a:rPr lang="en-US" altLang="en-US" sz="2800"/>
              <a:t>Allah menjadikan bagi kamu isteri-isteri dari jenis </a:t>
            </a:r>
          </a:p>
          <a:p>
            <a:pPr>
              <a:buFontTx/>
              <a:buNone/>
            </a:pPr>
            <a:r>
              <a:rPr lang="en-US" altLang="en-US" sz="2800"/>
              <a:t>kamu sendiri dan menjadikan bagimu dari isteri-</a:t>
            </a:r>
          </a:p>
          <a:p>
            <a:pPr>
              <a:buFontTx/>
              <a:buNone/>
            </a:pPr>
            <a:r>
              <a:rPr lang="en-US" altLang="en-US" sz="2800"/>
              <a:t>isteri kamu itu, anak-anak dan cucu-cucu, dan </a:t>
            </a:r>
          </a:p>
          <a:p>
            <a:pPr>
              <a:buFontTx/>
              <a:buNone/>
            </a:pPr>
            <a:r>
              <a:rPr lang="en-US" altLang="en-US" sz="2800"/>
              <a:t>memberimu rezki dari yang baik-baik. Maka me-</a:t>
            </a:r>
          </a:p>
          <a:p>
            <a:pPr>
              <a:buFontTx/>
              <a:buNone/>
            </a:pPr>
            <a:r>
              <a:rPr lang="en-US" altLang="en-US" sz="2800"/>
              <a:t>ngapakah mereka beriman kepada yang bathil dan </a:t>
            </a:r>
          </a:p>
          <a:p>
            <a:pPr>
              <a:buFontTx/>
              <a:buNone/>
            </a:pPr>
            <a:r>
              <a:rPr lang="en-US" altLang="en-US" sz="2800"/>
              <a:t>mengingkari nikmat Allah ?" (Am-Nahl : 72). </a:t>
            </a:r>
          </a:p>
        </p:txBody>
      </p:sp>
    </p:spTree>
  </p:cSld>
  <p:clrMapOvr>
    <a:masterClrMapping/>
  </p:clrMapOvr>
  <p:transition>
    <p:push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a:extLst>
              <a:ext uri="{FF2B5EF4-FFF2-40B4-BE49-F238E27FC236}">
                <a16:creationId xmlns:a16="http://schemas.microsoft.com/office/drawing/2014/main" id="{A5D3ECBF-AEF3-487A-A971-CE5431FAC9AC}"/>
              </a:ext>
            </a:extLst>
          </p:cNvPr>
          <p:cNvSpPr>
            <a:spLocks noGrp="1" noChangeArrowheads="1"/>
          </p:cNvSpPr>
          <p:nvPr>
            <p:ph type="body" idx="1"/>
          </p:nvPr>
        </p:nvSpPr>
        <p:spPr>
          <a:xfrm>
            <a:off x="457200" y="228600"/>
            <a:ext cx="8382000" cy="5867400"/>
          </a:xfrm>
        </p:spPr>
        <p:txBody>
          <a:bodyPr/>
          <a:lstStyle/>
          <a:p>
            <a:pPr>
              <a:buFontTx/>
              <a:buNone/>
            </a:pPr>
            <a:r>
              <a:rPr lang="en-US" altLang="en-US" sz="2800">
                <a:sym typeface="HQPB4" pitchFamily="2" charset="2"/>
              </a:rPr>
              <a:t></a:t>
            </a:r>
          </a:p>
          <a:p>
            <a:pPr algn="ctr">
              <a:buFont typeface="HQPB5" pitchFamily="2" charset="2"/>
              <a:buChar char="4"/>
            </a:pP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t>  </a:t>
            </a:r>
            <a:r>
              <a:rPr lang="en-US" altLang="en-US" sz="2800">
                <a:sym typeface="HQPB4" pitchFamily="2" charset="2"/>
              </a:rPr>
              <a:t></a:t>
            </a:r>
            <a:r>
              <a:rPr lang="en-US" altLang="en-US" sz="2800">
                <a:sym typeface="HQPB3"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t> </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t> </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t> </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t> </a:t>
            </a:r>
            <a:r>
              <a:rPr lang="en-US" altLang="en-US" sz="2800">
                <a:sym typeface="HQPB4" pitchFamily="2" charset="2"/>
              </a:rPr>
              <a:t>       </a:t>
            </a:r>
          </a:p>
          <a:p>
            <a:pPr algn="ctr">
              <a:buFont typeface="HQPB5" pitchFamily="2" charset="2"/>
              <a:buChar char="4"/>
            </a:pPr>
            <a:r>
              <a:rPr lang="en-US" altLang="en-US" sz="2800">
                <a:sym typeface="HQPB2" pitchFamily="2" charset="2"/>
              </a:rPr>
              <a:t> </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t> </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t> </a:t>
            </a:r>
            <a:r>
              <a:rPr lang="en-US" altLang="en-US" sz="2800">
                <a:sym typeface="HQPB2" pitchFamily="2" charset="2"/>
              </a:rPr>
              <a:t></a:t>
            </a:r>
            <a:r>
              <a:rPr lang="en-US" altLang="en-US" sz="2800">
                <a:sym typeface="HQPB4" pitchFamily="2" charset="2"/>
              </a:rPr>
              <a:t></a:t>
            </a:r>
            <a:r>
              <a:rPr lang="en-US" altLang="en-US" sz="2800">
                <a:sym typeface="HQPB3" pitchFamily="2" charset="2"/>
              </a:rPr>
              <a:t></a:t>
            </a:r>
            <a:r>
              <a:rPr lang="en-US" altLang="en-US" sz="2800">
                <a:sym typeface="HQPB4" pitchFamily="2" charset="2"/>
              </a:rPr>
              <a:t></a:t>
            </a:r>
            <a:r>
              <a:rPr lang="en-US" altLang="en-US" sz="2800">
                <a:sym typeface="HQPB3"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t> </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2" pitchFamily="2" charset="2"/>
              </a:rPr>
              <a:t></a:t>
            </a:r>
            <a:r>
              <a:rPr lang="en-US" altLang="en-US" sz="2800"/>
              <a:t> </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t> </a:t>
            </a:r>
            <a:r>
              <a:rPr lang="en-US" altLang="en-US" sz="2800">
                <a:sym typeface="HQPB1"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p>
          <a:p>
            <a:pPr algn="ctr">
              <a:buFont typeface="HQPB5" pitchFamily="2" charset="2"/>
              <a:buChar char="4"/>
            </a:pPr>
            <a:endParaRPr lang="en-US" altLang="en-US" sz="2800"/>
          </a:p>
          <a:p>
            <a:pPr>
              <a:buFontTx/>
              <a:buNone/>
            </a:pPr>
            <a:r>
              <a:rPr lang="en-US" altLang="en-US" sz="2800"/>
              <a:t>Dan kawinkanlah orang-orang yang sedirian dianta-</a:t>
            </a:r>
          </a:p>
          <a:p>
            <a:pPr>
              <a:buFontTx/>
              <a:buNone/>
            </a:pPr>
            <a:r>
              <a:rPr lang="en-US" altLang="en-US" sz="2800"/>
              <a:t>ra kamu, dan orang-orang yang layak (berkawin) </a:t>
            </a:r>
          </a:p>
          <a:p>
            <a:pPr>
              <a:buFontTx/>
              <a:buNone/>
            </a:pPr>
            <a:r>
              <a:rPr lang="en-US" altLang="en-US" sz="2800"/>
              <a:t>dari hamba-hamba sahayamu yang lelaki dan ham-</a:t>
            </a:r>
          </a:p>
          <a:p>
            <a:pPr>
              <a:buFontTx/>
              <a:buNone/>
            </a:pPr>
            <a:r>
              <a:rPr lang="en-US" altLang="en-US" sz="2800"/>
              <a:t>ba-hamba sahayamu yang perempuan. Jika mereka</a:t>
            </a:r>
          </a:p>
          <a:p>
            <a:pPr>
              <a:buFontTx/>
              <a:buNone/>
            </a:pPr>
            <a:r>
              <a:rPr lang="en-US" altLang="en-US" sz="2800"/>
              <a:t>miskin Allah akan memampukan mereka dengan</a:t>
            </a:r>
          </a:p>
          <a:p>
            <a:pPr>
              <a:buFontTx/>
              <a:buNone/>
            </a:pPr>
            <a:r>
              <a:rPr lang="en-US" altLang="en-US" sz="2800"/>
              <a:t>kurnia-Nya. dan Allah Maha Luas (pemberian-Nya) </a:t>
            </a:r>
          </a:p>
          <a:p>
            <a:pPr>
              <a:buFontTx/>
              <a:buNone/>
            </a:pPr>
            <a:r>
              <a:rPr lang="en-US" altLang="en-US" sz="2800"/>
              <a:t>lagi Maha mengetahui (An-Nur : 32). </a:t>
            </a:r>
          </a:p>
          <a:p>
            <a:pPr>
              <a:buFontTx/>
              <a:buNone/>
            </a:pPr>
            <a:endParaRPr lang="en-US" altLang="en-US" sz="2800"/>
          </a:p>
        </p:txBody>
      </p:sp>
    </p:spTree>
  </p:cSld>
  <p:clrMapOvr>
    <a:masterClrMapping/>
  </p:clrMapOvr>
  <p:transition>
    <p:push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a:extLst>
              <a:ext uri="{FF2B5EF4-FFF2-40B4-BE49-F238E27FC236}">
                <a16:creationId xmlns:a16="http://schemas.microsoft.com/office/drawing/2014/main" id="{A5611F16-536B-4614-A5A6-8F825FAA1D7B}"/>
              </a:ext>
            </a:extLst>
          </p:cNvPr>
          <p:cNvSpPr>
            <a:spLocks noGrp="1" noChangeArrowheads="1"/>
          </p:cNvSpPr>
          <p:nvPr>
            <p:ph type="body" idx="1"/>
          </p:nvPr>
        </p:nvSpPr>
        <p:spPr>
          <a:xfrm>
            <a:off x="457200" y="457200"/>
            <a:ext cx="8229600" cy="5638800"/>
          </a:xfrm>
        </p:spPr>
        <p:txBody>
          <a:bodyPr/>
          <a:lstStyle/>
          <a:p>
            <a:pPr marL="609600" indent="-609600">
              <a:lnSpc>
                <a:spcPct val="80000"/>
              </a:lnSpc>
              <a:buFontTx/>
              <a:buNone/>
            </a:pPr>
            <a:r>
              <a:rPr lang="en-US" altLang="en-US" sz="2000"/>
              <a:t>Perkawinan ideal kaitannya dengan pendidikan, antara lain :</a:t>
            </a:r>
          </a:p>
          <a:p>
            <a:pPr marL="609600" indent="-609600">
              <a:lnSpc>
                <a:spcPct val="80000"/>
              </a:lnSpc>
              <a:buFont typeface="Wingdings" panose="05000000000000000000" pitchFamily="2" charset="2"/>
              <a:buAutoNum type="arabicPeriod"/>
            </a:pPr>
            <a:r>
              <a:rPr lang="en-US" altLang="en-US" sz="2000"/>
              <a:t>Perkawinan sebagai fitrah</a:t>
            </a:r>
          </a:p>
          <a:p>
            <a:pPr marL="609600" indent="-609600">
              <a:lnSpc>
                <a:spcPct val="80000"/>
              </a:lnSpc>
              <a:buFont typeface="Wingdings" panose="05000000000000000000" pitchFamily="2" charset="2"/>
              <a:buAutoNum type="arabicPeriod"/>
            </a:pPr>
            <a:r>
              <a:rPr lang="en-US" altLang="en-US" sz="2000"/>
              <a:t>Perkawinan begi kemaslahatan sosial :</a:t>
            </a:r>
          </a:p>
          <a:p>
            <a:pPr marL="609600" indent="-609600">
              <a:lnSpc>
                <a:spcPct val="80000"/>
              </a:lnSpc>
              <a:buFont typeface="Wingdings" panose="05000000000000000000" pitchFamily="2" charset="2"/>
              <a:buNone/>
            </a:pPr>
            <a:r>
              <a:rPr lang="en-US" altLang="en-US" sz="2000"/>
              <a:t>	a. Memelihara jenis (species) manusia</a:t>
            </a:r>
          </a:p>
          <a:p>
            <a:pPr marL="609600" indent="-609600">
              <a:lnSpc>
                <a:spcPct val="80000"/>
              </a:lnSpc>
              <a:buFont typeface="Wingdings" panose="05000000000000000000" pitchFamily="2" charset="2"/>
              <a:buNone/>
            </a:pPr>
            <a:r>
              <a:rPr lang="en-US" altLang="en-US" sz="2000"/>
              <a:t>	b. Memelihara keturunan</a:t>
            </a:r>
          </a:p>
          <a:p>
            <a:pPr marL="609600" indent="-609600">
              <a:lnSpc>
                <a:spcPct val="80000"/>
              </a:lnSpc>
              <a:buFont typeface="Wingdings" panose="05000000000000000000" pitchFamily="2" charset="2"/>
              <a:buNone/>
            </a:pPr>
            <a:r>
              <a:rPr lang="en-US" altLang="en-US" sz="2000"/>
              <a:t>	c. Menyelamatkan masyarakat dari dekadensi moral</a:t>
            </a:r>
          </a:p>
          <a:p>
            <a:pPr marL="609600" indent="-609600">
              <a:lnSpc>
                <a:spcPct val="80000"/>
              </a:lnSpc>
              <a:buFont typeface="Wingdings" panose="05000000000000000000" pitchFamily="2" charset="2"/>
              <a:buNone/>
            </a:pPr>
            <a:r>
              <a:rPr lang="en-US" altLang="en-US" sz="2000"/>
              <a:t>	d. Menyelamatkan masyarakat dari penyakit</a:t>
            </a:r>
          </a:p>
          <a:p>
            <a:pPr marL="609600" indent="-609600">
              <a:lnSpc>
                <a:spcPct val="80000"/>
              </a:lnSpc>
              <a:buFont typeface="Wingdings" panose="05000000000000000000" pitchFamily="2" charset="2"/>
              <a:buNone/>
            </a:pPr>
            <a:r>
              <a:rPr lang="en-US" altLang="en-US" sz="2000"/>
              <a:t>	e. Ketenangan spiritual</a:t>
            </a:r>
          </a:p>
          <a:p>
            <a:pPr marL="609600" indent="-609600">
              <a:lnSpc>
                <a:spcPct val="80000"/>
              </a:lnSpc>
              <a:buFont typeface="Wingdings" panose="05000000000000000000" pitchFamily="2" charset="2"/>
              <a:buNone/>
            </a:pPr>
            <a:r>
              <a:rPr lang="en-US" altLang="en-US" sz="2000"/>
              <a:t>	f. saling menolong antara suami isteri dalam membina dan men-</a:t>
            </a:r>
          </a:p>
          <a:p>
            <a:pPr marL="609600" indent="-609600">
              <a:lnSpc>
                <a:spcPct val="80000"/>
              </a:lnSpc>
              <a:buFont typeface="Wingdings" panose="05000000000000000000" pitchFamily="2" charset="2"/>
              <a:buNone/>
            </a:pPr>
            <a:r>
              <a:rPr lang="en-US" altLang="en-US" sz="2000"/>
              <a:t>           didik anak</a:t>
            </a:r>
          </a:p>
          <a:p>
            <a:pPr marL="609600" indent="-609600">
              <a:lnSpc>
                <a:spcPct val="80000"/>
              </a:lnSpc>
              <a:buFont typeface="Wingdings" panose="05000000000000000000" pitchFamily="2" charset="2"/>
              <a:buNone/>
            </a:pPr>
            <a:r>
              <a:rPr lang="en-US" altLang="en-US" sz="2000"/>
              <a:t>	g. menumbuhkan emosi keibu-bapakan</a:t>
            </a:r>
          </a:p>
          <a:p>
            <a:pPr marL="609600" indent="-609600">
              <a:lnSpc>
                <a:spcPct val="80000"/>
              </a:lnSpc>
              <a:buFont typeface="Wingdings" panose="05000000000000000000" pitchFamily="2" charset="2"/>
              <a:buNone/>
            </a:pPr>
            <a:endParaRPr lang="en-US" altLang="en-US" sz="2000"/>
          </a:p>
          <a:p>
            <a:pPr marL="609600" indent="-609600">
              <a:lnSpc>
                <a:spcPct val="80000"/>
              </a:lnSpc>
              <a:buFont typeface="Wingdings" panose="05000000000000000000" pitchFamily="2" charset="2"/>
              <a:buNone/>
            </a:pPr>
            <a:r>
              <a:rPr lang="en-US" altLang="en-US" sz="2000"/>
              <a:t>3. Perkawinan sebagai proses seleksi, meliputi :</a:t>
            </a:r>
          </a:p>
          <a:p>
            <a:pPr marL="609600" indent="-609600">
              <a:lnSpc>
                <a:spcPct val="80000"/>
              </a:lnSpc>
              <a:buFont typeface="Wingdings" panose="05000000000000000000" pitchFamily="2" charset="2"/>
              <a:buNone/>
            </a:pPr>
            <a:r>
              <a:rPr lang="en-US" altLang="en-US" sz="2000"/>
              <a:t>	a. seleksi atas dasae agama</a:t>
            </a:r>
          </a:p>
          <a:p>
            <a:pPr marL="609600" indent="-609600">
              <a:lnSpc>
                <a:spcPct val="80000"/>
              </a:lnSpc>
              <a:buFont typeface="Wingdings" panose="05000000000000000000" pitchFamily="2" charset="2"/>
              <a:buNone/>
            </a:pPr>
            <a:r>
              <a:rPr lang="en-US" altLang="en-US" sz="2000"/>
              <a:t>	b. Pemilihan berdasarkan keturunan</a:t>
            </a:r>
          </a:p>
          <a:p>
            <a:pPr marL="609600" indent="-609600">
              <a:lnSpc>
                <a:spcPct val="80000"/>
              </a:lnSpc>
              <a:buFont typeface="Wingdings" panose="05000000000000000000" pitchFamily="2" charset="2"/>
              <a:buNone/>
            </a:pPr>
            <a:r>
              <a:rPr lang="en-US" altLang="en-US" sz="2000"/>
              <a:t>	c. Mencari orang asing dalam perkawinan</a:t>
            </a:r>
          </a:p>
          <a:p>
            <a:pPr marL="609600" indent="-609600">
              <a:lnSpc>
                <a:spcPct val="80000"/>
              </a:lnSpc>
              <a:buFont typeface="Wingdings" panose="05000000000000000000" pitchFamily="2" charset="2"/>
              <a:buNone/>
            </a:pPr>
            <a:r>
              <a:rPr lang="en-US" altLang="en-US" sz="2000"/>
              <a:t>	d. mengutamakan gadis</a:t>
            </a:r>
          </a:p>
          <a:p>
            <a:pPr marL="609600" indent="-609600">
              <a:lnSpc>
                <a:spcPct val="80000"/>
              </a:lnSpc>
              <a:buFont typeface="Wingdings" panose="05000000000000000000" pitchFamily="2" charset="2"/>
              <a:buNone/>
            </a:pPr>
            <a:r>
              <a:rPr lang="en-US" altLang="en-US" sz="2000"/>
              <a:t>	e. mengutamakan kawin dengan wanita yang banyak melahirkan</a:t>
            </a:r>
          </a:p>
        </p:txBody>
      </p:sp>
    </p:spTree>
  </p:cSld>
  <p:clrMapOvr>
    <a:masterClrMapping/>
  </p:clrMapOvr>
  <p:transition>
    <p:push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a:extLst>
              <a:ext uri="{FF2B5EF4-FFF2-40B4-BE49-F238E27FC236}">
                <a16:creationId xmlns:a16="http://schemas.microsoft.com/office/drawing/2014/main" id="{ECF93A11-4C6B-47E7-8246-BAE41F2778BF}"/>
              </a:ext>
            </a:extLst>
          </p:cNvPr>
          <p:cNvSpPr>
            <a:spLocks noGrp="1" noChangeArrowheads="1"/>
          </p:cNvSpPr>
          <p:nvPr>
            <p:ph type="body" idx="1"/>
          </p:nvPr>
        </p:nvSpPr>
        <p:spPr>
          <a:xfrm>
            <a:off x="457200" y="304800"/>
            <a:ext cx="8229600" cy="5791200"/>
          </a:xfrm>
        </p:spPr>
        <p:txBody>
          <a:bodyPr/>
          <a:lstStyle/>
          <a:p>
            <a:pPr marL="609600" indent="-609600" algn="ctr">
              <a:lnSpc>
                <a:spcPct val="80000"/>
              </a:lnSpc>
              <a:buFontTx/>
              <a:buNone/>
            </a:pPr>
            <a:r>
              <a:rPr lang="en-US" altLang="en-US" sz="2400"/>
              <a:t>BENTUK PERKAWINAN MASA JAHILIYAH</a:t>
            </a:r>
          </a:p>
          <a:p>
            <a:pPr marL="609600" indent="-609600" algn="ctr">
              <a:lnSpc>
                <a:spcPct val="80000"/>
              </a:lnSpc>
              <a:buFontTx/>
              <a:buNone/>
            </a:pPr>
            <a:endParaRPr lang="en-US" altLang="en-US" sz="2000"/>
          </a:p>
          <a:p>
            <a:pPr marL="609600" indent="-609600">
              <a:lnSpc>
                <a:spcPct val="80000"/>
              </a:lnSpc>
              <a:buFont typeface="Wingdings" panose="05000000000000000000" pitchFamily="2" charset="2"/>
              <a:buAutoNum type="arabicPeriod"/>
            </a:pPr>
            <a:r>
              <a:rPr lang="en-US" altLang="en-US" sz="2400" u="sng"/>
              <a:t>NIKAH AL-KHIDN</a:t>
            </a:r>
            <a:r>
              <a:rPr lang="en-US" altLang="en-US" sz="2400"/>
              <a:t>, yakni perkawinan yang bila tidak di-ketahui maka dianggap baik, tetapi bila ketahuan di-anggap tercela, seperti pergundikan, dan sejenisnya.</a:t>
            </a:r>
          </a:p>
          <a:p>
            <a:pPr marL="609600" indent="-609600">
              <a:lnSpc>
                <a:spcPct val="80000"/>
              </a:lnSpc>
              <a:buFont typeface="Wingdings" panose="05000000000000000000" pitchFamily="2" charset="2"/>
              <a:buAutoNum type="arabicPeriod"/>
            </a:pPr>
            <a:r>
              <a:rPr lang="en-US" altLang="en-US" sz="2400" u="sng"/>
              <a:t>NIKAH BADAL</a:t>
            </a:r>
            <a:r>
              <a:rPr lang="en-US" altLang="en-US" sz="2400"/>
              <a:t>, yakni pernikahan yang saling tukar me-nukar isteri, seperti halnya jual beli atau tukar tambah.</a:t>
            </a:r>
          </a:p>
          <a:p>
            <a:pPr marL="609600" indent="-609600">
              <a:lnSpc>
                <a:spcPct val="80000"/>
              </a:lnSpc>
              <a:buFont typeface="Wingdings" panose="05000000000000000000" pitchFamily="2" charset="2"/>
              <a:buAutoNum type="arabicPeriod"/>
            </a:pPr>
            <a:r>
              <a:rPr lang="en-US" altLang="en-US" sz="2400" u="sng"/>
              <a:t>NIKAH BEBERAPA ORANG LAKI-LAKI</a:t>
            </a:r>
            <a:r>
              <a:rPr lang="en-US" altLang="en-US" sz="2400"/>
              <a:t>, yakni beberapa laki-laki mengawini seorang perempuan bersama-sama seperti pelacuran.</a:t>
            </a:r>
          </a:p>
          <a:p>
            <a:pPr marL="609600" indent="-609600">
              <a:lnSpc>
                <a:spcPct val="80000"/>
              </a:lnSpc>
              <a:buFont typeface="Wingdings" panose="05000000000000000000" pitchFamily="2" charset="2"/>
              <a:buAutoNum type="arabicPeriod"/>
            </a:pPr>
            <a:r>
              <a:rPr lang="en-US" altLang="en-US" sz="2400" u="sng"/>
              <a:t>NIKAH SYIGHOR</a:t>
            </a:r>
            <a:r>
              <a:rPr lang="en-US" altLang="en-US" sz="2400"/>
              <a:t>, yakni pernikahan adat jahiliyah, di-mana seseorang menikahkan seseorang lainnya, tetapi diikuti permintaan agar iapun dinikahkan dengan anak atau perempuan di pihak lain. </a:t>
            </a:r>
          </a:p>
          <a:p>
            <a:pPr marL="609600" indent="-609600">
              <a:lnSpc>
                <a:spcPct val="80000"/>
              </a:lnSpc>
              <a:buFont typeface="Wingdings" panose="05000000000000000000" pitchFamily="2" charset="2"/>
              <a:buAutoNum type="arabicPeriod"/>
            </a:pPr>
            <a:r>
              <a:rPr lang="en-US" altLang="en-US" sz="2400" u="sng"/>
              <a:t>NIKAH ISTIBDHA</a:t>
            </a:r>
            <a:r>
              <a:rPr lang="en-US" altLang="en-US" sz="2400"/>
              <a:t>, kawin untuk mencari bibit unggul. Seorang laki-laki menyuruh isterinya supaya tidur de-ngan laki-laki lain sampai ia mengandung, baru kemu-dian si suami boleh mencampurinya.</a:t>
            </a:r>
            <a:endParaRPr lang="en-US" altLang="en-US" sz="2400" u="sng"/>
          </a:p>
        </p:txBody>
      </p:sp>
    </p:spTree>
  </p:cSld>
  <p:clrMapOvr>
    <a:masterClrMapping/>
  </p:clrMapOvr>
  <p:transition>
    <p:push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a:extLst>
              <a:ext uri="{FF2B5EF4-FFF2-40B4-BE49-F238E27FC236}">
                <a16:creationId xmlns:a16="http://schemas.microsoft.com/office/drawing/2014/main" id="{25208FB4-6B81-4A60-9D09-7019EC4F149B}"/>
              </a:ext>
            </a:extLst>
          </p:cNvPr>
          <p:cNvSpPr>
            <a:spLocks noGrp="1" noChangeArrowheads="1"/>
          </p:cNvSpPr>
          <p:nvPr>
            <p:ph type="body" idx="1"/>
          </p:nvPr>
        </p:nvSpPr>
        <p:spPr>
          <a:xfrm>
            <a:off x="457200" y="381000"/>
            <a:ext cx="8229600" cy="5715000"/>
          </a:xfrm>
        </p:spPr>
        <p:txBody>
          <a:bodyPr/>
          <a:lstStyle/>
          <a:p>
            <a:pPr marL="609600" indent="-609600" algn="ctr">
              <a:lnSpc>
                <a:spcPct val="80000"/>
              </a:lnSpc>
              <a:buFontTx/>
              <a:buNone/>
            </a:pPr>
            <a:r>
              <a:rPr lang="en-US" altLang="en-US" sz="2800"/>
              <a:t>HUKUM NIKAH</a:t>
            </a:r>
          </a:p>
          <a:p>
            <a:pPr marL="609600" indent="-609600" algn="ctr">
              <a:lnSpc>
                <a:spcPct val="80000"/>
              </a:lnSpc>
              <a:buFontTx/>
              <a:buNone/>
            </a:pPr>
            <a:endParaRPr lang="en-US" altLang="en-US" sz="2800"/>
          </a:p>
          <a:p>
            <a:pPr marL="609600" indent="-609600">
              <a:lnSpc>
                <a:spcPct val="80000"/>
              </a:lnSpc>
              <a:buFontTx/>
              <a:buNone/>
            </a:pPr>
            <a:r>
              <a:rPr lang="en-US" altLang="en-US" sz="2200"/>
              <a:t>Asal hukum nikah adalah sunnah berdasarkan hadits Nabi </a:t>
            </a:r>
          </a:p>
          <a:p>
            <a:pPr marL="609600" indent="-609600">
              <a:lnSpc>
                <a:spcPct val="80000"/>
              </a:lnSpc>
              <a:buFontTx/>
              <a:buNone/>
            </a:pPr>
            <a:r>
              <a:rPr lang="en-US" altLang="en-US" sz="2200"/>
              <a:t>SAW., tetapi hal ini dapat berubah menjadi :</a:t>
            </a:r>
          </a:p>
          <a:p>
            <a:pPr marL="609600" indent="-609600">
              <a:lnSpc>
                <a:spcPct val="80000"/>
              </a:lnSpc>
              <a:buFontTx/>
              <a:buNone/>
            </a:pPr>
            <a:endParaRPr lang="en-US" altLang="en-US" sz="2200"/>
          </a:p>
          <a:p>
            <a:pPr marL="609600" indent="-609600">
              <a:lnSpc>
                <a:spcPct val="80000"/>
              </a:lnSpc>
              <a:buFont typeface="Wingdings" panose="05000000000000000000" pitchFamily="2" charset="2"/>
              <a:buAutoNum type="alphaLcPeriod"/>
            </a:pPr>
            <a:r>
              <a:rPr lang="en-US" altLang="en-US" sz="2200"/>
              <a:t>WAJIB, bagi orang yang telah mampu (fisik &amp; materi) dan bila ia tidak nikah dikhawatirkan akan berbuat zina.</a:t>
            </a:r>
          </a:p>
          <a:p>
            <a:pPr marL="609600" indent="-609600">
              <a:lnSpc>
                <a:spcPct val="80000"/>
              </a:lnSpc>
              <a:buFont typeface="Wingdings" panose="05000000000000000000" pitchFamily="2" charset="2"/>
              <a:buAutoNum type="alphaLcPeriod"/>
            </a:pPr>
            <a:r>
              <a:rPr lang="en-US" altLang="en-US" sz="2200"/>
              <a:t>HARAM, bagi orang yang tahu bahwa dirinya tidak mampu melaksanakan hidup berumah tangga (lahir atau bathin).</a:t>
            </a:r>
          </a:p>
          <a:p>
            <a:pPr marL="609600" indent="-609600">
              <a:lnSpc>
                <a:spcPct val="80000"/>
              </a:lnSpc>
              <a:buFont typeface="Wingdings" panose="05000000000000000000" pitchFamily="2" charset="2"/>
              <a:buAutoNum type="alphaLcPeriod"/>
            </a:pPr>
            <a:r>
              <a:rPr lang="en-US" altLang="en-US" sz="2200"/>
              <a:t>MUBAH, bagi orang yang tidak ada halangan untuk kawin dan dorongan kawin belum membahayakan dirinya.</a:t>
            </a:r>
          </a:p>
          <a:p>
            <a:pPr marL="609600" indent="-609600">
              <a:lnSpc>
                <a:spcPct val="80000"/>
              </a:lnSpc>
              <a:buFont typeface="Wingdings" panose="05000000000000000000" pitchFamily="2" charset="2"/>
              <a:buAutoNum type="alphaLcPeriod"/>
            </a:pPr>
            <a:r>
              <a:rPr lang="en-US" altLang="en-US" sz="2200"/>
              <a:t>MAKRUH, bagi orang yang mampu fisik maupun materi te-tapi ia tidak berhajat (berkeinginan) sama sekali untuk ni-kah karena tidak percaya akan dirinya mampu melaksana-kan ketentuan nilah serta tidak akan terjebak pada perzi-nahan. </a:t>
            </a:r>
          </a:p>
        </p:txBody>
      </p:sp>
    </p:spTree>
  </p:cSld>
  <p:clrMapOvr>
    <a:masterClrMapping/>
  </p:clrMapOvr>
  <p:transition>
    <p:push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D5A64BC7-7F0B-4DF4-B3CB-E6EDF733B704}"/>
              </a:ext>
            </a:extLst>
          </p:cNvPr>
          <p:cNvSpPr>
            <a:spLocks noGrp="1" noChangeArrowheads="1"/>
          </p:cNvSpPr>
          <p:nvPr>
            <p:ph type="title"/>
          </p:nvPr>
        </p:nvSpPr>
        <p:spPr>
          <a:xfrm>
            <a:off x="457200" y="292100"/>
            <a:ext cx="8229600" cy="866775"/>
          </a:xfrm>
        </p:spPr>
        <p:txBody>
          <a:bodyPr/>
          <a:lstStyle/>
          <a:p>
            <a:r>
              <a:rPr lang="en-US" altLang="en-US" sz="3200"/>
              <a:t>MEMINANG (KHITBAH)</a:t>
            </a:r>
          </a:p>
        </p:txBody>
      </p:sp>
      <p:sp>
        <p:nvSpPr>
          <p:cNvPr id="51203" name="Rectangle 3">
            <a:extLst>
              <a:ext uri="{FF2B5EF4-FFF2-40B4-BE49-F238E27FC236}">
                <a16:creationId xmlns:a16="http://schemas.microsoft.com/office/drawing/2014/main" id="{F94D24F5-895C-4D59-8F66-422BE69F8DF6}"/>
              </a:ext>
            </a:extLst>
          </p:cNvPr>
          <p:cNvSpPr>
            <a:spLocks noGrp="1" noChangeArrowheads="1"/>
          </p:cNvSpPr>
          <p:nvPr>
            <p:ph type="body" idx="1"/>
          </p:nvPr>
        </p:nvSpPr>
        <p:spPr>
          <a:xfrm>
            <a:off x="457200" y="1066800"/>
            <a:ext cx="8229600" cy="5029200"/>
          </a:xfrm>
        </p:spPr>
        <p:txBody>
          <a:bodyPr/>
          <a:lstStyle/>
          <a:p>
            <a:pPr marL="533400" indent="-533400">
              <a:lnSpc>
                <a:spcPct val="80000"/>
              </a:lnSpc>
              <a:buFontTx/>
              <a:buNone/>
            </a:pPr>
            <a:r>
              <a:rPr lang="en-US" altLang="en-US" sz="2500"/>
              <a:t>Meminang artinya permintaan seorang laki-laki kepada </a:t>
            </a:r>
          </a:p>
          <a:p>
            <a:pPr marL="533400" indent="-533400">
              <a:lnSpc>
                <a:spcPct val="80000"/>
              </a:lnSpc>
              <a:buFontTx/>
              <a:buNone/>
            </a:pPr>
            <a:r>
              <a:rPr lang="en-US" altLang="en-US" sz="2500"/>
              <a:t>anak perempuan orang lain atau seorang perempuan </a:t>
            </a:r>
          </a:p>
          <a:p>
            <a:pPr marL="533400" indent="-533400">
              <a:lnSpc>
                <a:spcPct val="80000"/>
              </a:lnSpc>
              <a:buFontTx/>
              <a:buNone/>
            </a:pPr>
            <a:r>
              <a:rPr lang="en-US" altLang="en-US" sz="2500"/>
              <a:t>yang ada di bawah kekuasaan seseorang (curator) untuk </a:t>
            </a:r>
          </a:p>
          <a:p>
            <a:pPr marL="533400" indent="-533400">
              <a:lnSpc>
                <a:spcPct val="80000"/>
              </a:lnSpc>
              <a:buFontTx/>
              <a:buNone/>
            </a:pPr>
            <a:r>
              <a:rPr lang="en-US" altLang="en-US" sz="2500"/>
              <a:t>dikawini, sebagai pendahuluan kawin. Meminang adalah </a:t>
            </a:r>
          </a:p>
          <a:p>
            <a:pPr marL="533400" indent="-533400">
              <a:lnSpc>
                <a:spcPct val="80000"/>
              </a:lnSpc>
              <a:buFontTx/>
              <a:buNone/>
            </a:pPr>
            <a:r>
              <a:rPr lang="en-US" altLang="en-US" sz="2500"/>
              <a:t>kebiasaan Arab lama yang diteruskan oleh Islam. Memi-</a:t>
            </a:r>
          </a:p>
          <a:p>
            <a:pPr marL="533400" indent="-533400">
              <a:lnSpc>
                <a:spcPct val="80000"/>
              </a:lnSpc>
              <a:buFontTx/>
              <a:buNone/>
            </a:pPr>
            <a:r>
              <a:rPr lang="en-US" altLang="en-US" sz="2500"/>
              <a:t>nang dilakukan sebelum terjadinya akad nikah dan sete-</a:t>
            </a:r>
          </a:p>
          <a:p>
            <a:pPr marL="533400" indent="-533400">
              <a:lnSpc>
                <a:spcPct val="80000"/>
              </a:lnSpc>
              <a:buFontTx/>
              <a:buNone/>
            </a:pPr>
            <a:r>
              <a:rPr lang="en-US" altLang="en-US" sz="2500"/>
              <a:t>lah dipilih masak-masak, dengan syarat :</a:t>
            </a:r>
          </a:p>
          <a:p>
            <a:pPr marL="533400" indent="-533400">
              <a:lnSpc>
                <a:spcPct val="80000"/>
              </a:lnSpc>
              <a:buFont typeface="Wingdings" panose="05000000000000000000" pitchFamily="2" charset="2"/>
              <a:buAutoNum type="alphaLcPeriod"/>
            </a:pPr>
            <a:r>
              <a:rPr lang="en-US" altLang="en-US" sz="2500"/>
              <a:t>Tidak didahului pinangan laki-laki lain secara syar’i</a:t>
            </a:r>
          </a:p>
          <a:p>
            <a:pPr marL="533400" indent="-533400">
              <a:lnSpc>
                <a:spcPct val="80000"/>
              </a:lnSpc>
              <a:buFont typeface="Wingdings" panose="05000000000000000000" pitchFamily="2" charset="2"/>
              <a:buAutoNum type="alphaLcPeriod"/>
            </a:pPr>
            <a:r>
              <a:rPr lang="en-US" altLang="en-US" sz="2500"/>
              <a:t>Yang dipinang tidak terhalang oleh halangan syar’i yang menyebabkan tidak dapat menikah (tidak ber-suami, bukan yang haram dinikahi sementara atau selamanya, dan tidak dalam iddah baik talaq raj’i atau bain tau ditinggal mati suami).</a:t>
            </a:r>
          </a:p>
          <a:p>
            <a:pPr marL="533400" indent="-533400">
              <a:lnSpc>
                <a:spcPct val="80000"/>
              </a:lnSpc>
              <a:buFont typeface="Wingdings" panose="05000000000000000000" pitchFamily="2" charset="2"/>
              <a:buNone/>
            </a:pPr>
            <a:endParaRPr lang="en-US" altLang="en-US" sz="2500"/>
          </a:p>
          <a:p>
            <a:pPr marL="533400" indent="-533400">
              <a:lnSpc>
                <a:spcPct val="80000"/>
              </a:lnSpc>
              <a:buFontTx/>
              <a:buNone/>
            </a:pPr>
            <a:endParaRPr lang="en-US" altLang="en-US" sz="2500"/>
          </a:p>
        </p:txBody>
      </p:sp>
    </p:spTree>
  </p:cSld>
  <p:clrMapOvr>
    <a:masterClrMapping/>
  </p:clrMapOvr>
  <p:transition>
    <p:push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8B6932C5-2AAB-40FF-BFAD-A914EF696E3A}"/>
              </a:ext>
            </a:extLst>
          </p:cNvPr>
          <p:cNvSpPr>
            <a:spLocks noGrp="1" noChangeArrowheads="1"/>
          </p:cNvSpPr>
          <p:nvPr>
            <p:ph type="title"/>
          </p:nvPr>
        </p:nvSpPr>
        <p:spPr>
          <a:xfrm>
            <a:off x="457200" y="292100"/>
            <a:ext cx="8229600" cy="1236663"/>
          </a:xfrm>
        </p:spPr>
        <p:txBody>
          <a:bodyPr/>
          <a:lstStyle/>
          <a:p>
            <a:r>
              <a:rPr lang="en-US" altLang="en-US" sz="3200"/>
              <a:t>RUKUN DAN SYARAT PERNIKAHAN</a:t>
            </a:r>
          </a:p>
        </p:txBody>
      </p:sp>
      <p:sp>
        <p:nvSpPr>
          <p:cNvPr id="52227" name="Rectangle 3">
            <a:extLst>
              <a:ext uri="{FF2B5EF4-FFF2-40B4-BE49-F238E27FC236}">
                <a16:creationId xmlns:a16="http://schemas.microsoft.com/office/drawing/2014/main" id="{3A65DF5B-8723-4A65-A3E3-E056D8BB428D}"/>
              </a:ext>
            </a:extLst>
          </p:cNvPr>
          <p:cNvSpPr>
            <a:spLocks noGrp="1" noChangeArrowheads="1"/>
          </p:cNvSpPr>
          <p:nvPr>
            <p:ph type="body" idx="1"/>
          </p:nvPr>
        </p:nvSpPr>
        <p:spPr/>
        <p:txBody>
          <a:bodyPr/>
          <a:lstStyle/>
          <a:p>
            <a:pPr>
              <a:buFontTx/>
              <a:buNone/>
            </a:pPr>
            <a:r>
              <a:rPr lang="en-US" altLang="en-US"/>
              <a:t>RUKUN NIKAH, meliputi :</a:t>
            </a:r>
          </a:p>
          <a:p>
            <a:pPr>
              <a:buFontTx/>
              <a:buNone/>
            </a:pPr>
            <a:r>
              <a:rPr lang="en-US" altLang="en-US"/>
              <a:t>	a. calon mempelai laki-laki</a:t>
            </a:r>
          </a:p>
          <a:p>
            <a:pPr>
              <a:buFontTx/>
              <a:buNone/>
            </a:pPr>
            <a:r>
              <a:rPr lang="en-US" altLang="en-US"/>
              <a:t>	b. calon mempelai perempuan</a:t>
            </a:r>
          </a:p>
          <a:p>
            <a:pPr>
              <a:buFontTx/>
              <a:buNone/>
            </a:pPr>
            <a:r>
              <a:rPr lang="en-US" altLang="en-US"/>
              <a:t>	c. wali</a:t>
            </a:r>
          </a:p>
          <a:p>
            <a:pPr>
              <a:buFontTx/>
              <a:buNone/>
            </a:pPr>
            <a:r>
              <a:rPr lang="en-US" altLang="en-US"/>
              <a:t>	d. dua orang saksi (laki-laki)</a:t>
            </a:r>
          </a:p>
          <a:p>
            <a:pPr>
              <a:buFontTx/>
              <a:buNone/>
            </a:pPr>
            <a:r>
              <a:rPr lang="en-US" altLang="en-US"/>
              <a:t>	e. ijab dan qobul</a:t>
            </a:r>
          </a:p>
        </p:txBody>
      </p:sp>
    </p:spTree>
  </p:cSld>
  <p:clrMapOvr>
    <a:masterClrMapping/>
  </p:clrMapOvr>
  <p:transition>
    <p:push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4FF736E6-222C-4890-9929-2BE04218EC5D}"/>
              </a:ext>
            </a:extLst>
          </p:cNvPr>
          <p:cNvSpPr>
            <a:spLocks noGrp="1" noChangeArrowheads="1"/>
          </p:cNvSpPr>
          <p:nvPr>
            <p:ph type="title"/>
          </p:nvPr>
        </p:nvSpPr>
        <p:spPr>
          <a:xfrm>
            <a:off x="457200" y="292100"/>
            <a:ext cx="8229600" cy="866775"/>
          </a:xfrm>
        </p:spPr>
        <p:txBody>
          <a:bodyPr/>
          <a:lstStyle/>
          <a:p>
            <a:r>
              <a:rPr lang="en-US" altLang="en-US" sz="3200"/>
              <a:t>SYARAT-SYARAT PERNIKAHAN</a:t>
            </a:r>
          </a:p>
        </p:txBody>
      </p:sp>
      <p:sp>
        <p:nvSpPr>
          <p:cNvPr id="53251" name="Rectangle 3">
            <a:extLst>
              <a:ext uri="{FF2B5EF4-FFF2-40B4-BE49-F238E27FC236}">
                <a16:creationId xmlns:a16="http://schemas.microsoft.com/office/drawing/2014/main" id="{5CB29589-C7AC-4A11-A489-4D87C04BAD4A}"/>
              </a:ext>
            </a:extLst>
          </p:cNvPr>
          <p:cNvSpPr>
            <a:spLocks noGrp="1" noChangeArrowheads="1"/>
          </p:cNvSpPr>
          <p:nvPr>
            <p:ph type="body" idx="1"/>
          </p:nvPr>
        </p:nvSpPr>
        <p:spPr>
          <a:xfrm>
            <a:off x="457200" y="1219200"/>
            <a:ext cx="8229600" cy="4876800"/>
          </a:xfrm>
        </p:spPr>
        <p:txBody>
          <a:bodyPr/>
          <a:lstStyle/>
          <a:p>
            <a:pPr>
              <a:lnSpc>
                <a:spcPct val="90000"/>
              </a:lnSpc>
              <a:buFontTx/>
              <a:buNone/>
            </a:pPr>
            <a:r>
              <a:rPr lang="en-US" altLang="en-US" sz="2400"/>
              <a:t>1, Syarat calon mempelai laki-laki :</a:t>
            </a:r>
          </a:p>
          <a:p>
            <a:pPr>
              <a:lnSpc>
                <a:spcPct val="90000"/>
              </a:lnSpc>
              <a:buFontTx/>
              <a:buNone/>
            </a:pPr>
            <a:r>
              <a:rPr lang="en-US" altLang="en-US" sz="2400"/>
              <a:t>	a. bukan mahram dari calon isteri</a:t>
            </a:r>
          </a:p>
          <a:p>
            <a:pPr>
              <a:lnSpc>
                <a:spcPct val="90000"/>
              </a:lnSpc>
              <a:buFontTx/>
              <a:buNone/>
            </a:pPr>
            <a:r>
              <a:rPr lang="en-US" altLang="en-US" sz="2400"/>
              <a:t>	b. tidak terpaksa, artinya atas kemauan sendiri</a:t>
            </a:r>
          </a:p>
          <a:p>
            <a:pPr>
              <a:lnSpc>
                <a:spcPct val="90000"/>
              </a:lnSpc>
              <a:buFontTx/>
              <a:buNone/>
            </a:pPr>
            <a:r>
              <a:rPr lang="en-US" altLang="en-US" sz="2400"/>
              <a:t>	c. orangnya tertentu atau jelas.</a:t>
            </a:r>
          </a:p>
          <a:p>
            <a:pPr>
              <a:lnSpc>
                <a:spcPct val="90000"/>
              </a:lnSpc>
              <a:buFontTx/>
              <a:buNone/>
            </a:pPr>
            <a:r>
              <a:rPr lang="en-US" altLang="en-US" sz="2400"/>
              <a:t>	d. tidak sedang melaksanakan ihram haji.</a:t>
            </a:r>
          </a:p>
          <a:p>
            <a:pPr>
              <a:lnSpc>
                <a:spcPct val="90000"/>
              </a:lnSpc>
              <a:buFontTx/>
              <a:buNone/>
            </a:pPr>
            <a:endParaRPr lang="en-US" altLang="en-US" sz="2400"/>
          </a:p>
          <a:p>
            <a:pPr>
              <a:lnSpc>
                <a:spcPct val="90000"/>
              </a:lnSpc>
              <a:buFontTx/>
              <a:buNone/>
            </a:pPr>
            <a:r>
              <a:rPr lang="en-US" altLang="en-US" sz="2400"/>
              <a:t>2. Syarat calon mempelai perempuan :</a:t>
            </a:r>
          </a:p>
          <a:p>
            <a:pPr>
              <a:lnSpc>
                <a:spcPct val="90000"/>
              </a:lnSpc>
              <a:buFontTx/>
              <a:buNone/>
            </a:pPr>
            <a:r>
              <a:rPr lang="en-US" altLang="en-US" sz="2400"/>
              <a:t>	a. tidak ada halangan syar’i (tidak bersuami, bukan </a:t>
            </a:r>
          </a:p>
          <a:p>
            <a:pPr>
              <a:lnSpc>
                <a:spcPct val="90000"/>
              </a:lnSpc>
              <a:buFontTx/>
              <a:buNone/>
            </a:pPr>
            <a:r>
              <a:rPr lang="en-US" altLang="en-US" sz="2400"/>
              <a:t>        mahram, tidak sedang iddah).</a:t>
            </a:r>
          </a:p>
          <a:p>
            <a:pPr>
              <a:lnSpc>
                <a:spcPct val="90000"/>
              </a:lnSpc>
              <a:buFontTx/>
              <a:buNone/>
            </a:pPr>
            <a:r>
              <a:rPr lang="en-US" altLang="en-US" sz="2400"/>
              <a:t>	b. merdeka, dan atas kemauan sendiri.</a:t>
            </a:r>
          </a:p>
          <a:p>
            <a:pPr>
              <a:lnSpc>
                <a:spcPct val="90000"/>
              </a:lnSpc>
              <a:buFontTx/>
              <a:buNone/>
            </a:pPr>
            <a:r>
              <a:rPr lang="en-US" altLang="en-US" sz="2400"/>
              <a:t>	c, jelas oranya.</a:t>
            </a:r>
          </a:p>
          <a:p>
            <a:pPr>
              <a:lnSpc>
                <a:spcPct val="90000"/>
              </a:lnSpc>
              <a:buFontTx/>
              <a:buNone/>
            </a:pPr>
            <a:r>
              <a:rPr lang="en-US" altLang="en-US" sz="2400"/>
              <a:t>	d. tidak sedang ihram haji.</a:t>
            </a:r>
          </a:p>
          <a:p>
            <a:pPr>
              <a:lnSpc>
                <a:spcPct val="90000"/>
              </a:lnSpc>
              <a:buFontTx/>
              <a:buNone/>
            </a:pPr>
            <a:endParaRPr lang="en-US" altLang="en-US" sz="2400"/>
          </a:p>
        </p:txBody>
      </p:sp>
    </p:spTree>
  </p:cSld>
  <p:clrMapOvr>
    <a:masterClrMapping/>
  </p:clrMapOvr>
  <p:transition>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2C28C02D-9968-4A07-8D7C-FB25CE4EE883}"/>
              </a:ext>
            </a:extLst>
          </p:cNvPr>
          <p:cNvSpPr>
            <a:spLocks noGrp="1" noChangeArrowheads="1"/>
          </p:cNvSpPr>
          <p:nvPr>
            <p:ph type="body" idx="1"/>
          </p:nvPr>
        </p:nvSpPr>
        <p:spPr>
          <a:xfrm>
            <a:off x="457200" y="381000"/>
            <a:ext cx="8229600" cy="5745163"/>
          </a:xfrm>
        </p:spPr>
        <p:txBody>
          <a:bodyPr/>
          <a:lstStyle/>
          <a:p>
            <a:pPr>
              <a:buFontTx/>
              <a:buNone/>
            </a:pPr>
            <a:r>
              <a:rPr lang="en-US" altLang="en-US"/>
              <a:t>BAHASAN PERKULIAHAN MELIPUTI :</a:t>
            </a:r>
          </a:p>
          <a:p>
            <a:r>
              <a:rPr lang="en-US" altLang="en-US"/>
              <a:t>Ushul Fiqih hanya sebagian kecil dari bahasan yang ada.</a:t>
            </a:r>
          </a:p>
          <a:p>
            <a:r>
              <a:rPr lang="en-US" altLang="en-US"/>
              <a:t>Masalah nikah dengan berbagai permasa-lahan yang berkaitan dengan NTCR, ma-salah-masalah dalam rumah tangga, ma-salah pengasuhan anak, dan masalah pembinaan rumah tangga.</a:t>
            </a:r>
          </a:p>
          <a:p>
            <a:r>
              <a:rPr lang="en-US" altLang="en-US"/>
              <a:t>Masalah waris (Faroid/waris Islam) beser-ta, pembagian dan tata cara perhitungan-nya. </a:t>
            </a:r>
          </a:p>
          <a:p>
            <a:endParaRPr lang="en-US" altLang="en-US"/>
          </a:p>
        </p:txBody>
      </p:sp>
    </p:spTree>
  </p:cSld>
  <p:clrMapOvr>
    <a:masterClrMapping/>
  </p:clrMapOvr>
  <p:transition>
    <p:push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a:extLst>
              <a:ext uri="{FF2B5EF4-FFF2-40B4-BE49-F238E27FC236}">
                <a16:creationId xmlns:a16="http://schemas.microsoft.com/office/drawing/2014/main" id="{6955ACEF-ED55-49C3-AFA6-73601EB1281A}"/>
              </a:ext>
            </a:extLst>
          </p:cNvPr>
          <p:cNvSpPr>
            <a:spLocks noGrp="1" noChangeArrowheads="1"/>
          </p:cNvSpPr>
          <p:nvPr>
            <p:ph type="body" idx="1"/>
          </p:nvPr>
        </p:nvSpPr>
        <p:spPr>
          <a:xfrm>
            <a:off x="457200" y="228600"/>
            <a:ext cx="8229600" cy="5867400"/>
          </a:xfrm>
        </p:spPr>
        <p:txBody>
          <a:bodyPr/>
          <a:lstStyle/>
          <a:p>
            <a:pPr>
              <a:lnSpc>
                <a:spcPct val="90000"/>
              </a:lnSpc>
              <a:buFontTx/>
              <a:buNone/>
            </a:pPr>
            <a:r>
              <a:rPr lang="en-US" altLang="en-US" sz="2400"/>
              <a:t>3. Syarat-syarat wali :</a:t>
            </a:r>
          </a:p>
          <a:p>
            <a:pPr>
              <a:lnSpc>
                <a:spcPct val="90000"/>
              </a:lnSpc>
              <a:buFontTx/>
              <a:buNone/>
            </a:pPr>
            <a:r>
              <a:rPr lang="en-US" altLang="en-US" sz="2400"/>
              <a:t>	a. laki-laki				b. baligh</a:t>
            </a:r>
          </a:p>
          <a:p>
            <a:pPr>
              <a:lnSpc>
                <a:spcPct val="90000"/>
              </a:lnSpc>
              <a:buFontTx/>
              <a:buNone/>
            </a:pPr>
            <a:r>
              <a:rPr lang="en-US" altLang="en-US" sz="2400"/>
              <a:t>	c. waras aqalnya			d. tidak terpaksa</a:t>
            </a:r>
          </a:p>
          <a:p>
            <a:pPr>
              <a:lnSpc>
                <a:spcPct val="90000"/>
              </a:lnSpc>
              <a:buFontTx/>
              <a:buNone/>
            </a:pPr>
            <a:r>
              <a:rPr lang="en-US" altLang="en-US" sz="2400"/>
              <a:t>	e. tidak sedang ihram haji	f. adil</a:t>
            </a:r>
          </a:p>
          <a:p>
            <a:pPr>
              <a:lnSpc>
                <a:spcPct val="90000"/>
              </a:lnSpc>
              <a:buFontTx/>
              <a:buNone/>
            </a:pPr>
            <a:endParaRPr lang="en-US" altLang="en-US" sz="2400"/>
          </a:p>
          <a:p>
            <a:pPr>
              <a:lnSpc>
                <a:spcPct val="90000"/>
              </a:lnSpc>
              <a:buFontTx/>
              <a:buNone/>
            </a:pPr>
            <a:r>
              <a:rPr lang="en-US" altLang="en-US" sz="2400"/>
              <a:t>4. Syarat-syarat Saksi :</a:t>
            </a:r>
          </a:p>
          <a:p>
            <a:pPr>
              <a:lnSpc>
                <a:spcPct val="90000"/>
              </a:lnSpc>
              <a:buFontTx/>
              <a:buNone/>
            </a:pPr>
            <a:r>
              <a:rPr lang="en-US" altLang="en-US" sz="2400"/>
              <a:t>	a. laki-laki</a:t>
            </a:r>
          </a:p>
          <a:p>
            <a:pPr>
              <a:lnSpc>
                <a:spcPct val="90000"/>
              </a:lnSpc>
              <a:buFontTx/>
              <a:buNone/>
            </a:pPr>
            <a:r>
              <a:rPr lang="en-US" altLang="en-US" sz="2400"/>
              <a:t>	b. baligh</a:t>
            </a:r>
          </a:p>
          <a:p>
            <a:pPr>
              <a:lnSpc>
                <a:spcPct val="90000"/>
              </a:lnSpc>
              <a:buFontTx/>
              <a:buNone/>
            </a:pPr>
            <a:r>
              <a:rPr lang="en-US" altLang="en-US" sz="2400"/>
              <a:t>	c. waras aqalnya</a:t>
            </a:r>
          </a:p>
          <a:p>
            <a:pPr>
              <a:lnSpc>
                <a:spcPct val="90000"/>
              </a:lnSpc>
              <a:buFontTx/>
              <a:buNone/>
            </a:pPr>
            <a:r>
              <a:rPr lang="en-US" altLang="en-US" sz="2400"/>
              <a:t>	d. dapat mendengar dan melihat</a:t>
            </a:r>
          </a:p>
          <a:p>
            <a:pPr>
              <a:lnSpc>
                <a:spcPct val="90000"/>
              </a:lnSpc>
              <a:buFontTx/>
              <a:buNone/>
            </a:pPr>
            <a:r>
              <a:rPr lang="en-US" altLang="en-US" sz="2400"/>
              <a:t>	e. adil</a:t>
            </a:r>
          </a:p>
          <a:p>
            <a:pPr>
              <a:lnSpc>
                <a:spcPct val="90000"/>
              </a:lnSpc>
              <a:buFontTx/>
              <a:buNone/>
            </a:pPr>
            <a:r>
              <a:rPr lang="en-US" altLang="en-US" sz="2400"/>
              <a:t>	f. bebas tidak terpaksa</a:t>
            </a:r>
          </a:p>
          <a:p>
            <a:pPr>
              <a:lnSpc>
                <a:spcPct val="90000"/>
              </a:lnSpc>
              <a:buFontTx/>
              <a:buNone/>
            </a:pPr>
            <a:r>
              <a:rPr lang="en-US" altLang="en-US" sz="2400"/>
              <a:t>	g. tidak sedang ihram haji.</a:t>
            </a:r>
          </a:p>
          <a:p>
            <a:pPr>
              <a:lnSpc>
                <a:spcPct val="90000"/>
              </a:lnSpc>
              <a:buFontTx/>
              <a:buNone/>
            </a:pPr>
            <a:r>
              <a:rPr lang="en-US" altLang="en-US" sz="2400"/>
              <a:t>	h. memahami bahasa ijab qobul, dsb.</a:t>
            </a:r>
          </a:p>
        </p:txBody>
      </p:sp>
    </p:spTree>
  </p:cSld>
  <p:clrMapOvr>
    <a:masterClrMapping/>
  </p:clrMapOvr>
  <p:transition>
    <p:push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E72D323E-A01D-4B02-AEE8-544DEC6C041E}"/>
              </a:ext>
            </a:extLst>
          </p:cNvPr>
          <p:cNvSpPr>
            <a:spLocks noGrp="1" noChangeArrowheads="1"/>
          </p:cNvSpPr>
          <p:nvPr>
            <p:ph type="title"/>
          </p:nvPr>
        </p:nvSpPr>
        <p:spPr>
          <a:xfrm>
            <a:off x="457200" y="292100"/>
            <a:ext cx="8229600" cy="774700"/>
          </a:xfrm>
        </p:spPr>
        <p:txBody>
          <a:bodyPr/>
          <a:lstStyle/>
          <a:p>
            <a:r>
              <a:rPr lang="en-US" altLang="en-US" sz="3900"/>
              <a:t>PERNIKAHAN YANG TERLARANG</a:t>
            </a:r>
          </a:p>
        </p:txBody>
      </p:sp>
      <p:sp>
        <p:nvSpPr>
          <p:cNvPr id="55299" name="Rectangle 3">
            <a:extLst>
              <a:ext uri="{FF2B5EF4-FFF2-40B4-BE49-F238E27FC236}">
                <a16:creationId xmlns:a16="http://schemas.microsoft.com/office/drawing/2014/main" id="{5353C105-9731-4F1F-A374-9469CE29114C}"/>
              </a:ext>
            </a:extLst>
          </p:cNvPr>
          <p:cNvSpPr>
            <a:spLocks noGrp="1" noChangeArrowheads="1"/>
          </p:cNvSpPr>
          <p:nvPr>
            <p:ph type="body" idx="1"/>
          </p:nvPr>
        </p:nvSpPr>
        <p:spPr>
          <a:xfrm>
            <a:off x="457200" y="2116138"/>
            <a:ext cx="8229600" cy="3903662"/>
          </a:xfrm>
        </p:spPr>
        <p:txBody>
          <a:bodyPr/>
          <a:lstStyle/>
          <a:p>
            <a:pPr marL="609600" indent="-609600">
              <a:buFont typeface="Wingdings" panose="05000000000000000000" pitchFamily="2" charset="2"/>
              <a:buAutoNum type="arabicPeriod"/>
            </a:pPr>
            <a:r>
              <a:rPr lang="en-US" altLang="en-US"/>
              <a:t>Kawin mut’ah, yakni kawin yang ditentu-kan masanya atau kawin kontrak</a:t>
            </a:r>
          </a:p>
          <a:p>
            <a:pPr marL="609600" indent="-609600">
              <a:buFont typeface="Wingdings" panose="05000000000000000000" pitchFamily="2" charset="2"/>
              <a:buAutoNum type="arabicPeriod"/>
            </a:pPr>
            <a:r>
              <a:rPr lang="en-US" altLang="en-US"/>
              <a:t>Kawin dengan niyat menthalaq</a:t>
            </a:r>
          </a:p>
          <a:p>
            <a:pPr marL="609600" indent="-609600">
              <a:buFont typeface="Wingdings" panose="05000000000000000000" pitchFamily="2" charset="2"/>
              <a:buAutoNum type="arabicPeriod"/>
            </a:pPr>
            <a:r>
              <a:rPr lang="en-US" altLang="en-US"/>
              <a:t>Kawin/nikah tahlil (menghalalkan)</a:t>
            </a:r>
          </a:p>
          <a:p>
            <a:pPr marL="609600" indent="-609600">
              <a:buFont typeface="Wingdings" panose="05000000000000000000" pitchFamily="2" charset="2"/>
              <a:buAutoNum type="arabicPeriod"/>
            </a:pPr>
            <a:r>
              <a:rPr lang="en-US" altLang="en-US"/>
              <a:t>Kawin dengan isteri yang pernah ditha-laq tiga (sebelum diselingi oleh laki-laki lain).</a:t>
            </a:r>
          </a:p>
        </p:txBody>
      </p:sp>
    </p:spTree>
  </p:cSld>
  <p:clrMapOvr>
    <a:masterClrMapping/>
  </p:clrMapOvr>
  <p:transition>
    <p:push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AE78E1B3-BBC7-419A-9EF2-811EBA00D81E}"/>
              </a:ext>
            </a:extLst>
          </p:cNvPr>
          <p:cNvSpPr>
            <a:spLocks noGrp="1" noChangeArrowheads="1"/>
          </p:cNvSpPr>
          <p:nvPr>
            <p:ph type="title"/>
          </p:nvPr>
        </p:nvSpPr>
        <p:spPr>
          <a:xfrm>
            <a:off x="457200" y="292100"/>
            <a:ext cx="8229600" cy="866775"/>
          </a:xfrm>
        </p:spPr>
        <p:txBody>
          <a:bodyPr/>
          <a:lstStyle/>
          <a:p>
            <a:r>
              <a:rPr lang="en-US" altLang="en-US" sz="3200"/>
              <a:t>FASAKH (RUSAKNYA) SUATU PERNIKAHAN</a:t>
            </a:r>
          </a:p>
        </p:txBody>
      </p:sp>
      <p:sp>
        <p:nvSpPr>
          <p:cNvPr id="56323" name="Rectangle 3">
            <a:extLst>
              <a:ext uri="{FF2B5EF4-FFF2-40B4-BE49-F238E27FC236}">
                <a16:creationId xmlns:a16="http://schemas.microsoft.com/office/drawing/2014/main" id="{CA26EEC7-E332-413B-B4F7-5090B1D0C684}"/>
              </a:ext>
            </a:extLst>
          </p:cNvPr>
          <p:cNvSpPr>
            <a:spLocks noGrp="1" noChangeArrowheads="1"/>
          </p:cNvSpPr>
          <p:nvPr>
            <p:ph type="body" idx="1"/>
          </p:nvPr>
        </p:nvSpPr>
        <p:spPr>
          <a:xfrm>
            <a:off x="457200" y="1371600"/>
            <a:ext cx="8229600" cy="4724400"/>
          </a:xfrm>
        </p:spPr>
        <p:txBody>
          <a:bodyPr/>
          <a:lstStyle/>
          <a:p>
            <a:pPr marL="609600" indent="-609600">
              <a:lnSpc>
                <a:spcPct val="90000"/>
              </a:lnSpc>
              <a:buFont typeface="Wingdings" panose="05000000000000000000" pitchFamily="2" charset="2"/>
              <a:buAutoNum type="arabicPeriod"/>
            </a:pPr>
            <a:r>
              <a:rPr lang="en-US" altLang="en-US" sz="2400"/>
              <a:t>Bika wanita yang dinikahi bukan yang dimaksud.</a:t>
            </a:r>
          </a:p>
          <a:p>
            <a:pPr marL="609600" indent="-609600">
              <a:lnSpc>
                <a:spcPct val="90000"/>
              </a:lnSpc>
              <a:buFont typeface="Wingdings" panose="05000000000000000000" pitchFamily="2" charset="2"/>
              <a:buAutoNum type="arabicPeriod"/>
            </a:pPr>
            <a:r>
              <a:rPr lang="en-US" altLang="en-US" sz="2400"/>
              <a:t>Bila kanak-kanak dikawinkan oleh wali selain bapak atau kakek, setelah dewasa ia boleh memilih dilanjut-kan atau dibathalkan (khiyarul bulugh). Bila salah seo-rang membatalkan maka rusaklah perkawinan terse-but.</a:t>
            </a:r>
          </a:p>
          <a:p>
            <a:pPr marL="609600" indent="-609600">
              <a:lnSpc>
                <a:spcPct val="90000"/>
              </a:lnSpc>
              <a:buFont typeface="Wingdings" panose="05000000000000000000" pitchFamily="2" charset="2"/>
              <a:buAutoNum type="arabicPeriod"/>
            </a:pPr>
            <a:r>
              <a:rPr lang="en-US" altLang="en-US" sz="2400"/>
              <a:t>Apabila seorang suami murtad dari islam dan tidak kembali lagi.</a:t>
            </a:r>
          </a:p>
          <a:p>
            <a:pPr marL="609600" indent="-609600">
              <a:lnSpc>
                <a:spcPct val="90000"/>
              </a:lnSpc>
              <a:buFont typeface="Wingdings" panose="05000000000000000000" pitchFamily="2" charset="2"/>
              <a:buAutoNum type="arabicPeriod"/>
            </a:pPr>
            <a:r>
              <a:rPr lang="en-US" altLang="en-US" sz="2400"/>
              <a:t>Suami asalnya sama-sama musyrik, kemudian suami masuk islam, tetapi isteri tetap dalam kemusyrikan, maka saat itu juga perkawinannya rusak</a:t>
            </a:r>
          </a:p>
          <a:p>
            <a:pPr marL="609600" indent="-609600">
              <a:lnSpc>
                <a:spcPct val="90000"/>
              </a:lnSpc>
              <a:buFont typeface="Wingdings" panose="05000000000000000000" pitchFamily="2" charset="2"/>
              <a:buAutoNum type="arabicPeriod"/>
            </a:pPr>
            <a:r>
              <a:rPr lang="en-US" altLang="en-US" sz="2400"/>
              <a:t>Apabila seorang laki-laki menipu seorang perempuan atau sebaliknya.</a:t>
            </a:r>
          </a:p>
        </p:txBody>
      </p:sp>
    </p:spTree>
  </p:cSld>
  <p:clrMapOvr>
    <a:masterClrMapping/>
  </p:clrMapOvr>
  <p:transition>
    <p:push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a:extLst>
              <a:ext uri="{FF2B5EF4-FFF2-40B4-BE49-F238E27FC236}">
                <a16:creationId xmlns:a16="http://schemas.microsoft.com/office/drawing/2014/main" id="{D47B5B69-9F02-457B-B03F-33A9CD338FE6}"/>
              </a:ext>
            </a:extLst>
          </p:cNvPr>
          <p:cNvSpPr>
            <a:spLocks noGrp="1" noChangeArrowheads="1"/>
          </p:cNvSpPr>
          <p:nvPr>
            <p:ph type="body" idx="1"/>
          </p:nvPr>
        </p:nvSpPr>
        <p:spPr>
          <a:xfrm>
            <a:off x="457200" y="685800"/>
            <a:ext cx="8229600" cy="4724400"/>
          </a:xfrm>
        </p:spPr>
        <p:txBody>
          <a:bodyPr/>
          <a:lstStyle/>
          <a:p>
            <a:pPr>
              <a:lnSpc>
                <a:spcPct val="90000"/>
              </a:lnSpc>
              <a:buFontTx/>
              <a:buNone/>
            </a:pPr>
            <a:r>
              <a:rPr lang="en-US" altLang="en-US" sz="2400"/>
              <a:t>6. Apabila seorang laki-laki mengawini seorang perempuan yang mengaku seorang baik-baik, tapi ternyata seorang yang fasik.</a:t>
            </a:r>
          </a:p>
          <a:p>
            <a:pPr>
              <a:lnSpc>
                <a:spcPct val="90000"/>
              </a:lnSpc>
              <a:buFontTx/>
              <a:buNone/>
            </a:pPr>
            <a:r>
              <a:rPr lang="en-US" altLang="en-US" sz="2400"/>
              <a:t>7. Seorang laki-laki mengawini seorang perempuan me-ngaku perawan, tetapi ternyata telah janda, maka laki-laki berhak meminta ganti rugi</a:t>
            </a:r>
          </a:p>
          <a:p>
            <a:pPr>
              <a:lnSpc>
                <a:spcPct val="90000"/>
              </a:lnSpc>
              <a:buFontTx/>
              <a:buNone/>
            </a:pPr>
            <a:r>
              <a:rPr lang="en-US" altLang="en-US" sz="2400"/>
              <a:t>8. Seorang laki-laki mengawini seorang perempuan yang ternyata tidak dapat dipakai secara maksimal</a:t>
            </a:r>
          </a:p>
          <a:p>
            <a:pPr>
              <a:lnSpc>
                <a:spcPct val="90000"/>
              </a:lnSpc>
              <a:buFontTx/>
              <a:buNone/>
            </a:pPr>
            <a:r>
              <a:rPr lang="en-US" altLang="en-US" sz="2400"/>
              <a:t>9. Seorang laki-laki mengawini seorang perempuan yang pada diri perempuan tersebut ada penghalang, sehingga tidak dapat digauli.</a:t>
            </a:r>
          </a:p>
          <a:p>
            <a:pPr>
              <a:lnSpc>
                <a:spcPct val="90000"/>
              </a:lnSpc>
              <a:buFontTx/>
              <a:buNone/>
            </a:pPr>
            <a:r>
              <a:rPr lang="en-US" altLang="en-US" sz="2400"/>
              <a:t>10. Seorang laki-laki mengawini seorang perempuan yang ternyata mengidap penyakit berbahaya atau cacat.</a:t>
            </a:r>
          </a:p>
        </p:txBody>
      </p:sp>
    </p:spTree>
  </p:cSld>
  <p:clrMapOvr>
    <a:masterClrMapping/>
  </p:clrMapOvr>
  <p:transition>
    <p:push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B9AE008D-9D0E-43CF-8086-F4FAEA71F9BA}"/>
              </a:ext>
            </a:extLst>
          </p:cNvPr>
          <p:cNvSpPr>
            <a:spLocks noGrp="1" noChangeArrowheads="1"/>
          </p:cNvSpPr>
          <p:nvPr>
            <p:ph type="title"/>
          </p:nvPr>
        </p:nvSpPr>
        <p:spPr/>
        <p:txBody>
          <a:bodyPr/>
          <a:lstStyle/>
          <a:p>
            <a:r>
              <a:rPr lang="en-US" altLang="en-US" sz="3500"/>
              <a:t>WANITA-WANITA YANG HARAM DINIKAHI</a:t>
            </a:r>
          </a:p>
        </p:txBody>
      </p:sp>
      <p:sp>
        <p:nvSpPr>
          <p:cNvPr id="63491" name="Rectangle 3">
            <a:extLst>
              <a:ext uri="{FF2B5EF4-FFF2-40B4-BE49-F238E27FC236}">
                <a16:creationId xmlns:a16="http://schemas.microsoft.com/office/drawing/2014/main" id="{4870A34C-3186-4FAD-90C3-BCAB66FDF6A0}"/>
              </a:ext>
            </a:extLst>
          </p:cNvPr>
          <p:cNvSpPr>
            <a:spLocks noGrp="1" noChangeArrowheads="1"/>
          </p:cNvSpPr>
          <p:nvPr>
            <p:ph type="body" idx="1"/>
          </p:nvPr>
        </p:nvSpPr>
        <p:spPr/>
        <p:txBody>
          <a:bodyPr/>
          <a:lstStyle/>
          <a:p>
            <a:pPr algn="ctr">
              <a:lnSpc>
                <a:spcPct val="90000"/>
              </a:lnSpc>
              <a:buFont typeface="HQPB4" pitchFamily="2" charset="2"/>
              <a:buChar char="ô"/>
            </a:pP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t> </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t> </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4"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t> </a:t>
            </a:r>
            <a:r>
              <a:rPr lang="en-US" altLang="en-US">
                <a:sym typeface="HQPB4" pitchFamily="2" charset="2"/>
              </a:rPr>
              <a:t></a:t>
            </a:r>
            <a:r>
              <a:rPr lang="en-US" altLang="en-US"/>
              <a:t> </a:t>
            </a:r>
            <a:r>
              <a:rPr lang="en-US" altLang="en-US">
                <a:sym typeface="HQPB4" pitchFamily="2" charset="2"/>
              </a:rPr>
              <a:t></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t> </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t> </a:t>
            </a:r>
            <a:r>
              <a:rPr lang="en-US" altLang="en-US">
                <a:sym typeface="HQPB4" pitchFamily="2" charset="2"/>
              </a:rPr>
              <a:t></a:t>
            </a:r>
            <a:r>
              <a:rPr lang="en-US" altLang="en-US"/>
              <a:t> </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t> </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endParaRPr lang="en-US" altLang="en-US">
              <a:sym typeface="HQPB5" pitchFamily="2" charset="2"/>
            </a:endParaRPr>
          </a:p>
          <a:p>
            <a:pPr algn="ctr">
              <a:lnSpc>
                <a:spcPct val="90000"/>
              </a:lnSpc>
              <a:buFont typeface="HQPB4" pitchFamily="2" charset="2"/>
              <a:buChar char="ô"/>
            </a:pP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4" pitchFamily="2" charset="2"/>
              </a:rPr>
              <a:t> </a:t>
            </a:r>
            <a:r>
              <a:rPr lang="en-US" altLang="en-US"/>
              <a:t> </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t> </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4" pitchFamily="2" charset="2"/>
              </a:rPr>
              <a:t></a:t>
            </a:r>
            <a:r>
              <a:rPr lang="en-US" altLang="en-US">
                <a:sym typeface="HQPB2" pitchFamily="2" charset="2"/>
              </a:rPr>
              <a:t></a:t>
            </a:r>
            <a:r>
              <a:rPr lang="en-US" altLang="en-US"/>
              <a:t> </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t> </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t> </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t> </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4" pitchFamily="2" charset="2"/>
              </a:rPr>
              <a:t></a:t>
            </a:r>
            <a:r>
              <a:rPr lang="en-US" altLang="en-US">
                <a:sym typeface="HQPB2" pitchFamily="2" charset="2"/>
              </a:rPr>
              <a:t></a:t>
            </a:r>
            <a:r>
              <a:rPr lang="en-US" altLang="en-US"/>
              <a:t> </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t> </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t>  </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4" pitchFamily="2" charset="2"/>
              </a:rPr>
              <a:t></a:t>
            </a:r>
            <a:r>
              <a:rPr lang="en-US" altLang="en-US"/>
              <a:t> </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4" pitchFamily="2" charset="2"/>
              </a:rPr>
              <a:t></a:t>
            </a:r>
            <a:r>
              <a:rPr lang="en-US" altLang="en-US"/>
              <a:t> </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t> </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5" pitchFamily="2" charset="2"/>
              </a:rPr>
              <a:t></a:t>
            </a:r>
            <a:r>
              <a:rPr lang="en-US" altLang="en-US"/>
              <a:t> </a:t>
            </a:r>
            <a:r>
              <a:rPr lang="en-US" altLang="en-US">
                <a:sym typeface="HQPB4" pitchFamily="2" charset="2"/>
              </a:rPr>
              <a:t></a:t>
            </a:r>
            <a:r>
              <a:rPr lang="en-US" altLang="en-US"/>
              <a:t> </a:t>
            </a:r>
            <a:r>
              <a:rPr lang="en-US" altLang="en-US">
                <a:sym typeface="HQPB5" pitchFamily="2" charset="2"/>
              </a:rPr>
              <a:t></a:t>
            </a:r>
            <a:r>
              <a:rPr lang="en-US" altLang="en-US"/>
              <a:t> </a:t>
            </a:r>
            <a:r>
              <a:rPr lang="en-US" altLang="en-US">
                <a:sym typeface="HQPB5" pitchFamily="2" charset="2"/>
              </a:rPr>
              <a:t></a:t>
            </a:r>
            <a:r>
              <a:rPr lang="en-US" altLang="en-US"/>
              <a:t> </a:t>
            </a:r>
            <a:r>
              <a:rPr lang="en-US" altLang="en-US">
                <a:sym typeface="HQPB4" pitchFamily="2" charset="2"/>
              </a:rPr>
              <a:t></a:t>
            </a:r>
            <a:r>
              <a:rPr lang="en-US" altLang="en-US"/>
              <a:t> </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5" pitchFamily="2" charset="2"/>
              </a:rPr>
              <a:t></a:t>
            </a:r>
            <a:r>
              <a:rPr lang="en-US" altLang="en-US">
                <a:sym typeface="HQPB2"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t> </a:t>
            </a:r>
            <a:r>
              <a:rPr lang="en-US" altLang="en-US">
                <a:sym typeface="HQPB4"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t> </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t> </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p>
          <a:p>
            <a:pPr algn="ctr">
              <a:lnSpc>
                <a:spcPct val="90000"/>
              </a:lnSpc>
              <a:buFont typeface="HQPB4" pitchFamily="2" charset="2"/>
              <a:buChar char="ô"/>
            </a:pPr>
            <a:r>
              <a:rPr lang="en-US" altLang="en-US">
                <a:sym typeface="HQPB1" pitchFamily="2" charset="2"/>
              </a:rPr>
              <a:t> </a:t>
            </a:r>
            <a:r>
              <a:rPr lang="en-US" altLang="en-US">
                <a:sym typeface="HQPB2" pitchFamily="2" charset="2"/>
              </a:rPr>
              <a:t></a:t>
            </a:r>
            <a:r>
              <a:rPr lang="en-US" altLang="en-US">
                <a:sym typeface="HQPB1" pitchFamily="2" charset="2"/>
              </a:rPr>
              <a:t> </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4" pitchFamily="2" charset="2"/>
              </a:rPr>
              <a:t></a:t>
            </a:r>
            <a:r>
              <a:rPr lang="en-US" altLang="en-US">
                <a:sym typeface="HQPB1" pitchFamily="2" charset="2"/>
              </a:rPr>
              <a:t></a:t>
            </a:r>
          </a:p>
          <a:p>
            <a:pPr algn="ctr">
              <a:lnSpc>
                <a:spcPct val="90000"/>
              </a:lnSpc>
              <a:buFont typeface="HQPB4" pitchFamily="2" charset="2"/>
              <a:buNone/>
            </a:pPr>
            <a:endParaRPr lang="en-US" altLang="en-US"/>
          </a:p>
        </p:txBody>
      </p:sp>
    </p:spTree>
  </p:cSld>
  <p:clrMapOvr>
    <a:masterClrMapping/>
  </p:clrMapOvr>
  <p:transition>
    <p:push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a:extLst>
              <a:ext uri="{FF2B5EF4-FFF2-40B4-BE49-F238E27FC236}">
                <a16:creationId xmlns:a16="http://schemas.microsoft.com/office/drawing/2014/main" id="{737870C7-C539-4F6B-A23E-8C91B721BB73}"/>
              </a:ext>
            </a:extLst>
          </p:cNvPr>
          <p:cNvSpPr>
            <a:spLocks noGrp="1" noChangeArrowheads="1"/>
          </p:cNvSpPr>
          <p:nvPr>
            <p:ph type="body" idx="1"/>
          </p:nvPr>
        </p:nvSpPr>
        <p:spPr>
          <a:xfrm>
            <a:off x="457200" y="304800"/>
            <a:ext cx="8229600" cy="5943600"/>
          </a:xfrm>
        </p:spPr>
        <p:txBody>
          <a:bodyPr/>
          <a:lstStyle/>
          <a:p>
            <a:pPr>
              <a:lnSpc>
                <a:spcPct val="80000"/>
              </a:lnSpc>
              <a:buFontTx/>
              <a:buNone/>
            </a:pPr>
            <a:r>
              <a:rPr lang="en-US" altLang="en-US" sz="2000"/>
              <a:t>Artinya :</a:t>
            </a:r>
          </a:p>
          <a:p>
            <a:pPr>
              <a:lnSpc>
                <a:spcPct val="80000"/>
              </a:lnSpc>
            </a:pPr>
            <a:r>
              <a:rPr lang="en-US" altLang="en-US" sz="2000"/>
              <a:t>Diharamkan atas kamu (mengawini) ibu-ibumu; anak-anakmu yang perempuan[281]; saudara-saudaramu yang perempuan, saudara-saudara bapakmu yang perempuan; saudara-saudara ibumu yang perempuan; anak-anak perempuan dari saudara-saudaramu yang laki-laki; anak-anak perempuan dari saudara-saudaramu yang pe-rempuan; ibu-ibumu yang menyusui kamu; saudara perempuan sepersusuan; ibu-ibu isterimu (mertua); anak-anak isterimu yang dalam pemeliharaanmu dari isteri yang telah kamu campuri, tetapi jika kamu belum campur dengan isterimu itu (dan sudah kamu ce-raikan), Maka tidak berdosa kamu mengawininya; (dan diharam-kan bagimu) isteri-isteri anak kandungmu (menantu); dan menghim-punkan (dalam perkawinan) dua perempuan yang bersaudara, ke-cuali yang telah terjadi pada masa lampau; Sesungguhnya Allah Maha Pengampun lagi Maha Penyayang (An-Nisa : 23).</a:t>
            </a:r>
          </a:p>
          <a:p>
            <a:pPr>
              <a:lnSpc>
                <a:spcPct val="80000"/>
              </a:lnSpc>
              <a:buFontTx/>
              <a:buNone/>
            </a:pPr>
            <a:endParaRPr lang="en-US" altLang="en-US" sz="2000"/>
          </a:p>
          <a:p>
            <a:pPr>
              <a:lnSpc>
                <a:spcPct val="80000"/>
              </a:lnSpc>
            </a:pPr>
            <a:r>
              <a:rPr lang="en-US" altLang="en-US" sz="2000"/>
              <a:t>[281] Maksud ibu di sini ialah ibu, nenek dan seterusnya ke atas. dan yang dimaksud dengan anak perempuan ialah anak perempuan, cucu perempuan dan seterusnya ke bawah, demikian juga yang lain-lainnya. sedang yang dimaksud dengan anak-anak isterimu yang dalam pemeliharaanmu, menurut jumhur ulama Termasuk juga anak tiri yang tidak dalam pemeliharaannya.</a:t>
            </a:r>
          </a:p>
        </p:txBody>
      </p:sp>
    </p:spTree>
  </p:cSld>
  <p:clrMapOvr>
    <a:masterClrMapping/>
  </p:clrMapOvr>
  <p:transition>
    <p:push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a:extLst>
              <a:ext uri="{FF2B5EF4-FFF2-40B4-BE49-F238E27FC236}">
                <a16:creationId xmlns:a16="http://schemas.microsoft.com/office/drawing/2014/main" id="{A0275227-294F-4B92-8132-4FFB69C4BF4D}"/>
              </a:ext>
            </a:extLst>
          </p:cNvPr>
          <p:cNvSpPr>
            <a:spLocks noGrp="1" noChangeArrowheads="1"/>
          </p:cNvSpPr>
          <p:nvPr>
            <p:ph type="body" idx="1"/>
          </p:nvPr>
        </p:nvSpPr>
        <p:spPr>
          <a:xfrm>
            <a:off x="457200" y="228600"/>
            <a:ext cx="8229600" cy="5867400"/>
          </a:xfrm>
        </p:spPr>
        <p:txBody>
          <a:bodyPr/>
          <a:lstStyle/>
          <a:p>
            <a:pPr marL="609600" indent="-609600" algn="ctr">
              <a:buFontTx/>
              <a:buNone/>
            </a:pPr>
            <a:r>
              <a:rPr lang="en-US" altLang="en-US" sz="2800"/>
              <a:t>WANITA-WANITA YANG HARAM DINIKAHI</a:t>
            </a:r>
          </a:p>
          <a:p>
            <a:pPr marL="609600" indent="-609600">
              <a:buFontTx/>
              <a:buNone/>
            </a:pPr>
            <a:endParaRPr lang="en-US" altLang="en-US" sz="2800"/>
          </a:p>
          <a:p>
            <a:pPr marL="609600" indent="-609600">
              <a:buFont typeface="Wingdings" panose="05000000000000000000" pitchFamily="2" charset="2"/>
              <a:buAutoNum type="arabicPeriod"/>
            </a:pPr>
            <a:r>
              <a:rPr lang="en-US" altLang="en-US" sz="2800"/>
              <a:t>Haram </a:t>
            </a:r>
            <a:r>
              <a:rPr lang="en-US" altLang="en-US" sz="2800" b="1"/>
              <a:t>selamanya</a:t>
            </a:r>
            <a:r>
              <a:rPr lang="en-US" altLang="en-US" sz="2800"/>
              <a:t> karena :</a:t>
            </a:r>
          </a:p>
          <a:p>
            <a:pPr marL="609600" indent="-609600">
              <a:buFont typeface="Wingdings" panose="05000000000000000000" pitchFamily="2" charset="2"/>
              <a:buNone/>
            </a:pPr>
            <a:r>
              <a:rPr lang="en-US" altLang="en-US" sz="2800"/>
              <a:t>	a. </a:t>
            </a:r>
            <a:r>
              <a:rPr lang="en-US" altLang="en-US" sz="2800" b="1"/>
              <a:t>nasab</a:t>
            </a:r>
            <a:r>
              <a:rPr lang="en-US" altLang="en-US" sz="2800"/>
              <a:t> (pertalian darah/keturunan) :</a:t>
            </a:r>
          </a:p>
          <a:p>
            <a:pPr marL="609600" indent="-609600">
              <a:buFont typeface="Wingdings" panose="05000000000000000000" pitchFamily="2" charset="2"/>
              <a:buNone/>
            </a:pPr>
            <a:r>
              <a:rPr lang="en-US" altLang="en-US" sz="2800"/>
              <a:t>		 - ibu terus ke atas</a:t>
            </a:r>
          </a:p>
          <a:p>
            <a:pPr marL="609600" indent="-609600">
              <a:buFont typeface="Wingdings" panose="05000000000000000000" pitchFamily="2" charset="2"/>
              <a:buNone/>
            </a:pPr>
            <a:r>
              <a:rPr lang="en-US" altLang="en-US" sz="2800"/>
              <a:t>		 - anak</a:t>
            </a:r>
          </a:p>
          <a:p>
            <a:pPr marL="609600" indent="-609600">
              <a:buFont typeface="Wingdings" panose="05000000000000000000" pitchFamily="2" charset="2"/>
              <a:buNone/>
            </a:pPr>
            <a:r>
              <a:rPr lang="en-US" altLang="en-US" sz="2800"/>
              <a:t>		 - saudara</a:t>
            </a:r>
          </a:p>
          <a:p>
            <a:pPr marL="609600" indent="-609600">
              <a:buFont typeface="Wingdings" panose="05000000000000000000" pitchFamily="2" charset="2"/>
              <a:buNone/>
            </a:pPr>
            <a:r>
              <a:rPr lang="en-US" altLang="en-US" sz="2800"/>
              <a:t>		 - bibi dari ayah</a:t>
            </a:r>
          </a:p>
          <a:p>
            <a:pPr marL="609600" indent="-609600">
              <a:buFont typeface="Wingdings" panose="05000000000000000000" pitchFamily="2" charset="2"/>
              <a:buNone/>
            </a:pPr>
            <a:r>
              <a:rPr lang="en-US" altLang="en-US" sz="2800"/>
              <a:t>		 - bibi dari ibu</a:t>
            </a:r>
          </a:p>
          <a:p>
            <a:pPr marL="609600" indent="-609600">
              <a:buFont typeface="Wingdings" panose="05000000000000000000" pitchFamily="2" charset="2"/>
              <a:buNone/>
            </a:pPr>
            <a:r>
              <a:rPr lang="en-US" altLang="en-US" sz="2800"/>
              <a:t>		 - anak perempuan sdr. Laki-laki</a:t>
            </a:r>
          </a:p>
          <a:p>
            <a:pPr marL="609600" indent="-609600">
              <a:buFont typeface="Wingdings" panose="05000000000000000000" pitchFamily="2" charset="2"/>
              <a:buNone/>
            </a:pPr>
            <a:r>
              <a:rPr lang="en-US" altLang="en-US" sz="2800"/>
              <a:t>		 - anak perempuan sdr. perempuan </a:t>
            </a:r>
          </a:p>
        </p:txBody>
      </p:sp>
    </p:spTree>
  </p:cSld>
  <p:clrMapOvr>
    <a:masterClrMapping/>
  </p:clrMapOvr>
  <p:transition>
    <p:push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a:extLst>
              <a:ext uri="{FF2B5EF4-FFF2-40B4-BE49-F238E27FC236}">
                <a16:creationId xmlns:a16="http://schemas.microsoft.com/office/drawing/2014/main" id="{476DCB65-DB92-4638-A932-C9C5D292F5C3}"/>
              </a:ext>
            </a:extLst>
          </p:cNvPr>
          <p:cNvSpPr>
            <a:spLocks noGrp="1" noChangeArrowheads="1"/>
          </p:cNvSpPr>
          <p:nvPr>
            <p:ph type="body" idx="1"/>
          </p:nvPr>
        </p:nvSpPr>
        <p:spPr>
          <a:xfrm>
            <a:off x="457200" y="381000"/>
            <a:ext cx="8229600" cy="5715000"/>
          </a:xfrm>
        </p:spPr>
        <p:txBody>
          <a:bodyPr/>
          <a:lstStyle/>
          <a:p>
            <a:pPr>
              <a:lnSpc>
                <a:spcPct val="80000"/>
              </a:lnSpc>
              <a:buFontTx/>
              <a:buNone/>
            </a:pPr>
            <a:r>
              <a:rPr lang="en-US" altLang="en-US" sz="2400"/>
              <a:t>b. Saudara Sesusu (Saudara Susuan) :</a:t>
            </a:r>
          </a:p>
          <a:p>
            <a:pPr>
              <a:lnSpc>
                <a:spcPct val="80000"/>
              </a:lnSpc>
              <a:buFontTx/>
              <a:buNone/>
            </a:pPr>
            <a:r>
              <a:rPr lang="en-US" altLang="en-US" sz="2400"/>
              <a:t>	 - perempuan yang menyusui</a:t>
            </a:r>
          </a:p>
          <a:p>
            <a:pPr>
              <a:lnSpc>
                <a:spcPct val="80000"/>
              </a:lnSpc>
              <a:buFontTx/>
              <a:buNone/>
            </a:pPr>
            <a:r>
              <a:rPr lang="en-US" altLang="en-US" sz="2400"/>
              <a:t>	 - ibu perempuan yang menyusui</a:t>
            </a:r>
          </a:p>
          <a:p>
            <a:pPr>
              <a:lnSpc>
                <a:spcPct val="80000"/>
              </a:lnSpc>
              <a:buFontTx/>
              <a:buNone/>
            </a:pPr>
            <a:r>
              <a:rPr lang="en-US" altLang="en-US" sz="2400"/>
              <a:t>	 - ibu dari suami perempuan yang menyusui</a:t>
            </a:r>
          </a:p>
          <a:p>
            <a:pPr>
              <a:lnSpc>
                <a:spcPct val="80000"/>
              </a:lnSpc>
              <a:buFontTx/>
              <a:buNone/>
            </a:pPr>
            <a:r>
              <a:rPr lang="en-US" altLang="en-US" sz="2400"/>
              <a:t>	 - saudara perempuan sesusu (dengan beberapa syarat)</a:t>
            </a:r>
          </a:p>
          <a:p>
            <a:pPr>
              <a:lnSpc>
                <a:spcPct val="80000"/>
              </a:lnSpc>
              <a:buFontTx/>
              <a:buNone/>
            </a:pPr>
            <a:r>
              <a:rPr lang="en-US" altLang="en-US" sz="2400"/>
              <a:t>	 - saudara perempuan yang menyusui (bibi)</a:t>
            </a:r>
          </a:p>
          <a:p>
            <a:pPr>
              <a:lnSpc>
                <a:spcPct val="80000"/>
              </a:lnSpc>
              <a:buFontTx/>
              <a:buNone/>
            </a:pPr>
            <a:r>
              <a:rPr lang="en-US" altLang="en-US" sz="2400"/>
              <a:t>	 - saudara perempuan suami perempuan yang menyusui</a:t>
            </a:r>
          </a:p>
          <a:p>
            <a:pPr>
              <a:lnSpc>
                <a:spcPct val="80000"/>
              </a:lnSpc>
              <a:buFontTx/>
              <a:buNone/>
            </a:pPr>
            <a:r>
              <a:rPr lang="en-US" altLang="en-US" sz="2400"/>
              <a:t>	 - anak dan cucu perempuan yang menyusui</a:t>
            </a:r>
          </a:p>
          <a:p>
            <a:pPr>
              <a:lnSpc>
                <a:spcPct val="80000"/>
              </a:lnSpc>
              <a:buFontTx/>
              <a:buNone/>
            </a:pPr>
            <a:r>
              <a:rPr lang="en-US" altLang="en-US" sz="2400"/>
              <a:t>	 - saudara perempuan dari saudara sessusu</a:t>
            </a:r>
          </a:p>
          <a:p>
            <a:pPr>
              <a:lnSpc>
                <a:spcPct val="80000"/>
              </a:lnSpc>
              <a:buFontTx/>
              <a:buNone/>
            </a:pPr>
            <a:endParaRPr lang="en-US" altLang="en-US" sz="2400"/>
          </a:p>
          <a:p>
            <a:pPr>
              <a:lnSpc>
                <a:spcPct val="80000"/>
              </a:lnSpc>
              <a:buFontTx/>
              <a:buNone/>
            </a:pPr>
            <a:r>
              <a:rPr lang="en-US" altLang="en-US" sz="2400"/>
              <a:t>c. Mushoharoh (pernikahan) :</a:t>
            </a:r>
          </a:p>
          <a:p>
            <a:pPr>
              <a:lnSpc>
                <a:spcPct val="80000"/>
              </a:lnSpc>
              <a:buFontTx/>
              <a:buNone/>
            </a:pPr>
            <a:r>
              <a:rPr lang="en-US" altLang="en-US" sz="2400"/>
              <a:t>	 - mertua</a:t>
            </a:r>
          </a:p>
          <a:p>
            <a:pPr>
              <a:lnSpc>
                <a:spcPct val="80000"/>
              </a:lnSpc>
              <a:buFontTx/>
              <a:buNone/>
            </a:pPr>
            <a:r>
              <a:rPr lang="en-US" altLang="en-US" sz="2400"/>
              <a:t>	 - anak tiri yang ibunya telah digauli</a:t>
            </a:r>
          </a:p>
          <a:p>
            <a:pPr>
              <a:lnSpc>
                <a:spcPct val="80000"/>
              </a:lnSpc>
              <a:buFontTx/>
              <a:buNone/>
            </a:pPr>
            <a:r>
              <a:rPr lang="en-US" altLang="en-US" sz="2400"/>
              <a:t>	 - menantu</a:t>
            </a:r>
          </a:p>
          <a:p>
            <a:pPr>
              <a:lnSpc>
                <a:spcPct val="80000"/>
              </a:lnSpc>
              <a:buFontTx/>
              <a:buNone/>
            </a:pPr>
            <a:r>
              <a:rPr lang="en-US" altLang="en-US" sz="2400"/>
              <a:t>	 - iateri ayah (ibu tiri)</a:t>
            </a:r>
          </a:p>
        </p:txBody>
      </p:sp>
    </p:spTree>
  </p:cSld>
  <p:clrMapOvr>
    <a:masterClrMapping/>
  </p:clrMapOvr>
  <p:transition>
    <p:push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a:extLst>
              <a:ext uri="{FF2B5EF4-FFF2-40B4-BE49-F238E27FC236}">
                <a16:creationId xmlns:a16="http://schemas.microsoft.com/office/drawing/2014/main" id="{9CB9E514-8B8B-49B0-B4ED-BDB0F5723F4B}"/>
              </a:ext>
            </a:extLst>
          </p:cNvPr>
          <p:cNvSpPr>
            <a:spLocks noGrp="1" noChangeArrowheads="1"/>
          </p:cNvSpPr>
          <p:nvPr>
            <p:ph type="body" idx="1"/>
          </p:nvPr>
        </p:nvSpPr>
        <p:spPr>
          <a:xfrm>
            <a:off x="457200" y="304800"/>
            <a:ext cx="8229600" cy="5791200"/>
          </a:xfrm>
        </p:spPr>
        <p:txBody>
          <a:bodyPr/>
          <a:lstStyle/>
          <a:p>
            <a:pPr>
              <a:lnSpc>
                <a:spcPct val="90000"/>
              </a:lnSpc>
              <a:buFontTx/>
              <a:buNone/>
            </a:pPr>
            <a:r>
              <a:rPr lang="en-US" altLang="en-US"/>
              <a:t>2. Haram </a:t>
            </a:r>
            <a:r>
              <a:rPr lang="en-US" altLang="en-US" b="1"/>
              <a:t>sementara</a:t>
            </a:r>
            <a:r>
              <a:rPr lang="en-US" altLang="en-US"/>
              <a:t> meliputi :</a:t>
            </a:r>
          </a:p>
          <a:p>
            <a:pPr>
              <a:lnSpc>
                <a:spcPct val="90000"/>
              </a:lnSpc>
              <a:buFontTx/>
              <a:buNone/>
            </a:pPr>
            <a:r>
              <a:rPr lang="en-US" altLang="en-US"/>
              <a:t>	 - memadu dua saudara sekaligus</a:t>
            </a:r>
          </a:p>
          <a:p>
            <a:pPr>
              <a:lnSpc>
                <a:spcPct val="90000"/>
              </a:lnSpc>
              <a:buFontTx/>
              <a:buNone/>
            </a:pPr>
            <a:r>
              <a:rPr lang="en-US" altLang="en-US"/>
              <a:t>	 - memadu dengan bibinya sekaligus</a:t>
            </a:r>
          </a:p>
          <a:p>
            <a:pPr>
              <a:lnSpc>
                <a:spcPct val="90000"/>
              </a:lnSpc>
              <a:buFontTx/>
              <a:buNone/>
            </a:pPr>
            <a:r>
              <a:rPr lang="en-US" altLang="en-US"/>
              <a:t>	 - sedang dalam masa iddah thalaq raj’i</a:t>
            </a:r>
          </a:p>
          <a:p>
            <a:pPr>
              <a:lnSpc>
                <a:spcPct val="90000"/>
              </a:lnSpc>
              <a:buFontTx/>
              <a:buNone/>
            </a:pPr>
            <a:r>
              <a:rPr lang="en-US" altLang="en-US"/>
              <a:t>	 - wanita yang dithalaq 3 (khusus bagi </a:t>
            </a:r>
          </a:p>
          <a:p>
            <a:pPr>
              <a:lnSpc>
                <a:spcPct val="90000"/>
              </a:lnSpc>
              <a:buFontTx/>
              <a:buNone/>
            </a:pPr>
            <a:r>
              <a:rPr lang="en-US" altLang="en-US"/>
              <a:t>      yang menthalaq sebelum diselingi laki-</a:t>
            </a:r>
          </a:p>
          <a:p>
            <a:pPr>
              <a:lnSpc>
                <a:spcPct val="90000"/>
              </a:lnSpc>
              <a:buFontTx/>
              <a:buNone/>
            </a:pPr>
            <a:r>
              <a:rPr lang="en-US" altLang="en-US"/>
              <a:t>      laki lain)</a:t>
            </a:r>
          </a:p>
          <a:p>
            <a:pPr>
              <a:lnSpc>
                <a:spcPct val="90000"/>
              </a:lnSpc>
              <a:buFontTx/>
              <a:buNone/>
            </a:pPr>
            <a:r>
              <a:rPr lang="en-US" altLang="en-US"/>
              <a:t>	 - berbeda agama</a:t>
            </a:r>
          </a:p>
          <a:p>
            <a:pPr>
              <a:lnSpc>
                <a:spcPct val="90000"/>
              </a:lnSpc>
              <a:buFontTx/>
              <a:buNone/>
            </a:pPr>
            <a:r>
              <a:rPr lang="en-US" altLang="en-US"/>
              <a:t>	 - sedang ihram haji</a:t>
            </a:r>
          </a:p>
          <a:p>
            <a:pPr>
              <a:lnSpc>
                <a:spcPct val="90000"/>
              </a:lnSpc>
              <a:buFontTx/>
              <a:buNone/>
            </a:pPr>
            <a:r>
              <a:rPr lang="en-US" altLang="en-US"/>
              <a:t>	 - sudah beristri empat</a:t>
            </a:r>
          </a:p>
        </p:txBody>
      </p:sp>
    </p:spTree>
  </p:cSld>
  <p:clrMapOvr>
    <a:masterClrMapping/>
  </p:clrMapOvr>
  <p:transition>
    <p:push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44BEE263-C343-4394-9047-079692F49CD1}"/>
              </a:ext>
            </a:extLst>
          </p:cNvPr>
          <p:cNvSpPr>
            <a:spLocks noGrp="1" noChangeArrowheads="1"/>
          </p:cNvSpPr>
          <p:nvPr>
            <p:ph type="title"/>
          </p:nvPr>
        </p:nvSpPr>
        <p:spPr>
          <a:xfrm>
            <a:off x="457200" y="292100"/>
            <a:ext cx="8229600" cy="866775"/>
          </a:xfrm>
        </p:spPr>
        <p:txBody>
          <a:bodyPr/>
          <a:lstStyle/>
          <a:p>
            <a:r>
              <a:rPr lang="en-US" altLang="en-US" sz="4000"/>
              <a:t>PUTUSNYA PERNIKAHAN</a:t>
            </a:r>
            <a:r>
              <a:rPr lang="en-US" altLang="en-US"/>
              <a:t> </a:t>
            </a:r>
          </a:p>
        </p:txBody>
      </p:sp>
      <p:sp>
        <p:nvSpPr>
          <p:cNvPr id="61443" name="Rectangle 3">
            <a:extLst>
              <a:ext uri="{FF2B5EF4-FFF2-40B4-BE49-F238E27FC236}">
                <a16:creationId xmlns:a16="http://schemas.microsoft.com/office/drawing/2014/main" id="{247F4A57-9107-4711-8143-1FCE1DE29C45}"/>
              </a:ext>
            </a:extLst>
          </p:cNvPr>
          <p:cNvSpPr>
            <a:spLocks noGrp="1" noChangeArrowheads="1"/>
          </p:cNvSpPr>
          <p:nvPr>
            <p:ph type="body" idx="1"/>
          </p:nvPr>
        </p:nvSpPr>
        <p:spPr>
          <a:xfrm>
            <a:off x="457200" y="1219200"/>
            <a:ext cx="8229600" cy="4876800"/>
          </a:xfrm>
        </p:spPr>
        <p:txBody>
          <a:bodyPr/>
          <a:lstStyle/>
          <a:p>
            <a:pPr marL="609600" indent="-609600">
              <a:lnSpc>
                <a:spcPct val="80000"/>
              </a:lnSpc>
              <a:buFontTx/>
              <a:buNone/>
            </a:pPr>
            <a:r>
              <a:rPr lang="en-US" altLang="en-US" sz="2800"/>
              <a:t>Perkawinan bisa putus dikarenakan :</a:t>
            </a:r>
          </a:p>
          <a:p>
            <a:pPr marL="609600" indent="-609600">
              <a:lnSpc>
                <a:spcPct val="80000"/>
              </a:lnSpc>
              <a:buFont typeface="Wingdings" panose="05000000000000000000" pitchFamily="2" charset="2"/>
              <a:buAutoNum type="arabicPeriod"/>
            </a:pPr>
            <a:r>
              <a:rPr lang="en-US" altLang="en-US" sz="2800"/>
              <a:t>Meninggalnya salah satu pihak (cerai mati)</a:t>
            </a:r>
          </a:p>
          <a:p>
            <a:pPr marL="609600" indent="-609600">
              <a:lnSpc>
                <a:spcPct val="80000"/>
              </a:lnSpc>
              <a:buFont typeface="Wingdings" panose="05000000000000000000" pitchFamily="2" charset="2"/>
              <a:buAutoNum type="arabicPeriod"/>
            </a:pPr>
            <a:r>
              <a:rPr lang="en-US" altLang="en-US" sz="2800"/>
              <a:t>Suami atau isteri murtad (keluar dari agama Islam)</a:t>
            </a:r>
          </a:p>
          <a:p>
            <a:pPr marL="609600" indent="-609600">
              <a:lnSpc>
                <a:spcPct val="80000"/>
              </a:lnSpc>
              <a:buFont typeface="Wingdings" panose="05000000000000000000" pitchFamily="2" charset="2"/>
              <a:buAutoNum type="arabicPeriod"/>
            </a:pPr>
            <a:r>
              <a:rPr lang="en-US" altLang="en-US" sz="2800"/>
              <a:t>Perceraian dalam keadaan suami atau isteri masih hidup (baik thalaq atau gugat thalaq</a:t>
            </a:r>
          </a:p>
          <a:p>
            <a:pPr marL="609600" indent="-609600">
              <a:lnSpc>
                <a:spcPct val="80000"/>
              </a:lnSpc>
              <a:buFont typeface="Wingdings" panose="05000000000000000000" pitchFamily="2" charset="2"/>
              <a:buNone/>
            </a:pPr>
            <a:endParaRPr lang="en-US" altLang="en-US" sz="2800"/>
          </a:p>
          <a:p>
            <a:pPr marL="609600" indent="-609600">
              <a:lnSpc>
                <a:spcPct val="80000"/>
              </a:lnSpc>
              <a:buFont typeface="Wingdings" panose="05000000000000000000" pitchFamily="2" charset="2"/>
              <a:buNone/>
            </a:pPr>
            <a:r>
              <a:rPr lang="en-US" altLang="en-US" sz="2800" b="1" u="sng"/>
              <a:t>Thalaq</a:t>
            </a:r>
            <a:r>
              <a:rPr lang="en-US" altLang="en-US" sz="2800" b="1"/>
              <a:t>, </a:t>
            </a:r>
            <a:r>
              <a:rPr lang="en-US" altLang="en-US" sz="2800"/>
              <a:t>adalah lepasnya ikatan perkawinan dan </a:t>
            </a:r>
          </a:p>
          <a:p>
            <a:pPr marL="609600" indent="-609600">
              <a:lnSpc>
                <a:spcPct val="80000"/>
              </a:lnSpc>
              <a:buFont typeface="Wingdings" panose="05000000000000000000" pitchFamily="2" charset="2"/>
              <a:buNone/>
            </a:pPr>
            <a:r>
              <a:rPr lang="en-US" altLang="en-US" sz="2800"/>
              <a:t>berakhirnya hubungan perkawinan. Menurut </a:t>
            </a:r>
          </a:p>
          <a:p>
            <a:pPr marL="609600" indent="-609600">
              <a:lnSpc>
                <a:spcPct val="80000"/>
              </a:lnSpc>
              <a:buFont typeface="Wingdings" panose="05000000000000000000" pitchFamily="2" charset="2"/>
              <a:buNone/>
            </a:pPr>
            <a:r>
              <a:rPr lang="en-US" altLang="en-US" sz="2800"/>
              <a:t>asalnya hukum thalaq adalah makruh (dibenci) </a:t>
            </a:r>
          </a:p>
          <a:p>
            <a:pPr marL="609600" indent="-609600">
              <a:lnSpc>
                <a:spcPct val="80000"/>
              </a:lnSpc>
              <a:buFont typeface="Wingdings" panose="05000000000000000000" pitchFamily="2" charset="2"/>
              <a:buNone/>
            </a:pPr>
            <a:r>
              <a:rPr lang="en-US" altLang="en-US" sz="2800"/>
              <a:t>berdasarkan Hadits Rasulullah SAW.</a:t>
            </a:r>
            <a:endParaRPr lang="en-US" altLang="en-US" sz="2800" b="1"/>
          </a:p>
        </p:txBody>
      </p:sp>
    </p:spTree>
  </p:cSld>
  <p:clrMapOvr>
    <a:masterClrMapping/>
  </p:clrMapOvr>
  <p:transition>
    <p:push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a:extLst>
              <a:ext uri="{FF2B5EF4-FFF2-40B4-BE49-F238E27FC236}">
                <a16:creationId xmlns:a16="http://schemas.microsoft.com/office/drawing/2014/main" id="{32609E58-6C94-4A54-A560-7D9C7CBF9737}"/>
              </a:ext>
            </a:extLst>
          </p:cNvPr>
          <p:cNvSpPr>
            <a:spLocks noGrp="1" noChangeArrowheads="1"/>
          </p:cNvSpPr>
          <p:nvPr>
            <p:ph type="body" idx="1"/>
          </p:nvPr>
        </p:nvSpPr>
        <p:spPr>
          <a:xfrm>
            <a:off x="457200" y="381000"/>
            <a:ext cx="8229600" cy="5745163"/>
          </a:xfrm>
        </p:spPr>
        <p:txBody>
          <a:bodyPr/>
          <a:lstStyle/>
          <a:p>
            <a:pPr algn="ctr">
              <a:lnSpc>
                <a:spcPct val="90000"/>
              </a:lnSpc>
              <a:buFontTx/>
              <a:buNone/>
            </a:pPr>
            <a:r>
              <a:rPr lang="en-US" altLang="en-US" sz="2800"/>
              <a:t>SYARI’AT DAN FIQIH</a:t>
            </a:r>
          </a:p>
          <a:p>
            <a:pPr algn="ctr">
              <a:lnSpc>
                <a:spcPct val="90000"/>
              </a:lnSpc>
              <a:buFontTx/>
              <a:buNone/>
            </a:pPr>
            <a:endParaRPr lang="en-US" altLang="en-US" sz="2800"/>
          </a:p>
          <a:p>
            <a:pPr>
              <a:lnSpc>
                <a:spcPct val="90000"/>
              </a:lnSpc>
              <a:buFontTx/>
              <a:buNone/>
            </a:pPr>
            <a:r>
              <a:rPr lang="en-US" altLang="en-US" sz="2800"/>
              <a:t>SYARI’AT, ialah hukum-hukum yang disyariatkan Allah unatu hamba-Nya, yang dibawa oleh seo-rang Nabi baik hukum-hukum tersebut berhu-bungan dengan cara mengerjakan perbuatan, yang biasa disebut dengan “hukum-hukum far-’iyyah ‘amaliyah” yang dapat dipelajari melalui ilmu fiqih. Atau berhubungan dengan cara “I’ti-qodiyah” yang biasa disebut dengan hukum-hukum pokok dan kepercayaan, yang dapat dipelajari melalui Ilmu Kalam. Syariat (Syara’) disebut juga “agama” (Ad-din atau Al-millah)  </a:t>
            </a:r>
          </a:p>
        </p:txBody>
      </p:sp>
    </p:spTree>
  </p:cSld>
  <p:clrMapOvr>
    <a:masterClrMapping/>
  </p:clrMapOvr>
  <p:transition>
    <p:push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92AA9C58-0AB1-4F38-B575-56A97756F57C}"/>
              </a:ext>
            </a:extLst>
          </p:cNvPr>
          <p:cNvSpPr>
            <a:spLocks noGrp="1" noChangeArrowheads="1"/>
          </p:cNvSpPr>
          <p:nvPr>
            <p:ph type="title"/>
          </p:nvPr>
        </p:nvSpPr>
        <p:spPr>
          <a:xfrm>
            <a:off x="457200" y="292100"/>
            <a:ext cx="8229600" cy="866775"/>
          </a:xfrm>
        </p:spPr>
        <p:txBody>
          <a:bodyPr/>
          <a:lstStyle/>
          <a:p>
            <a:r>
              <a:rPr lang="en-US" altLang="en-US" sz="3600"/>
              <a:t>ISTILAH-ISTILAH JATUHNYA THALAQ</a:t>
            </a:r>
            <a:r>
              <a:rPr lang="en-US" altLang="en-US"/>
              <a:t>  </a:t>
            </a:r>
          </a:p>
        </p:txBody>
      </p:sp>
      <p:sp>
        <p:nvSpPr>
          <p:cNvPr id="62467" name="Rectangle 3">
            <a:extLst>
              <a:ext uri="{FF2B5EF4-FFF2-40B4-BE49-F238E27FC236}">
                <a16:creationId xmlns:a16="http://schemas.microsoft.com/office/drawing/2014/main" id="{993484EC-55F2-45EA-B259-78E55BB46CA1}"/>
              </a:ext>
            </a:extLst>
          </p:cNvPr>
          <p:cNvSpPr>
            <a:spLocks noGrp="1" noChangeArrowheads="1"/>
          </p:cNvSpPr>
          <p:nvPr>
            <p:ph type="body" idx="1"/>
          </p:nvPr>
        </p:nvSpPr>
        <p:spPr>
          <a:xfrm>
            <a:off x="457200" y="1295400"/>
            <a:ext cx="8229600" cy="4800600"/>
          </a:xfrm>
        </p:spPr>
        <p:txBody>
          <a:bodyPr/>
          <a:lstStyle/>
          <a:p>
            <a:pPr marL="609600" indent="-609600">
              <a:lnSpc>
                <a:spcPct val="90000"/>
              </a:lnSpc>
              <a:buFont typeface="Wingdings" panose="05000000000000000000" pitchFamily="2" charset="2"/>
              <a:buAutoNum type="arabicPeriod"/>
            </a:pPr>
            <a:r>
              <a:rPr lang="en-US" altLang="en-US"/>
              <a:t>Thalaq dengan ucapan yang sharih (jelas)</a:t>
            </a:r>
          </a:p>
          <a:p>
            <a:pPr marL="609600" indent="-609600">
              <a:lnSpc>
                <a:spcPct val="90000"/>
              </a:lnSpc>
              <a:buFont typeface="Wingdings" panose="05000000000000000000" pitchFamily="2" charset="2"/>
              <a:buAutoNum type="arabicPeriod"/>
            </a:pPr>
            <a:r>
              <a:rPr lang="en-US" altLang="en-US"/>
              <a:t>Thalaq dengan ucapan tetapi secara kinayah (sindiran)</a:t>
            </a:r>
          </a:p>
          <a:p>
            <a:pPr marL="609600" indent="-609600">
              <a:lnSpc>
                <a:spcPct val="90000"/>
              </a:lnSpc>
              <a:buFont typeface="Wingdings" panose="05000000000000000000" pitchFamily="2" charset="2"/>
              <a:buAutoNum type="arabicPeriod"/>
            </a:pPr>
            <a:r>
              <a:rPr lang="en-US" altLang="en-US"/>
              <a:t>Thalaq dengan tulisan (melalui surat)</a:t>
            </a:r>
          </a:p>
          <a:p>
            <a:pPr marL="609600" indent="-609600">
              <a:lnSpc>
                <a:spcPct val="90000"/>
              </a:lnSpc>
              <a:buFont typeface="Wingdings" panose="05000000000000000000" pitchFamily="2" charset="2"/>
              <a:buAutoNum type="arabicPeriod"/>
            </a:pPr>
            <a:r>
              <a:rPr lang="en-US" altLang="en-US"/>
              <a:t>Thalaq dengan isyarat yang dapat dipahami oleh orang lain</a:t>
            </a:r>
          </a:p>
          <a:p>
            <a:pPr marL="609600" indent="-609600">
              <a:lnSpc>
                <a:spcPct val="90000"/>
              </a:lnSpc>
              <a:buFont typeface="Wingdings" panose="05000000000000000000" pitchFamily="2" charset="2"/>
              <a:buAutoNum type="arabicPeriod"/>
            </a:pPr>
            <a:r>
              <a:rPr lang="en-US" altLang="en-US"/>
              <a:t>Thalaq dengan mengirim utusan</a:t>
            </a:r>
          </a:p>
          <a:p>
            <a:pPr marL="609600" indent="-609600">
              <a:lnSpc>
                <a:spcPct val="90000"/>
              </a:lnSpc>
              <a:buFont typeface="Wingdings" panose="05000000000000000000" pitchFamily="2" charset="2"/>
              <a:buAutoNum type="arabicPeriod"/>
            </a:pPr>
            <a:r>
              <a:rPr lang="en-US" altLang="en-US"/>
              <a:t>Thalaq dengan keputusan hakim</a:t>
            </a:r>
          </a:p>
        </p:txBody>
      </p:sp>
    </p:spTree>
  </p:cSld>
  <p:clrMapOvr>
    <a:masterClrMapping/>
  </p:clrMapOvr>
  <p:transition>
    <p:push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a:extLst>
              <a:ext uri="{FF2B5EF4-FFF2-40B4-BE49-F238E27FC236}">
                <a16:creationId xmlns:a16="http://schemas.microsoft.com/office/drawing/2014/main" id="{CD0E2FA0-FC41-45EE-A4A8-D6716C60EA6C}"/>
              </a:ext>
            </a:extLst>
          </p:cNvPr>
          <p:cNvSpPr>
            <a:spLocks noGrp="1" noChangeArrowheads="1"/>
          </p:cNvSpPr>
          <p:nvPr>
            <p:ph type="body" idx="1"/>
          </p:nvPr>
        </p:nvSpPr>
        <p:spPr>
          <a:xfrm>
            <a:off x="457200" y="381000"/>
            <a:ext cx="8458200" cy="5715000"/>
          </a:xfrm>
        </p:spPr>
        <p:txBody>
          <a:bodyPr/>
          <a:lstStyle/>
          <a:p>
            <a:pPr marL="609600" indent="-609600" algn="ctr">
              <a:lnSpc>
                <a:spcPct val="80000"/>
              </a:lnSpc>
              <a:buFontTx/>
              <a:buNone/>
            </a:pPr>
            <a:r>
              <a:rPr lang="en-US" altLang="en-US" sz="2800"/>
              <a:t>JENIS DAN HUKUM THALAQ</a:t>
            </a:r>
          </a:p>
          <a:p>
            <a:pPr marL="609600" indent="-609600" algn="ctr">
              <a:lnSpc>
                <a:spcPct val="80000"/>
              </a:lnSpc>
              <a:buFontTx/>
              <a:buNone/>
            </a:pPr>
            <a:endParaRPr lang="en-US" altLang="en-US" sz="2800"/>
          </a:p>
          <a:p>
            <a:pPr marL="609600" indent="-609600">
              <a:lnSpc>
                <a:spcPct val="80000"/>
              </a:lnSpc>
              <a:buFont typeface="Wingdings" panose="05000000000000000000" pitchFamily="2" charset="2"/>
              <a:buAutoNum type="arabicPeriod"/>
            </a:pPr>
            <a:r>
              <a:rPr lang="en-US" altLang="en-US" sz="2800"/>
              <a:t>Thalaq Sunni, yaitu thalaq yang dijatuhkan me- nurut tuntunan syara’. Misalnya suami mentha-laq isteri yang sudah dicampurinya dengan satu thalaq waktu suci dan tidak mencampurinya di-waktu suci tersebut.</a:t>
            </a:r>
          </a:p>
          <a:p>
            <a:pPr marL="609600" indent="-609600">
              <a:lnSpc>
                <a:spcPct val="80000"/>
              </a:lnSpc>
              <a:buFont typeface="Wingdings" panose="05000000000000000000" pitchFamily="2" charset="2"/>
              <a:buAutoNum type="arabicPeriod"/>
            </a:pPr>
            <a:r>
              <a:rPr lang="en-US" altLang="en-US" sz="2800"/>
              <a:t>Thalaq Bid’i (thalaq yang dibenci), artinya thalaq yang bertentangan dengan syara’. Misalnya seo-rang laki-laki menceraikan isterinya dengan tha-laq tiga dalam satu kalimat, atau dengan tiga ka li thalaq yang terpisah-pisah dalam satu waktu dan tempat, atau menthalaq isteri pada saat isteri sedang haid (menstruasi), nifas, atau wak-tu suci padahal malamnya ia disetubuhi. </a:t>
            </a:r>
          </a:p>
        </p:txBody>
      </p:sp>
    </p:spTree>
  </p:cSld>
  <p:clrMapOvr>
    <a:masterClrMapping/>
  </p:clrMapOvr>
  <p:transition>
    <p:push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8ACAA0B5-7161-4C44-AE74-B9E6419F6E38}"/>
              </a:ext>
            </a:extLst>
          </p:cNvPr>
          <p:cNvSpPr>
            <a:spLocks noGrp="1" noChangeArrowheads="1"/>
          </p:cNvSpPr>
          <p:nvPr>
            <p:ph type="title"/>
          </p:nvPr>
        </p:nvSpPr>
        <p:spPr/>
        <p:txBody>
          <a:bodyPr/>
          <a:lstStyle/>
          <a:p>
            <a:r>
              <a:rPr lang="en-US" altLang="en-US" sz="3600"/>
              <a:t>JENIS DAN BILANGAN THALAQ</a:t>
            </a:r>
          </a:p>
        </p:txBody>
      </p:sp>
      <p:sp>
        <p:nvSpPr>
          <p:cNvPr id="66563" name="Rectangle 3">
            <a:extLst>
              <a:ext uri="{FF2B5EF4-FFF2-40B4-BE49-F238E27FC236}">
                <a16:creationId xmlns:a16="http://schemas.microsoft.com/office/drawing/2014/main" id="{476ECA19-4E50-4889-983B-FA66DF90E74E}"/>
              </a:ext>
            </a:extLst>
          </p:cNvPr>
          <p:cNvSpPr>
            <a:spLocks noGrp="1" noChangeArrowheads="1"/>
          </p:cNvSpPr>
          <p:nvPr>
            <p:ph type="body" idx="1"/>
          </p:nvPr>
        </p:nvSpPr>
        <p:spPr/>
        <p:txBody>
          <a:bodyPr/>
          <a:lstStyle/>
          <a:p>
            <a:pPr marL="609600" indent="-609600">
              <a:lnSpc>
                <a:spcPct val="90000"/>
              </a:lnSpc>
              <a:buFont typeface="Wingdings" panose="05000000000000000000" pitchFamily="2" charset="2"/>
              <a:buAutoNum type="arabicPeriod"/>
            </a:pPr>
            <a:r>
              <a:rPr lang="en-US" altLang="en-US" sz="2800"/>
              <a:t>THALAQ SATU (JENIS THALAQ RAJ’I), yaitu suami masih bisa kembali (merujuk) kepada isterinya sebelum masa iddah habis.</a:t>
            </a:r>
          </a:p>
          <a:p>
            <a:pPr marL="609600" indent="-609600">
              <a:lnSpc>
                <a:spcPct val="90000"/>
              </a:lnSpc>
              <a:buFont typeface="Wingdings" panose="05000000000000000000" pitchFamily="2" charset="2"/>
              <a:buAutoNum type="arabicPeriod"/>
            </a:pPr>
            <a:r>
              <a:rPr lang="en-US" altLang="en-US" sz="2800"/>
              <a:t>THALAQ DUA (JENIS THALAQ RAJ’I), yaitu suami masih bisa kembali (merujuk) kepada isterinya sebelum masa iddah habis.</a:t>
            </a:r>
          </a:p>
          <a:p>
            <a:pPr marL="609600" indent="-609600">
              <a:lnSpc>
                <a:spcPct val="90000"/>
              </a:lnSpc>
              <a:buFont typeface="Wingdings" panose="05000000000000000000" pitchFamily="2" charset="2"/>
              <a:buAutoNum type="arabicPeriod"/>
            </a:pPr>
            <a:r>
              <a:rPr lang="en-US" altLang="en-US" sz="2800"/>
              <a:t>THALAQ TIGA (JENIS THALAQ BAIN), yaitu suami tidak boleh kembali (merujuk) sebelum bekas isterinya dinikahi orang lain dan telah dicerai secara sukarela</a:t>
            </a:r>
          </a:p>
        </p:txBody>
      </p:sp>
    </p:spTree>
  </p:cSld>
  <p:clrMapOvr>
    <a:masterClrMapping/>
  </p:clrMapOvr>
  <p:transition>
    <p:push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52789021-D3E6-4244-B3B9-F695925F1C0F}"/>
              </a:ext>
            </a:extLst>
          </p:cNvPr>
          <p:cNvSpPr>
            <a:spLocks noGrp="1" noChangeArrowheads="1"/>
          </p:cNvSpPr>
          <p:nvPr>
            <p:ph type="title"/>
          </p:nvPr>
        </p:nvSpPr>
        <p:spPr>
          <a:xfrm>
            <a:off x="457200" y="292100"/>
            <a:ext cx="8229600" cy="1236663"/>
          </a:xfrm>
        </p:spPr>
        <p:txBody>
          <a:bodyPr/>
          <a:lstStyle/>
          <a:p>
            <a:r>
              <a:rPr lang="en-US" altLang="en-US" sz="2800"/>
              <a:t>THALAQ DIANGGAP TIDAK JATUH BERDASAR PENDAPAT SEBAGIAN BESAR ULAMA APABILA :</a:t>
            </a:r>
          </a:p>
        </p:txBody>
      </p:sp>
      <p:sp>
        <p:nvSpPr>
          <p:cNvPr id="67587" name="Rectangle 3">
            <a:extLst>
              <a:ext uri="{FF2B5EF4-FFF2-40B4-BE49-F238E27FC236}">
                <a16:creationId xmlns:a16="http://schemas.microsoft.com/office/drawing/2014/main" id="{F5D5FE27-2D55-4E7D-AC73-80306294A649}"/>
              </a:ext>
            </a:extLst>
          </p:cNvPr>
          <p:cNvSpPr>
            <a:spLocks noGrp="1" noChangeArrowheads="1"/>
          </p:cNvSpPr>
          <p:nvPr>
            <p:ph type="body" idx="1"/>
          </p:nvPr>
        </p:nvSpPr>
        <p:spPr/>
        <p:txBody>
          <a:bodyPr/>
          <a:lstStyle/>
          <a:p>
            <a:pPr marL="609600" indent="-609600">
              <a:buFont typeface="Wingdings" panose="05000000000000000000" pitchFamily="2" charset="2"/>
              <a:buAutoNum type="arabicPeriod"/>
            </a:pPr>
            <a:r>
              <a:rPr lang="en-US" altLang="en-US"/>
              <a:t>Suami dalam keadaan marah </a:t>
            </a:r>
          </a:p>
          <a:p>
            <a:pPr marL="609600" indent="-609600">
              <a:buFont typeface="Wingdings" panose="05000000000000000000" pitchFamily="2" charset="2"/>
              <a:buAutoNum type="arabicPeriod"/>
            </a:pPr>
            <a:r>
              <a:rPr lang="en-US" altLang="en-US"/>
              <a:t>Suami dalam keadaan mabuk</a:t>
            </a:r>
          </a:p>
          <a:p>
            <a:pPr marL="609600" indent="-609600">
              <a:buFont typeface="Wingdings" panose="05000000000000000000" pitchFamily="2" charset="2"/>
              <a:buAutoNum type="arabicPeriod"/>
            </a:pPr>
            <a:r>
              <a:rPr lang="en-US" altLang="en-US"/>
              <a:t>Dalam keadaan dipaksa atau terpaksa</a:t>
            </a:r>
          </a:p>
          <a:p>
            <a:pPr marL="609600" indent="-609600">
              <a:buFont typeface="Wingdings" panose="05000000000000000000" pitchFamily="2" charset="2"/>
              <a:buAutoNum type="arabicPeriod"/>
            </a:pPr>
            <a:r>
              <a:rPr lang="en-US" altLang="en-US"/>
              <a:t>Suami bergurau tanpa dibarengi niat menthalaq</a:t>
            </a:r>
          </a:p>
          <a:p>
            <a:pPr marL="609600" indent="-609600">
              <a:buFont typeface="Wingdings" panose="05000000000000000000" pitchFamily="2" charset="2"/>
              <a:buAutoNum type="arabicPeriod"/>
            </a:pPr>
            <a:r>
              <a:rPr lang="en-US" altLang="en-US"/>
              <a:t>Dijatuhkan tanpa sadar</a:t>
            </a:r>
          </a:p>
          <a:p>
            <a:pPr marL="609600" indent="-609600">
              <a:buFont typeface="Wingdings" panose="05000000000000000000" pitchFamily="2" charset="2"/>
              <a:buAutoNum type="arabicPeriod"/>
            </a:pPr>
            <a:r>
              <a:rPr lang="en-US" altLang="en-US"/>
              <a:t>Karena keliru atau tidak sengaja</a:t>
            </a:r>
          </a:p>
        </p:txBody>
      </p:sp>
    </p:spTree>
  </p:cSld>
  <p:clrMapOvr>
    <a:masterClrMapping/>
  </p:clrMapOvr>
  <p:transition>
    <p:push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1E2C283A-6269-4AFD-85E8-BAB4063E961A}"/>
              </a:ext>
            </a:extLst>
          </p:cNvPr>
          <p:cNvSpPr>
            <a:spLocks noGrp="1" noChangeArrowheads="1"/>
          </p:cNvSpPr>
          <p:nvPr>
            <p:ph type="title"/>
          </p:nvPr>
        </p:nvSpPr>
        <p:spPr>
          <a:xfrm>
            <a:off x="457200" y="292100"/>
            <a:ext cx="8229600" cy="866775"/>
          </a:xfrm>
        </p:spPr>
        <p:txBody>
          <a:bodyPr/>
          <a:lstStyle/>
          <a:p>
            <a:r>
              <a:rPr lang="en-US" altLang="en-US" sz="4000"/>
              <a:t>MASA MENUNGGU (MASA IDDAH)</a:t>
            </a:r>
          </a:p>
        </p:txBody>
      </p:sp>
      <p:sp>
        <p:nvSpPr>
          <p:cNvPr id="68611" name="Rectangle 3">
            <a:extLst>
              <a:ext uri="{FF2B5EF4-FFF2-40B4-BE49-F238E27FC236}">
                <a16:creationId xmlns:a16="http://schemas.microsoft.com/office/drawing/2014/main" id="{91A3D607-B12F-442F-A029-B35001D465D3}"/>
              </a:ext>
            </a:extLst>
          </p:cNvPr>
          <p:cNvSpPr>
            <a:spLocks noGrp="1" noChangeArrowheads="1"/>
          </p:cNvSpPr>
          <p:nvPr>
            <p:ph type="body" idx="1"/>
          </p:nvPr>
        </p:nvSpPr>
        <p:spPr>
          <a:xfrm>
            <a:off x="457200" y="1219200"/>
            <a:ext cx="8229600" cy="4876800"/>
          </a:xfrm>
        </p:spPr>
        <p:txBody>
          <a:bodyPr/>
          <a:lstStyle/>
          <a:p>
            <a:pPr marL="609600" indent="-609600">
              <a:lnSpc>
                <a:spcPct val="90000"/>
              </a:lnSpc>
              <a:buFont typeface="Wingdings" panose="05000000000000000000" pitchFamily="2" charset="2"/>
              <a:buAutoNum type="arabicPeriod"/>
            </a:pPr>
            <a:r>
              <a:rPr lang="en-US" altLang="en-US" sz="2800"/>
              <a:t>Iddah bagi perempuan yang dithalaq dan ma-sih menstruasi (normal) secara periodik, yaitu 3 kali menstruasi (suci)</a:t>
            </a:r>
          </a:p>
          <a:p>
            <a:pPr marL="609600" indent="-609600">
              <a:lnSpc>
                <a:spcPct val="90000"/>
              </a:lnSpc>
              <a:buFont typeface="Wingdings" panose="05000000000000000000" pitchFamily="2" charset="2"/>
              <a:buAutoNum type="arabicPeriod"/>
            </a:pPr>
            <a:r>
              <a:rPr lang="en-US" altLang="en-US" sz="2800"/>
              <a:t>Iddah bagi perempuan yang telah manupause (berhenti) atau belum menstruasi, yaitu 3 bu-lan.</a:t>
            </a:r>
          </a:p>
          <a:p>
            <a:pPr marL="609600" indent="-609600">
              <a:lnSpc>
                <a:spcPct val="90000"/>
              </a:lnSpc>
              <a:buFont typeface="Wingdings" panose="05000000000000000000" pitchFamily="2" charset="2"/>
              <a:buAutoNum type="arabicPeriod"/>
            </a:pPr>
            <a:r>
              <a:rPr lang="en-US" altLang="en-US" sz="2800"/>
              <a:t>Iddah bagi perempuan yang ditinggal mati sua minya, yaitu 4 bulan 10 hari, kecuali bila ia ha-mil maka iddahnya melahirkan kehamilannya.</a:t>
            </a:r>
          </a:p>
          <a:p>
            <a:pPr marL="609600" indent="-609600">
              <a:lnSpc>
                <a:spcPct val="90000"/>
              </a:lnSpc>
              <a:buFont typeface="Wingdings" panose="05000000000000000000" pitchFamily="2" charset="2"/>
              <a:buAutoNum type="arabicPeriod"/>
            </a:pPr>
            <a:r>
              <a:rPr lang="en-US" altLang="en-US" sz="2800"/>
              <a:t>Iddah bagi perempuan yang hamil, yaitu sam-pai melahirkan kehamilannya. </a:t>
            </a:r>
          </a:p>
          <a:p>
            <a:pPr marL="609600" indent="-609600">
              <a:lnSpc>
                <a:spcPct val="90000"/>
              </a:lnSpc>
              <a:buFont typeface="Wingdings" panose="05000000000000000000" pitchFamily="2" charset="2"/>
              <a:buAutoNum type="arabicPeriod"/>
            </a:pPr>
            <a:endParaRPr lang="en-US" altLang="en-US" sz="2800"/>
          </a:p>
        </p:txBody>
      </p:sp>
    </p:spTree>
  </p:cSld>
  <p:clrMapOvr>
    <a:masterClrMapping/>
  </p:clrMapOvr>
  <p:transition>
    <p:push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a:extLst>
              <a:ext uri="{FF2B5EF4-FFF2-40B4-BE49-F238E27FC236}">
                <a16:creationId xmlns:a16="http://schemas.microsoft.com/office/drawing/2014/main" id="{0AE51228-60BD-4CF0-B60C-B3875CCBD178}"/>
              </a:ext>
            </a:extLst>
          </p:cNvPr>
          <p:cNvSpPr>
            <a:spLocks noGrp="1" noChangeArrowheads="1"/>
          </p:cNvSpPr>
          <p:nvPr>
            <p:ph type="body" idx="1"/>
          </p:nvPr>
        </p:nvSpPr>
        <p:spPr>
          <a:xfrm>
            <a:off x="457200" y="381000"/>
            <a:ext cx="8229600" cy="5715000"/>
          </a:xfrm>
        </p:spPr>
        <p:txBody>
          <a:bodyPr/>
          <a:lstStyle/>
          <a:p>
            <a:pPr algn="ctr">
              <a:lnSpc>
                <a:spcPct val="90000"/>
              </a:lnSpc>
              <a:buFontTx/>
              <a:buNone/>
            </a:pPr>
            <a:r>
              <a:rPr lang="en-US" altLang="en-US" sz="3600"/>
              <a:t>Ayat-ayat tentang masa menunggu (Iddah)</a:t>
            </a:r>
          </a:p>
          <a:p>
            <a:pPr>
              <a:lnSpc>
                <a:spcPct val="90000"/>
              </a:lnSpc>
              <a:buFontTx/>
              <a:buNone/>
            </a:pPr>
            <a:endParaRPr lang="en-US" altLang="en-US" sz="3600"/>
          </a:p>
          <a:p>
            <a:pPr>
              <a:lnSpc>
                <a:spcPct val="90000"/>
              </a:lnSpc>
              <a:buFontTx/>
              <a:buNone/>
            </a:pPr>
            <a:endParaRPr lang="en-US" altLang="en-US"/>
          </a:p>
          <a:p>
            <a:pPr algn="ctr">
              <a:lnSpc>
                <a:spcPct val="90000"/>
              </a:lnSpc>
              <a:buFont typeface="HQPB5" pitchFamily="2" charset="2"/>
              <a:buNone/>
            </a:pPr>
            <a:r>
              <a:rPr lang="en-US" altLang="en-US">
                <a:sym typeface="HQPB2" pitchFamily="2" charset="2"/>
              </a:rPr>
              <a:t></a:t>
            </a:r>
            <a:r>
              <a:rPr lang="en-US" altLang="en-US">
                <a:sym typeface="HQPB4" pitchFamily="2" charset="2"/>
              </a:rPr>
              <a:t> </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4" pitchFamily="2" charset="2"/>
              </a:rPr>
              <a:t></a:t>
            </a:r>
            <a:r>
              <a:rPr lang="en-US" altLang="en-US">
                <a:sym typeface="HQPB2" pitchFamily="2" charset="2"/>
              </a:rPr>
              <a:t></a:t>
            </a:r>
            <a:r>
              <a:rPr lang="en-US" altLang="en-US"/>
              <a:t> </a:t>
            </a:r>
            <a:r>
              <a:rPr lang="en-US" altLang="en-US">
                <a:sym typeface="HQPB5"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t> </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t> </a:t>
            </a:r>
            <a:r>
              <a:rPr lang="en-US" altLang="en-US">
                <a:sym typeface="HQPB1" pitchFamily="2" charset="2"/>
              </a:rPr>
              <a:t></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p>
          <a:p>
            <a:pPr algn="ctr">
              <a:lnSpc>
                <a:spcPct val="90000"/>
              </a:lnSpc>
              <a:buFont typeface="HQPB5" pitchFamily="2" charset="2"/>
              <a:buChar char=""/>
            </a:pPr>
            <a:endParaRPr lang="en-US" altLang="en-US" sz="3600"/>
          </a:p>
          <a:p>
            <a:pPr>
              <a:lnSpc>
                <a:spcPct val="90000"/>
              </a:lnSpc>
              <a:buFontTx/>
              <a:buNone/>
            </a:pPr>
            <a:r>
              <a:rPr lang="en-US" altLang="en-US" sz="2800"/>
              <a:t>Wanita-wanita yang ditalak handaklah menahan </a:t>
            </a:r>
          </a:p>
          <a:p>
            <a:pPr>
              <a:lnSpc>
                <a:spcPct val="90000"/>
              </a:lnSpc>
              <a:buFontTx/>
              <a:buNone/>
            </a:pPr>
            <a:r>
              <a:rPr lang="en-US" altLang="en-US" sz="2800"/>
              <a:t>diri (menunggu) tiga kali quru‘ [Al-Baqoroh 228). </a:t>
            </a:r>
          </a:p>
          <a:p>
            <a:pPr>
              <a:lnSpc>
                <a:spcPct val="90000"/>
              </a:lnSpc>
              <a:buFontTx/>
              <a:buNone/>
            </a:pPr>
            <a:endParaRPr lang="en-US" altLang="en-US" sz="2800"/>
          </a:p>
          <a:p>
            <a:pPr algn="ctr">
              <a:lnSpc>
                <a:spcPct val="90000"/>
              </a:lnSpc>
              <a:buFontTx/>
              <a:buNone/>
            </a:pPr>
            <a:r>
              <a:rPr lang="en-US" altLang="en-US"/>
              <a:t>    </a:t>
            </a:r>
          </a:p>
        </p:txBody>
      </p:sp>
    </p:spTree>
  </p:cSld>
  <p:clrMapOvr>
    <a:masterClrMapping/>
  </p:clrMapOvr>
  <p:transition>
    <p:push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3">
            <a:extLst>
              <a:ext uri="{FF2B5EF4-FFF2-40B4-BE49-F238E27FC236}">
                <a16:creationId xmlns:a16="http://schemas.microsoft.com/office/drawing/2014/main" id="{15EA9FC0-AE15-4DB8-AD6D-C2B5E9001D14}"/>
              </a:ext>
            </a:extLst>
          </p:cNvPr>
          <p:cNvSpPr>
            <a:spLocks noGrp="1" noChangeArrowheads="1"/>
          </p:cNvSpPr>
          <p:nvPr>
            <p:ph type="body" idx="1"/>
          </p:nvPr>
        </p:nvSpPr>
        <p:spPr>
          <a:xfrm>
            <a:off x="457200" y="381000"/>
            <a:ext cx="8229600" cy="5867400"/>
          </a:xfrm>
        </p:spPr>
        <p:txBody>
          <a:bodyPr/>
          <a:lstStyle/>
          <a:p>
            <a:pPr>
              <a:lnSpc>
                <a:spcPct val="90000"/>
              </a:lnSpc>
              <a:buFontTx/>
              <a:buNone/>
            </a:pPr>
            <a:endParaRPr lang="en-US" altLang="en-US" sz="2400"/>
          </a:p>
          <a:p>
            <a:pPr algn="ctr">
              <a:lnSpc>
                <a:spcPct val="90000"/>
              </a:lnSpc>
              <a:buFontTx/>
              <a:buNone/>
            </a:pP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t> </a:t>
            </a:r>
            <a:r>
              <a:rPr lang="en-US" altLang="en-US" sz="2800">
                <a:sym typeface="HQPB4" pitchFamily="2" charset="2"/>
              </a:rPr>
              <a:t></a:t>
            </a:r>
            <a:r>
              <a:rPr lang="en-US" altLang="en-US" sz="2800"/>
              <a:t> </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t> </a:t>
            </a:r>
            <a:r>
              <a:rPr lang="en-US" altLang="en-US" sz="2800">
                <a:sym typeface="HQPB4" pitchFamily="2" charset="2"/>
              </a:rPr>
              <a:t></a:t>
            </a:r>
            <a:r>
              <a:rPr lang="en-US" altLang="en-US" sz="2800">
                <a:sym typeface="HQPB1"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3" pitchFamily="2" charset="2"/>
              </a:rPr>
              <a:t></a:t>
            </a:r>
            <a:r>
              <a:rPr lang="en-US" altLang="en-US" sz="2800">
                <a:sym typeface="HQPB4" pitchFamily="2" charset="2"/>
              </a:rPr>
              <a:t></a:t>
            </a:r>
            <a:r>
              <a:rPr lang="en-US" altLang="en-US" sz="2800">
                <a:sym typeface="HQPB3"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endParaRPr lang="en-US" altLang="en-US" sz="2800"/>
          </a:p>
          <a:p>
            <a:pPr algn="ctr">
              <a:lnSpc>
                <a:spcPct val="90000"/>
              </a:lnSpc>
              <a:buFont typeface="HQPB5" pitchFamily="2" charset="2"/>
              <a:buChar char="t"/>
            </a:pPr>
            <a:r>
              <a:rPr lang="en-US" altLang="en-US" sz="2800">
                <a:sym typeface="HQPB4" pitchFamily="2" charset="2"/>
              </a:rPr>
              <a:t></a:t>
            </a:r>
            <a:r>
              <a:rPr lang="en-US" altLang="en-US" sz="2800"/>
              <a:t> </a:t>
            </a:r>
            <a:r>
              <a:rPr lang="en-US" altLang="en-US" sz="2800">
                <a:sym typeface="HQPB4" pitchFamily="2" charset="2"/>
              </a:rPr>
              <a:t></a:t>
            </a:r>
            <a:r>
              <a:rPr lang="en-US" altLang="en-US" sz="2800"/>
              <a:t> </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t> </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t> </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t> </a:t>
            </a:r>
            <a:r>
              <a:rPr lang="en-US" altLang="en-US" sz="2800">
                <a:sym typeface="HQPB4" pitchFamily="2" charset="2"/>
              </a:rPr>
              <a:t></a:t>
            </a:r>
            <a:r>
              <a:rPr lang="en-US" altLang="en-US" sz="2800"/>
              <a:t> </a:t>
            </a:r>
            <a:r>
              <a:rPr lang="en-US" altLang="en-US" sz="2800">
                <a:sym typeface="HQPB4" pitchFamily="2" charset="2"/>
              </a:rPr>
              <a:t></a:t>
            </a:r>
          </a:p>
          <a:p>
            <a:pPr algn="ctr">
              <a:lnSpc>
                <a:spcPct val="90000"/>
              </a:lnSpc>
              <a:buFont typeface="HQPB5" pitchFamily="2" charset="2"/>
              <a:buChar char="t"/>
            </a:pPr>
            <a:r>
              <a:rPr lang="en-US" altLang="en-US" sz="2800">
                <a:sym typeface="HQPB2" pitchFamily="2" charset="2"/>
              </a:rPr>
              <a:t>  </a:t>
            </a:r>
            <a:r>
              <a:rPr lang="en-US" altLang="en-US" sz="2800">
                <a:sym typeface="HQPB4" pitchFamily="2" charset="2"/>
              </a:rPr>
              <a:t></a:t>
            </a:r>
            <a:r>
              <a:rPr lang="en-US" altLang="en-US" sz="2800"/>
              <a:t> </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p>
          <a:p>
            <a:pPr>
              <a:lnSpc>
                <a:spcPct val="90000"/>
              </a:lnSpc>
              <a:buFontTx/>
              <a:buNone/>
            </a:pPr>
            <a:endParaRPr lang="en-US" altLang="en-US" sz="2800"/>
          </a:p>
          <a:p>
            <a:pPr>
              <a:lnSpc>
                <a:spcPct val="90000"/>
              </a:lnSpc>
              <a:buFontTx/>
              <a:buNone/>
            </a:pPr>
            <a:r>
              <a:rPr lang="en-US" altLang="en-US" sz="2400"/>
              <a:t>Hai orang-orang yang beriman, apabila kamu menikahi pe-</a:t>
            </a:r>
          </a:p>
          <a:p>
            <a:pPr>
              <a:lnSpc>
                <a:spcPct val="90000"/>
              </a:lnSpc>
              <a:buFontTx/>
              <a:buNone/>
            </a:pPr>
            <a:r>
              <a:rPr lang="en-US" altLang="en-US" sz="2400"/>
              <a:t>rempuan- perempuan yang beriman, kemudian kamu cerai-</a:t>
            </a:r>
          </a:p>
          <a:p>
            <a:pPr>
              <a:lnSpc>
                <a:spcPct val="90000"/>
              </a:lnSpc>
              <a:buFontTx/>
              <a:buNone/>
            </a:pPr>
            <a:r>
              <a:rPr lang="en-US" altLang="en-US" sz="2400"/>
              <a:t>kan mereka sebelum kamu men campurinya Maka sekali-</a:t>
            </a:r>
          </a:p>
          <a:p>
            <a:pPr>
              <a:lnSpc>
                <a:spcPct val="90000"/>
              </a:lnSpc>
              <a:buFontTx/>
              <a:buNone/>
            </a:pPr>
            <a:r>
              <a:rPr lang="en-US" altLang="en-US" sz="2400"/>
              <a:t>sekali tidak wajib atas mereka 'iddah bagimu yang kamu </a:t>
            </a:r>
          </a:p>
          <a:p>
            <a:pPr>
              <a:lnSpc>
                <a:spcPct val="90000"/>
              </a:lnSpc>
              <a:buFontTx/>
              <a:buNone/>
            </a:pPr>
            <a:r>
              <a:rPr lang="en-US" altLang="en-US" sz="2400"/>
              <a:t>minta menyempurnakannya. Maka berilah mereka mut'ah </a:t>
            </a:r>
          </a:p>
          <a:p>
            <a:pPr>
              <a:lnSpc>
                <a:spcPct val="90000"/>
              </a:lnSpc>
              <a:buFontTx/>
              <a:buNone/>
            </a:pPr>
            <a:r>
              <a:rPr lang="en-US" altLang="en-US" sz="2400"/>
              <a:t>dan lepaskanlah mereka itu dengan cara yang sebaik-baik-</a:t>
            </a:r>
          </a:p>
          <a:p>
            <a:pPr>
              <a:lnSpc>
                <a:spcPct val="90000"/>
              </a:lnSpc>
              <a:buFontTx/>
              <a:buNone/>
            </a:pPr>
            <a:r>
              <a:rPr lang="en-US" altLang="en-US" sz="2400"/>
              <a:t>nya (Al-Ahzab : 49).  </a:t>
            </a:r>
          </a:p>
        </p:txBody>
      </p:sp>
    </p:spTree>
  </p:cSld>
  <p:clrMapOvr>
    <a:masterClrMapping/>
  </p:clrMapOvr>
  <p:transition>
    <p:push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3">
            <a:extLst>
              <a:ext uri="{FF2B5EF4-FFF2-40B4-BE49-F238E27FC236}">
                <a16:creationId xmlns:a16="http://schemas.microsoft.com/office/drawing/2014/main" id="{31EA9D64-A3AF-4937-8348-691CB2C229F6}"/>
              </a:ext>
            </a:extLst>
          </p:cNvPr>
          <p:cNvSpPr>
            <a:spLocks noGrp="1" noChangeArrowheads="1"/>
          </p:cNvSpPr>
          <p:nvPr>
            <p:ph type="body" idx="1"/>
          </p:nvPr>
        </p:nvSpPr>
        <p:spPr>
          <a:xfrm>
            <a:off x="457200" y="381000"/>
            <a:ext cx="8229600" cy="5715000"/>
          </a:xfrm>
          <a:noFill/>
          <a:ln>
            <a:solidFill>
              <a:schemeClr val="tx1"/>
            </a:solidFill>
            <a:miter lim="800000"/>
            <a:headEnd/>
            <a:tailEnd/>
          </a:ln>
        </p:spPr>
        <p:txBody>
          <a:bodyPr/>
          <a:lstStyle/>
          <a:p>
            <a:pPr algn="ctr">
              <a:lnSpc>
                <a:spcPct val="90000"/>
              </a:lnSpc>
              <a:buFontTx/>
              <a:buNone/>
            </a:pPr>
            <a:r>
              <a:rPr lang="en-US" altLang="en-US" sz="2400">
                <a:sym typeface="HQPB5" pitchFamily="2" charset="2"/>
              </a:rPr>
              <a:t></a:t>
            </a:r>
          </a:p>
          <a:p>
            <a:pPr algn="ctr">
              <a:lnSpc>
                <a:spcPct val="90000"/>
              </a:lnSpc>
              <a:buFontTx/>
              <a:buNone/>
            </a:pPr>
            <a:r>
              <a:rPr lang="en-US" altLang="en-US" sz="2400"/>
              <a:t> </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 </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t> </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3" pitchFamily="2" charset="2"/>
              </a:rPr>
              <a:t></a:t>
            </a:r>
            <a:r>
              <a:rPr lang="en-US" altLang="en-US" sz="2800">
                <a:sym typeface="HQPB4" pitchFamily="2" charset="2"/>
              </a:rPr>
              <a:t></a:t>
            </a:r>
            <a:r>
              <a:rPr lang="en-US" altLang="en-US" sz="2800">
                <a:sym typeface="HQPB3"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endParaRPr lang="en-US" altLang="en-US" sz="2800"/>
          </a:p>
          <a:p>
            <a:pPr algn="ctr">
              <a:lnSpc>
                <a:spcPct val="90000"/>
              </a:lnSpc>
              <a:buFontTx/>
              <a:buNone/>
            </a:pPr>
            <a:r>
              <a:rPr lang="en-US" altLang="en-US" sz="2800">
                <a:sym typeface="HQPB5" pitchFamily="2" charset="2"/>
              </a:rPr>
              <a:t></a:t>
            </a:r>
            <a:r>
              <a:rPr lang="en-US" altLang="en-US" sz="2800"/>
              <a:t> </a:t>
            </a:r>
            <a:r>
              <a:rPr lang="en-US" altLang="en-US" sz="2800">
                <a:sym typeface="HQPB4" pitchFamily="2" charset="2"/>
              </a:rPr>
              <a:t></a:t>
            </a:r>
            <a:r>
              <a:rPr lang="en-US" altLang="en-US" sz="2800"/>
              <a:t> </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t> </a:t>
            </a:r>
            <a:r>
              <a:rPr lang="en-US" altLang="en-US" sz="2800">
                <a:sym typeface="HQPB5" pitchFamily="2" charset="2"/>
              </a:rPr>
              <a:t></a:t>
            </a:r>
            <a:r>
              <a:rPr lang="en-US" altLang="en-US" sz="2800"/>
              <a:t> </a:t>
            </a:r>
            <a:r>
              <a:rPr lang="en-US" altLang="en-US" sz="2800">
                <a:sym typeface="HQPB4" pitchFamily="2" charset="2"/>
              </a:rPr>
              <a:t></a:t>
            </a:r>
            <a:r>
              <a:rPr lang="en-US" altLang="en-US" sz="2800">
                <a:sym typeface="HQPB3"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 </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 </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1" pitchFamily="2" charset="2"/>
              </a:rPr>
              <a:t> </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4" pitchFamily="2" charset="2"/>
              </a:rPr>
              <a:t> </a:t>
            </a:r>
          </a:p>
          <a:p>
            <a:pPr algn="ctr">
              <a:lnSpc>
                <a:spcPct val="90000"/>
              </a:lnSpc>
              <a:buFontTx/>
              <a:buNone/>
            </a:pPr>
            <a:r>
              <a:rPr lang="en-US" altLang="en-US" sz="2800"/>
              <a:t> </a:t>
            </a:r>
            <a:r>
              <a:rPr lang="en-US" altLang="en-US" sz="2800">
                <a:sym typeface="HQPB2" pitchFamily="2" charset="2"/>
              </a:rPr>
              <a:t></a:t>
            </a:r>
            <a:r>
              <a:rPr lang="en-US" altLang="en-US" sz="2800"/>
              <a:t> </a:t>
            </a:r>
            <a:r>
              <a:rPr lang="en-US" altLang="en-US" sz="2800">
                <a:sym typeface="HQPB5" pitchFamily="2" charset="2"/>
              </a:rPr>
              <a:t></a:t>
            </a:r>
            <a:r>
              <a:rPr lang="en-US" altLang="en-US" sz="2800"/>
              <a:t> </a:t>
            </a:r>
            <a:r>
              <a:rPr lang="en-US" altLang="en-US" sz="2800">
                <a:sym typeface="HQPB4" pitchFamily="2" charset="2"/>
              </a:rPr>
              <a:t></a:t>
            </a:r>
            <a:r>
              <a:rPr lang="en-US" altLang="en-US" sz="2800">
                <a:sym typeface="HQPB1"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 </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 </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endParaRPr lang="en-US" altLang="en-US" sz="2800">
              <a:sym typeface="HQPB2" pitchFamily="2" charset="2"/>
            </a:endParaRPr>
          </a:p>
          <a:p>
            <a:pPr>
              <a:lnSpc>
                <a:spcPct val="90000"/>
              </a:lnSpc>
              <a:buFontTx/>
              <a:buNone/>
            </a:pPr>
            <a:endParaRPr lang="en-US" altLang="en-US" sz="2400"/>
          </a:p>
          <a:p>
            <a:pPr>
              <a:lnSpc>
                <a:spcPct val="90000"/>
              </a:lnSpc>
              <a:buFontTx/>
              <a:buNone/>
            </a:pPr>
            <a:r>
              <a:rPr lang="en-US" altLang="en-US" sz="2400"/>
              <a:t>Orang-orang yang meninggal dunia di antaramu dengan </a:t>
            </a:r>
          </a:p>
          <a:p>
            <a:pPr>
              <a:lnSpc>
                <a:spcPct val="90000"/>
              </a:lnSpc>
              <a:buFontTx/>
              <a:buNone/>
            </a:pPr>
            <a:r>
              <a:rPr lang="en-US" altLang="en-US" sz="2400"/>
              <a:t>meninggalkan isteri-isteri (hendaklah Para isteri itu) me-</a:t>
            </a:r>
          </a:p>
          <a:p>
            <a:pPr>
              <a:lnSpc>
                <a:spcPct val="90000"/>
              </a:lnSpc>
              <a:buFontTx/>
              <a:buNone/>
            </a:pPr>
            <a:r>
              <a:rPr lang="en-US" altLang="en-US" sz="2400"/>
              <a:t>nangguhkan dirinya (ber'iddah) empat bulan sepuluh hari. </a:t>
            </a:r>
          </a:p>
          <a:p>
            <a:pPr>
              <a:lnSpc>
                <a:spcPct val="90000"/>
              </a:lnSpc>
              <a:buFontTx/>
              <a:buNone/>
            </a:pPr>
            <a:r>
              <a:rPr lang="en-US" altLang="en-US" sz="2400"/>
              <a:t>kemudian apabila telah habis 'iddahnya, Maka tiada dosa </a:t>
            </a:r>
          </a:p>
          <a:p>
            <a:pPr>
              <a:lnSpc>
                <a:spcPct val="90000"/>
              </a:lnSpc>
              <a:buFontTx/>
              <a:buNone/>
            </a:pPr>
            <a:r>
              <a:rPr lang="en-US" altLang="en-US" sz="2400"/>
              <a:t>bagimu (para wali) membiarkan mereka berbuat terhadap </a:t>
            </a:r>
          </a:p>
          <a:p>
            <a:pPr>
              <a:lnSpc>
                <a:spcPct val="90000"/>
              </a:lnSpc>
              <a:buFontTx/>
              <a:buNone/>
            </a:pPr>
            <a:r>
              <a:rPr lang="en-US" altLang="en-US" sz="2400"/>
              <a:t>diri mereka[</a:t>
            </a:r>
            <a:r>
              <a:rPr lang="en-US" altLang="en-US" sz="2400">
                <a:solidFill>
                  <a:schemeClr val="folHlink"/>
                </a:solidFill>
              </a:rPr>
              <a:t>147</a:t>
            </a:r>
            <a:r>
              <a:rPr lang="en-US" altLang="en-US" sz="2400"/>
              <a:t>] menurut yang patut. Allah mengetahui </a:t>
            </a:r>
          </a:p>
          <a:p>
            <a:pPr>
              <a:lnSpc>
                <a:spcPct val="90000"/>
              </a:lnSpc>
              <a:buFontTx/>
              <a:buNone/>
            </a:pPr>
            <a:r>
              <a:rPr lang="en-US" altLang="en-US" sz="2400"/>
              <a:t>apa yang kamu perbuat (Al-Baqoroh : 234) </a:t>
            </a:r>
          </a:p>
          <a:p>
            <a:pPr>
              <a:lnSpc>
                <a:spcPct val="90000"/>
              </a:lnSpc>
            </a:pPr>
            <a:r>
              <a:rPr lang="en-US" altLang="en-US" sz="2400"/>
              <a:t>[</a:t>
            </a:r>
            <a:r>
              <a:rPr lang="en-US" altLang="en-US" sz="2400">
                <a:solidFill>
                  <a:schemeClr val="folHlink"/>
                </a:solidFill>
              </a:rPr>
              <a:t>147</a:t>
            </a:r>
            <a:r>
              <a:rPr lang="en-US" altLang="en-US" sz="2400"/>
              <a:t>] Berhias, atau bepergian, atau menerima pinangan.</a:t>
            </a:r>
          </a:p>
        </p:txBody>
      </p:sp>
    </p:spTree>
  </p:cSld>
  <p:clrMapOvr>
    <a:masterClrMapping/>
  </p:clrMapOvr>
  <p:transition>
    <p:push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Rectangle 3">
            <a:extLst>
              <a:ext uri="{FF2B5EF4-FFF2-40B4-BE49-F238E27FC236}">
                <a16:creationId xmlns:a16="http://schemas.microsoft.com/office/drawing/2014/main" id="{4A9856F5-690D-4549-A1D7-11A9A79F9C74}"/>
              </a:ext>
            </a:extLst>
          </p:cNvPr>
          <p:cNvSpPr>
            <a:spLocks noGrp="1" noChangeArrowheads="1"/>
          </p:cNvSpPr>
          <p:nvPr>
            <p:ph type="body" idx="1"/>
          </p:nvPr>
        </p:nvSpPr>
        <p:spPr>
          <a:xfrm>
            <a:off x="457200" y="304800"/>
            <a:ext cx="8229600" cy="5791200"/>
          </a:xfrm>
        </p:spPr>
        <p:txBody>
          <a:bodyPr/>
          <a:lstStyle/>
          <a:p>
            <a:pPr>
              <a:lnSpc>
                <a:spcPct val="80000"/>
              </a:lnSpc>
              <a:buFontTx/>
              <a:buNone/>
            </a:pPr>
            <a:endParaRPr lang="en-US" altLang="en-US" sz="1000"/>
          </a:p>
          <a:p>
            <a:pPr>
              <a:lnSpc>
                <a:spcPct val="80000"/>
              </a:lnSpc>
              <a:buFontTx/>
              <a:buNone/>
            </a:pPr>
            <a:endParaRPr lang="en-US" altLang="en-US" sz="1000"/>
          </a:p>
          <a:p>
            <a:pPr algn="ctr">
              <a:lnSpc>
                <a:spcPct val="80000"/>
              </a:lnSpc>
              <a:buFontTx/>
              <a:buNone/>
            </a:pP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t> </a:t>
            </a:r>
            <a:r>
              <a:rPr lang="en-US" altLang="en-US" sz="2800">
                <a:sym typeface="HQPB4" pitchFamily="2" charset="2"/>
              </a:rPr>
              <a:t></a:t>
            </a:r>
            <a:r>
              <a:rPr lang="en-US" altLang="en-US" sz="2800">
                <a:sym typeface="HQPB3"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t> </a:t>
            </a:r>
            <a:r>
              <a:rPr lang="en-US" altLang="en-US" sz="2800">
                <a:sym typeface="HQPB4" pitchFamily="2" charset="2"/>
              </a:rPr>
              <a:t></a:t>
            </a:r>
            <a:r>
              <a:rPr lang="en-US" altLang="en-US" sz="2800">
                <a:sym typeface="HQPB1"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 </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p>
          <a:p>
            <a:pPr algn="ctr">
              <a:lnSpc>
                <a:spcPct val="80000"/>
              </a:lnSpc>
              <a:buFontTx/>
              <a:buNone/>
            </a:pP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2"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4" pitchFamily="2" charset="2"/>
              </a:rPr>
              <a:t></a:t>
            </a:r>
            <a:r>
              <a:rPr lang="en-US" altLang="en-US" sz="2800">
                <a:sym typeface="HQPB1"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 </a:t>
            </a:r>
            <a:r>
              <a:rPr lang="en-US" altLang="en-US" sz="2800"/>
              <a:t> </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t> </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1"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4" pitchFamily="2" charset="2"/>
              </a:rPr>
              <a:t> </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endParaRPr lang="en-US" altLang="en-US" sz="2800"/>
          </a:p>
          <a:p>
            <a:pPr algn="ctr">
              <a:lnSpc>
                <a:spcPct val="80000"/>
              </a:lnSpc>
              <a:buFontTx/>
              <a:buNone/>
            </a:pPr>
            <a:r>
              <a:rPr lang="en-US" altLang="en-US" sz="2800">
                <a:sym typeface="HQPB2" pitchFamily="2" charset="2"/>
              </a:rPr>
              <a:t></a:t>
            </a:r>
            <a:r>
              <a:rPr lang="en-US" altLang="en-US" sz="2800">
                <a:sym typeface="HQPB4" pitchFamily="2" charset="2"/>
              </a:rPr>
              <a:t></a:t>
            </a:r>
            <a:r>
              <a:rPr lang="en-US" altLang="en-US" sz="2800">
                <a:sym typeface="HQPB3" pitchFamily="2" charset="2"/>
              </a:rPr>
              <a:t></a:t>
            </a:r>
            <a:r>
              <a:rPr lang="en-US" altLang="en-US" sz="2800">
                <a:sym typeface="HQPB4" pitchFamily="2" charset="2"/>
              </a:rPr>
              <a:t></a:t>
            </a:r>
            <a:r>
              <a:rPr lang="en-US" altLang="en-US" sz="2800">
                <a:sym typeface="HQPB3"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t> </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t> </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4" pitchFamily="2" charset="2"/>
              </a:rPr>
              <a:t></a:t>
            </a:r>
            <a:endParaRPr lang="en-US" altLang="en-US" sz="2800"/>
          </a:p>
          <a:p>
            <a:pPr algn="ctr">
              <a:lnSpc>
                <a:spcPct val="80000"/>
              </a:lnSpc>
              <a:buFont typeface="HQPB5" pitchFamily="2" charset="2"/>
              <a:buChar char="z"/>
            </a:pPr>
            <a:r>
              <a:rPr lang="en-US" altLang="en-US" sz="2800">
                <a:sym typeface="HQPB4" pitchFamily="2" charset="2"/>
              </a:rPr>
              <a:t></a:t>
            </a:r>
            <a:r>
              <a:rPr lang="en-US" altLang="en-US" sz="2800"/>
              <a:t>     </a:t>
            </a:r>
            <a:r>
              <a:rPr lang="en-US" altLang="en-US" sz="2800">
                <a:sym typeface="HQPB2" pitchFamily="2" charset="2"/>
              </a:rPr>
              <a:t></a:t>
            </a:r>
            <a:r>
              <a:rPr lang="en-US" altLang="en-US" sz="2800"/>
              <a:t>   </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2" pitchFamily="2" charset="2"/>
              </a:rPr>
              <a:t></a:t>
            </a:r>
            <a:r>
              <a:rPr lang="en-US" altLang="en-US" sz="2800"/>
              <a:t> </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endParaRPr lang="en-US" altLang="en-US" sz="2800"/>
          </a:p>
          <a:p>
            <a:pPr algn="ctr">
              <a:lnSpc>
                <a:spcPct val="80000"/>
              </a:lnSpc>
              <a:buFont typeface="HQPB5" pitchFamily="2" charset="2"/>
              <a:buChar char="z"/>
            </a:pPr>
            <a:endParaRPr lang="en-US" altLang="en-US" sz="2800"/>
          </a:p>
          <a:p>
            <a:pPr>
              <a:lnSpc>
                <a:spcPct val="80000"/>
              </a:lnSpc>
              <a:buFontTx/>
              <a:buNone/>
            </a:pPr>
            <a:r>
              <a:rPr lang="en-US" altLang="en-US" sz="2400"/>
              <a:t>Dan perempuan-perempuan yang tidak haid lagi (mono-pause) di antara perempuan-perempuanmu jika kamu ragu-ragu (tentang masa iddahnya), Maka masa iddah mereka adalah tiga bulan; dan begitu (pula) perempuan-perempuan yang tidak haid. Dan perempuan-perempuan yang hamil, waktu iddah mereka itu ialah sampai mereka melahirkan kandungannya. dan barangsiapa yang ber-takwa kepada Allah, niscaya Allah menjadikan baginya kemudahan dalam urusannya (At-Thalaq : 4). </a:t>
            </a:r>
          </a:p>
        </p:txBody>
      </p:sp>
    </p:spTree>
  </p:cSld>
  <p:clrMapOvr>
    <a:masterClrMapping/>
  </p:clrMapOvr>
  <p:transition>
    <p:push dir="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257BEAA8-BE6F-4C49-8DE2-2DD8327DD701}"/>
              </a:ext>
            </a:extLst>
          </p:cNvPr>
          <p:cNvSpPr>
            <a:spLocks noGrp="1" noChangeArrowheads="1"/>
          </p:cNvSpPr>
          <p:nvPr>
            <p:ph type="title"/>
          </p:nvPr>
        </p:nvSpPr>
        <p:spPr>
          <a:xfrm>
            <a:off x="457200" y="292100"/>
            <a:ext cx="8229600" cy="1236663"/>
          </a:xfrm>
        </p:spPr>
        <p:txBody>
          <a:bodyPr/>
          <a:lstStyle/>
          <a:p>
            <a:r>
              <a:rPr lang="en-US" altLang="en-US" sz="3200"/>
              <a:t>BEBERAPA MASALAH DALAM RUMAH TANGGA</a:t>
            </a:r>
          </a:p>
        </p:txBody>
      </p:sp>
      <p:sp>
        <p:nvSpPr>
          <p:cNvPr id="69635" name="Rectangle 3">
            <a:extLst>
              <a:ext uri="{FF2B5EF4-FFF2-40B4-BE49-F238E27FC236}">
                <a16:creationId xmlns:a16="http://schemas.microsoft.com/office/drawing/2014/main" id="{6E729292-7815-4736-8802-FEF607FE52AF}"/>
              </a:ext>
            </a:extLst>
          </p:cNvPr>
          <p:cNvSpPr>
            <a:spLocks noGrp="1" noChangeArrowheads="1"/>
          </p:cNvSpPr>
          <p:nvPr>
            <p:ph type="body" idx="1"/>
          </p:nvPr>
        </p:nvSpPr>
        <p:spPr>
          <a:xfrm>
            <a:off x="228600" y="1447800"/>
            <a:ext cx="8610600" cy="4953000"/>
          </a:xfrm>
        </p:spPr>
        <p:txBody>
          <a:bodyPr/>
          <a:lstStyle/>
          <a:p>
            <a:pPr marL="609600" indent="-609600">
              <a:lnSpc>
                <a:spcPct val="90000"/>
              </a:lnSpc>
              <a:buFont typeface="Wingdings" panose="05000000000000000000" pitchFamily="2" charset="2"/>
              <a:buAutoNum type="arabicPeriod"/>
            </a:pPr>
            <a:r>
              <a:rPr lang="en-US" altLang="en-US" sz="2400"/>
              <a:t>ILA, yaitu sumpah seorang suami untuk tidak berhubung-an kelamin dengan isterinya. Berdasarkan Qur’an ia diberi tenggang waktu samapi 4 bulan, apabila kelak ia akan kembali sebelum waktunya habis, atau tepat 4 bulan kem bali, maka ia harus membeyar kifarat (puasa 3 hari berturut-turut).</a:t>
            </a:r>
          </a:p>
          <a:p>
            <a:pPr marL="609600" indent="-609600">
              <a:lnSpc>
                <a:spcPct val="90000"/>
              </a:lnSpc>
              <a:buFont typeface="Wingdings" panose="05000000000000000000" pitchFamily="2" charset="2"/>
              <a:buAutoNum type="arabicPeriod"/>
            </a:pPr>
            <a:r>
              <a:rPr lang="en-US" altLang="en-US" sz="2400"/>
              <a:t>NUSYUZ (durhaka), misalnya isteri tidak thaat atau tidak mau diajak tidur bersama tanpa alasan syar’i atau alasan yang dapat diterima aqal sehat, maka suami berkewajib-an menasihatinya, bila masih juga belum sadar, maka la-kukan pisah ranjang, bila masih juga belum sadar, suami boleh memukul yang tidak menyakiti, bila masih juga be-lum sadar, maka dicarikan penyelesaian apakah pernikah-an mau dilanjutkan atau cerai  </a:t>
            </a:r>
          </a:p>
        </p:txBody>
      </p:sp>
    </p:spTree>
  </p:cSld>
  <p:clrMapOvr>
    <a:masterClrMapping/>
  </p:clrMapOvr>
  <p:transition>
    <p:push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a:extLst>
              <a:ext uri="{FF2B5EF4-FFF2-40B4-BE49-F238E27FC236}">
                <a16:creationId xmlns:a16="http://schemas.microsoft.com/office/drawing/2014/main" id="{45E63EB1-8AD1-4074-8826-23BE4D678ABA}"/>
              </a:ext>
            </a:extLst>
          </p:cNvPr>
          <p:cNvSpPr>
            <a:spLocks noGrp="1" noChangeArrowheads="1"/>
          </p:cNvSpPr>
          <p:nvPr>
            <p:ph type="body" idx="1"/>
          </p:nvPr>
        </p:nvSpPr>
        <p:spPr>
          <a:xfrm>
            <a:off x="457200" y="304800"/>
            <a:ext cx="8229600" cy="5821363"/>
          </a:xfrm>
        </p:spPr>
        <p:txBody>
          <a:bodyPr/>
          <a:lstStyle/>
          <a:p>
            <a:pPr>
              <a:buFontTx/>
              <a:buNone/>
            </a:pPr>
            <a:r>
              <a:rPr lang="en-US" altLang="en-US"/>
              <a:t>FIQIH, menurut bahasa adalah faham, atau memahami pembicaraan orang yang ber-bicara. Sedangkan menurut istilah </a:t>
            </a:r>
            <a:r>
              <a:rPr lang="en-US" altLang="en-US" i="1"/>
              <a:t>Fiqih</a:t>
            </a:r>
            <a:r>
              <a:rPr lang="en-US" altLang="en-US"/>
              <a:t> ia-lah ilmu yang menerangkan hukum syara’ yang amaliyah yang diambil dari dalil-dalil nya yang terperinci. </a:t>
            </a:r>
            <a:r>
              <a:rPr lang="en-US" altLang="en-US" b="1" i="1"/>
              <a:t>Fiqih</a:t>
            </a:r>
            <a:r>
              <a:rPr lang="en-US" altLang="en-US"/>
              <a:t> adalah ilmu yang dihasilkan oleh pikiran serta ijtihad (penelitian) yang memerlukan pemikiran dan perenungan. </a:t>
            </a:r>
          </a:p>
        </p:txBody>
      </p:sp>
    </p:spTree>
  </p:cSld>
  <p:clrMapOvr>
    <a:masterClrMapping/>
  </p:clrMapOvr>
  <p:transition>
    <p:push dir="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a:extLst>
              <a:ext uri="{FF2B5EF4-FFF2-40B4-BE49-F238E27FC236}">
                <a16:creationId xmlns:a16="http://schemas.microsoft.com/office/drawing/2014/main" id="{6B0EF7D1-6235-43D1-B660-D8508692D20A}"/>
              </a:ext>
            </a:extLst>
          </p:cNvPr>
          <p:cNvSpPr>
            <a:spLocks noGrp="1" noChangeArrowheads="1"/>
          </p:cNvSpPr>
          <p:nvPr>
            <p:ph type="body" idx="1"/>
          </p:nvPr>
        </p:nvSpPr>
        <p:spPr>
          <a:xfrm>
            <a:off x="457200" y="152400"/>
            <a:ext cx="8229600" cy="5943600"/>
          </a:xfrm>
        </p:spPr>
        <p:txBody>
          <a:bodyPr/>
          <a:lstStyle/>
          <a:p>
            <a:pPr>
              <a:lnSpc>
                <a:spcPct val="90000"/>
              </a:lnSpc>
              <a:buFontTx/>
              <a:buNone/>
            </a:pPr>
            <a:r>
              <a:rPr lang="en-US" altLang="en-US" sz="2400"/>
              <a:t>Ayat tentang ILA</a:t>
            </a:r>
          </a:p>
          <a:p>
            <a:pPr>
              <a:lnSpc>
                <a:spcPct val="90000"/>
              </a:lnSpc>
              <a:buFontTx/>
              <a:buNone/>
            </a:pPr>
            <a:endParaRPr lang="en-US" altLang="en-US" sz="2400"/>
          </a:p>
          <a:p>
            <a:pPr algn="ctr">
              <a:lnSpc>
                <a:spcPct val="90000"/>
              </a:lnSpc>
              <a:buFontTx/>
              <a:buNone/>
            </a:pPr>
            <a:r>
              <a:rPr lang="en-US" altLang="en-US" sz="2800">
                <a:sym typeface="HQPB5" pitchFamily="2" charset="2"/>
              </a:rPr>
              <a:t></a:t>
            </a:r>
            <a:r>
              <a:rPr lang="en-US" altLang="en-US" sz="2800"/>
              <a:t> </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 </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 </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 </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400">
                <a:sym typeface="HQPB2" pitchFamily="2" charset="2"/>
              </a:rPr>
              <a:t> </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t> </a:t>
            </a:r>
            <a:r>
              <a:rPr lang="en-US" altLang="en-US" sz="2800">
                <a:sym typeface="HQPB2" pitchFamily="2" charset="2"/>
              </a:rPr>
              <a:t></a:t>
            </a:r>
            <a:r>
              <a:rPr lang="en-US" altLang="en-US" sz="2800">
                <a:sym typeface="HQPB4" pitchFamily="2" charset="2"/>
              </a:rPr>
              <a:t></a:t>
            </a:r>
            <a:r>
              <a:rPr lang="en-US" altLang="en-US" sz="2800">
                <a:sym typeface="HQPB3" pitchFamily="2" charset="2"/>
              </a:rPr>
              <a:t></a:t>
            </a:r>
            <a:r>
              <a:rPr lang="en-US" altLang="en-US" sz="2800">
                <a:sym typeface="HQPB4" pitchFamily="2" charset="2"/>
              </a:rPr>
              <a:t></a:t>
            </a:r>
            <a:r>
              <a:rPr lang="en-US" altLang="en-US" sz="2800">
                <a:sym typeface="HQPB3" pitchFamily="2" charset="2"/>
              </a:rPr>
              <a:t></a:t>
            </a:r>
            <a:r>
              <a:rPr lang="en-US" altLang="en-US" sz="2800">
                <a:sym typeface="HQPB4" pitchFamily="2" charset="2"/>
              </a:rPr>
              <a:t></a:t>
            </a:r>
            <a:r>
              <a:rPr lang="en-US" altLang="en-US" sz="2800">
                <a:sym typeface="HQPB2" pitchFamily="2" charset="2"/>
              </a:rPr>
              <a:t></a:t>
            </a:r>
            <a:r>
              <a:rPr lang="en-US" altLang="en-US" sz="2800"/>
              <a:t> </a:t>
            </a:r>
          </a:p>
          <a:p>
            <a:pPr algn="ctr">
              <a:lnSpc>
                <a:spcPct val="90000"/>
              </a:lnSpc>
              <a:buFontTx/>
              <a:buNone/>
            </a:pPr>
            <a:r>
              <a:rPr lang="en-US" altLang="en-US" sz="2800">
                <a:sym typeface="HQPB4" pitchFamily="2" charset="2"/>
              </a:rPr>
              <a:t></a:t>
            </a:r>
            <a:r>
              <a:rPr lang="en-US" altLang="en-US" sz="2800"/>
              <a:t> </a:t>
            </a:r>
            <a:r>
              <a:rPr lang="en-US" altLang="en-US" sz="2800">
                <a:sym typeface="HQPB2" pitchFamily="2" charset="2"/>
              </a:rPr>
              <a:t></a:t>
            </a:r>
            <a:r>
              <a:rPr lang="ar-SA" altLang="en-US" sz="2400"/>
              <a:t> </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 </a:t>
            </a:r>
            <a:r>
              <a:rPr lang="en-US" altLang="en-US" sz="2800">
                <a:sym typeface="HQPB4" pitchFamily="2" charset="2"/>
              </a:rPr>
              <a:t></a:t>
            </a:r>
            <a:r>
              <a:rPr lang="en-US" altLang="en-US" sz="2800">
                <a:sym typeface="HQPB1"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endParaRPr lang="en-US" altLang="en-US" sz="2400"/>
          </a:p>
          <a:p>
            <a:pPr>
              <a:lnSpc>
                <a:spcPct val="90000"/>
              </a:lnSpc>
            </a:pPr>
            <a:endParaRPr lang="en-US" altLang="en-US" sz="2400"/>
          </a:p>
          <a:p>
            <a:pPr>
              <a:lnSpc>
                <a:spcPct val="90000"/>
              </a:lnSpc>
            </a:pPr>
            <a:r>
              <a:rPr lang="en-US" altLang="en-US" sz="2400"/>
              <a:t>226. Kepada orang-orang yang meng-ilaa' isterinya[</a:t>
            </a:r>
            <a:r>
              <a:rPr lang="en-US" altLang="en-US" sz="2400">
                <a:solidFill>
                  <a:schemeClr val="folHlink"/>
                </a:solidFill>
              </a:rPr>
              <a:t>141</a:t>
            </a:r>
            <a:r>
              <a:rPr lang="en-US" altLang="en-US" sz="2400"/>
              <a:t>] diberi tangguh empat bulan (lamanya). kemudian jika mereka kembali (kepada isterinya), Maka Sesungguhnya Allah Maha Pengampun lagi Maha Penyayang.</a:t>
            </a:r>
          </a:p>
          <a:p>
            <a:pPr>
              <a:lnSpc>
                <a:spcPct val="90000"/>
              </a:lnSpc>
            </a:pPr>
            <a:r>
              <a:rPr lang="en-US" altLang="en-US" sz="2400"/>
              <a:t>[</a:t>
            </a:r>
            <a:r>
              <a:rPr lang="en-US" altLang="en-US" sz="2400">
                <a:solidFill>
                  <a:schemeClr val="folHlink"/>
                </a:solidFill>
              </a:rPr>
              <a:t>141</a:t>
            </a:r>
            <a:r>
              <a:rPr lang="en-US" altLang="en-US" sz="2400"/>
              <a:t>] Meng-ilaa' isteri Maksudnya: bersumpah tidak akan mencampuri isteri. dengan sumpah ini seorang wanita menderita, karena tidak disetubuhi dan tidak pula diceraikan. dengan turunnya ayat ini, Maka suami setelah 4 bulan harus memilih antara kembali menyetubuhi isterinya lagi dengan membayar kafarat sumpah atau menceraikan.</a:t>
            </a:r>
          </a:p>
        </p:txBody>
      </p:sp>
    </p:spTree>
  </p:cSld>
  <p:clrMapOvr>
    <a:masterClrMapping/>
  </p:clrMapOvr>
  <p:transition>
    <p:push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a:extLst>
              <a:ext uri="{FF2B5EF4-FFF2-40B4-BE49-F238E27FC236}">
                <a16:creationId xmlns:a16="http://schemas.microsoft.com/office/drawing/2014/main" id="{BE7F0E06-CC55-4C45-80FF-67C56D38729E}"/>
              </a:ext>
            </a:extLst>
          </p:cNvPr>
          <p:cNvSpPr>
            <a:spLocks noGrp="1" noChangeArrowheads="1"/>
          </p:cNvSpPr>
          <p:nvPr>
            <p:ph type="body" idx="1"/>
          </p:nvPr>
        </p:nvSpPr>
        <p:spPr>
          <a:xfrm>
            <a:off x="457200" y="457200"/>
            <a:ext cx="8229600" cy="5638800"/>
          </a:xfrm>
        </p:spPr>
        <p:txBody>
          <a:bodyPr/>
          <a:lstStyle/>
          <a:p>
            <a:pPr>
              <a:buFontTx/>
              <a:buNone/>
            </a:pPr>
            <a:r>
              <a:rPr lang="en-US" altLang="en-US"/>
              <a:t>Ayat tentang NUSYUZ</a:t>
            </a:r>
          </a:p>
          <a:p>
            <a:pPr>
              <a:buFontTx/>
              <a:buNone/>
            </a:pPr>
            <a:endParaRPr lang="en-US" altLang="en-US"/>
          </a:p>
          <a:p>
            <a:pPr algn="ctr">
              <a:buFontTx/>
              <a:buNone/>
            </a:pPr>
            <a:r>
              <a:rPr lang="en-US" altLang="en-US"/>
              <a:t> </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5"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t> </a:t>
            </a:r>
            <a:r>
              <a:rPr lang="en-US" altLang="en-US">
                <a:sym typeface="HQPB2"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t> </a:t>
            </a:r>
          </a:p>
          <a:p>
            <a:pPr algn="ctr">
              <a:buFontTx/>
              <a:buNone/>
            </a:pPr>
            <a:r>
              <a:rPr lang="en-US" altLang="en-US">
                <a:sym typeface="HQPB5" pitchFamily="2" charset="2"/>
              </a:rPr>
              <a:t></a:t>
            </a:r>
            <a:r>
              <a:rPr lang="en-US" altLang="en-US"/>
              <a:t> </a:t>
            </a:r>
            <a:r>
              <a:rPr lang="en-US" altLang="en-US">
                <a:sym typeface="HQPB4" pitchFamily="2" charset="2"/>
              </a:rPr>
              <a:t></a:t>
            </a:r>
            <a:r>
              <a:rPr lang="en-US" altLang="en-US"/>
              <a:t> </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t> </a:t>
            </a:r>
            <a:r>
              <a:rPr lang="en-US" altLang="en-US">
                <a:sym typeface="HQPB5" pitchFamily="2" charset="2"/>
              </a:rPr>
              <a:t></a:t>
            </a:r>
            <a:r>
              <a:rPr lang="en-US" altLang="en-US">
                <a:sym typeface="HQPB1"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t> </a:t>
            </a:r>
            <a:r>
              <a:rPr lang="en-US" altLang="en-US">
                <a:sym typeface="HQPB4" pitchFamily="2" charset="2"/>
              </a:rPr>
              <a:t></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endParaRPr lang="en-US" altLang="en-US"/>
          </a:p>
          <a:p>
            <a:pPr algn="ctr">
              <a:buFontTx/>
              <a:buNone/>
            </a:pP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5" pitchFamily="2" charset="2"/>
              </a:rPr>
              <a:t> </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5" pitchFamily="2" charset="2"/>
              </a:rPr>
              <a:t> </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t> </a:t>
            </a:r>
            <a:r>
              <a:rPr lang="en-US" altLang="en-US">
                <a:sym typeface="HQPB4" pitchFamily="2" charset="2"/>
              </a:rPr>
              <a:t></a:t>
            </a:r>
            <a:r>
              <a:rPr lang="en-US" altLang="en-US">
                <a:sym typeface="HQPB1"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1"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 </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2" pitchFamily="2" charset="2"/>
              </a:rPr>
              <a:t></a:t>
            </a:r>
            <a:endParaRPr lang="en-US" altLang="en-US">
              <a:sym typeface="HQPB5" pitchFamily="2" charset="2"/>
            </a:endParaRPr>
          </a:p>
          <a:p>
            <a:pPr algn="ctr">
              <a:buFont typeface="HQPB4" pitchFamily="2" charset="2"/>
              <a:buNone/>
            </a:pPr>
            <a:r>
              <a:rPr lang="en-US" altLang="en-US"/>
              <a:t> </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t> </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4" pitchFamily="2" charset="2"/>
              </a:rPr>
              <a:t></a:t>
            </a:r>
            <a:r>
              <a:rPr lang="en-US" altLang="en-US">
                <a:sym typeface="HQPB2" pitchFamily="2" charset="2"/>
              </a:rPr>
              <a:t></a:t>
            </a:r>
            <a:endParaRPr lang="en-US" altLang="en-US"/>
          </a:p>
          <a:p>
            <a:pPr algn="ctr">
              <a:buFont typeface="HQPB4" pitchFamily="2" charset="2"/>
              <a:buNone/>
            </a:pPr>
            <a:r>
              <a:rPr lang="en-US" altLang="en-US"/>
              <a:t> </a:t>
            </a:r>
            <a:r>
              <a:rPr lang="en-US" altLang="en-US">
                <a:sym typeface="HQPB4" pitchFamily="2" charset="2"/>
              </a:rPr>
              <a:t></a:t>
            </a:r>
            <a:r>
              <a:rPr lang="en-US" altLang="en-US"/>
              <a:t> </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5"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endParaRPr lang="en-US" altLang="en-US"/>
          </a:p>
          <a:p>
            <a:pPr algn="ctr">
              <a:buFont typeface="HQPB4" pitchFamily="2" charset="2"/>
              <a:buNone/>
            </a:pPr>
            <a:r>
              <a:rPr lang="en-US" altLang="en-US">
                <a:sym typeface="HQPB4" pitchFamily="2" charset="2"/>
              </a:rPr>
              <a:t> </a:t>
            </a:r>
            <a:r>
              <a:rPr lang="en-US" altLang="en-US"/>
              <a:t> </a:t>
            </a:r>
            <a:r>
              <a:rPr lang="en-US" altLang="en-US">
                <a:sym typeface="HQPB2" pitchFamily="2" charset="2"/>
              </a:rPr>
              <a:t></a:t>
            </a:r>
            <a:r>
              <a:rPr lang="en-US" altLang="en-US">
                <a:solidFill>
                  <a:schemeClr val="folHlink"/>
                </a:solidFill>
                <a:sym typeface="HQPB2" pitchFamily="2" charset="2"/>
              </a:rPr>
              <a:t></a:t>
            </a:r>
            <a:r>
              <a:rPr lang="en-US" altLang="en-US">
                <a:sym typeface="HQPB2" pitchFamily="2" charset="2"/>
              </a:rPr>
              <a:t></a:t>
            </a:r>
            <a:r>
              <a:rPr lang="en-US" altLang="en-US"/>
              <a:t> </a:t>
            </a:r>
            <a:r>
              <a:rPr lang="en-US" altLang="en-US">
                <a:sym typeface="HQPB5" pitchFamily="2" charset="2"/>
              </a:rPr>
              <a:t> </a:t>
            </a:r>
            <a:r>
              <a:rPr lang="en-US" altLang="en-US"/>
              <a:t> </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1"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1" pitchFamily="2" charset="2"/>
              </a:rPr>
              <a:t></a:t>
            </a:r>
            <a:r>
              <a:rPr lang="en-US" altLang="en-US">
                <a:sym typeface="HQPB5" pitchFamily="2" charset="2"/>
              </a:rPr>
              <a:t></a:t>
            </a:r>
            <a:r>
              <a:rPr lang="en-US" altLang="en-US">
                <a:sym typeface="HQPB1" pitchFamily="2" charset="2"/>
              </a:rPr>
              <a:t> </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4" pitchFamily="2" charset="2"/>
              </a:rPr>
              <a:t></a:t>
            </a:r>
          </a:p>
        </p:txBody>
      </p:sp>
    </p:spTree>
  </p:cSld>
  <p:clrMapOvr>
    <a:masterClrMapping/>
  </p:clrMapOvr>
  <p:transition>
    <p:push dir="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3">
            <a:extLst>
              <a:ext uri="{FF2B5EF4-FFF2-40B4-BE49-F238E27FC236}">
                <a16:creationId xmlns:a16="http://schemas.microsoft.com/office/drawing/2014/main" id="{C2B5F9C6-C044-40D4-9672-B84D9ABB794E}"/>
              </a:ext>
            </a:extLst>
          </p:cNvPr>
          <p:cNvSpPr>
            <a:spLocks noGrp="1" noChangeArrowheads="1"/>
          </p:cNvSpPr>
          <p:nvPr>
            <p:ph type="body" idx="1"/>
          </p:nvPr>
        </p:nvSpPr>
        <p:spPr>
          <a:xfrm>
            <a:off x="228600" y="152400"/>
            <a:ext cx="8686800" cy="6248400"/>
          </a:xfrm>
          <a:solidFill>
            <a:schemeClr val="bg1"/>
          </a:solidFill>
        </p:spPr>
        <p:txBody>
          <a:bodyPr/>
          <a:lstStyle/>
          <a:p>
            <a:pPr>
              <a:lnSpc>
                <a:spcPct val="80000"/>
              </a:lnSpc>
            </a:pPr>
            <a:r>
              <a:rPr lang="en-US" altLang="en-US" sz="2000"/>
              <a:t>34. Kaum laki-laki itu adalah pemimpin bagi kaum wanita, oleh karena Allah telah melebihkan sebahagian mereka (laki-laki) atas sebahagian yang lain (wanita), dan karena mereka (laki-laki) telah menafkahkan sebagian dari harta mereka. sebab itu Maka wanita yang saleh, ialah yang taat kepada Allah lagi memelihara diri[</a:t>
            </a:r>
            <a:r>
              <a:rPr lang="en-US" altLang="en-US" sz="2000">
                <a:solidFill>
                  <a:schemeClr val="folHlink"/>
                </a:solidFill>
              </a:rPr>
              <a:t>289</a:t>
            </a:r>
            <a:r>
              <a:rPr lang="en-US" altLang="en-US" sz="2000"/>
              <a:t>] ketika suaminya tidak ada, oleh karena Allah telah memelihara (mereka)[</a:t>
            </a:r>
            <a:r>
              <a:rPr lang="en-US" altLang="en-US" sz="2000">
                <a:solidFill>
                  <a:schemeClr val="folHlink"/>
                </a:solidFill>
              </a:rPr>
              <a:t>290</a:t>
            </a:r>
            <a:r>
              <a:rPr lang="en-US" altLang="en-US" sz="2000"/>
              <a:t>]. Wanita-wanita yang kamu khawatirkan nusyuznya[</a:t>
            </a:r>
            <a:r>
              <a:rPr lang="en-US" altLang="en-US" sz="2000">
                <a:solidFill>
                  <a:schemeClr val="folHlink"/>
                </a:solidFill>
              </a:rPr>
              <a:t>291</a:t>
            </a:r>
            <a:r>
              <a:rPr lang="en-US" altLang="en-US" sz="2000"/>
              <a:t>], Maka nasehatilah mereka dan pisahkanlah mereka di tempat tidur mereka, dan pukullah mereka. kemudian jika mereka mentaatimu, Maka janganlah kamu mencari-cari jalan untuk menyusahkannya[</a:t>
            </a:r>
            <a:r>
              <a:rPr lang="en-US" altLang="en-US" sz="2000">
                <a:solidFill>
                  <a:schemeClr val="folHlink"/>
                </a:solidFill>
              </a:rPr>
              <a:t>292</a:t>
            </a:r>
            <a:r>
              <a:rPr lang="en-US" altLang="en-US" sz="2000"/>
              <a:t>]. Sesungguhnya Allah Maha Tinggi lagi Maha besar.</a:t>
            </a:r>
          </a:p>
          <a:p>
            <a:pPr>
              <a:lnSpc>
                <a:spcPct val="80000"/>
              </a:lnSpc>
            </a:pPr>
            <a:r>
              <a:rPr lang="en-US" altLang="en-US" sz="2000"/>
              <a:t>[</a:t>
            </a:r>
            <a:r>
              <a:rPr lang="en-US" altLang="en-US" sz="2000">
                <a:solidFill>
                  <a:schemeClr val="folHlink"/>
                </a:solidFill>
              </a:rPr>
              <a:t>289</a:t>
            </a:r>
            <a:r>
              <a:rPr lang="en-US" altLang="en-US" sz="2000"/>
              <a:t>] Maksudnya: tidak Berlaku curang serta memelihara rahasia dan harta suaminya.</a:t>
            </a:r>
          </a:p>
          <a:p>
            <a:pPr>
              <a:lnSpc>
                <a:spcPct val="80000"/>
              </a:lnSpc>
            </a:pPr>
            <a:r>
              <a:rPr lang="en-US" altLang="en-US" sz="2000"/>
              <a:t>[</a:t>
            </a:r>
            <a:r>
              <a:rPr lang="en-US" altLang="en-US" sz="2000">
                <a:solidFill>
                  <a:schemeClr val="folHlink"/>
                </a:solidFill>
              </a:rPr>
              <a:t>290</a:t>
            </a:r>
            <a:r>
              <a:rPr lang="en-US" altLang="en-US" sz="2000"/>
              <a:t>] Maksudnya: Allah telah mewajibkan kepada suami untuk mempergauli isterinya dengan baik.</a:t>
            </a:r>
          </a:p>
          <a:p>
            <a:pPr>
              <a:lnSpc>
                <a:spcPct val="80000"/>
              </a:lnSpc>
            </a:pPr>
            <a:r>
              <a:rPr lang="en-US" altLang="en-US" sz="2000"/>
              <a:t>[</a:t>
            </a:r>
            <a:r>
              <a:rPr lang="en-US" altLang="en-US" sz="2000">
                <a:solidFill>
                  <a:schemeClr val="folHlink"/>
                </a:solidFill>
              </a:rPr>
              <a:t>291</a:t>
            </a:r>
            <a:r>
              <a:rPr lang="en-US" altLang="en-US" sz="2000"/>
              <a:t>] Nusyuz: Yaitu meninggalkan kewajiban bersuami isteri. nusyuz dari pihak isteri seperti meninggalkan rumah tanpa izin suaminya.</a:t>
            </a:r>
          </a:p>
          <a:p>
            <a:pPr>
              <a:lnSpc>
                <a:spcPct val="80000"/>
              </a:lnSpc>
            </a:pPr>
            <a:r>
              <a:rPr lang="en-US" altLang="en-US" sz="2000"/>
              <a:t>[</a:t>
            </a:r>
            <a:r>
              <a:rPr lang="en-US" altLang="en-US" sz="2000">
                <a:solidFill>
                  <a:schemeClr val="folHlink"/>
                </a:solidFill>
              </a:rPr>
              <a:t>292</a:t>
            </a:r>
            <a:r>
              <a:rPr lang="en-US" altLang="en-US" sz="2000"/>
              <a:t>] Maksudnya: untuk memberi peljaran kepada isteri yang dikhawatirkan pembangkangannya haruslah mula-mula diberi nasehat, bila nasehat tidak bermanfaat barulah dipisahkan dari tempat tidur mereka, bila tidak bermanfaat juga barulah dibolehkan memukul mereka dengan pukulan yang tidak meninggalkan bekas. bila cara pertama telah ada manfaatnya janganlah dijalankan cara yang lain dan seterusnya.</a:t>
            </a:r>
          </a:p>
        </p:txBody>
      </p:sp>
    </p:spTree>
  </p:cSld>
  <p:clrMapOvr>
    <a:masterClrMapping/>
  </p:clrMapOvr>
  <p:transition>
    <p:push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3">
            <a:extLst>
              <a:ext uri="{FF2B5EF4-FFF2-40B4-BE49-F238E27FC236}">
                <a16:creationId xmlns:a16="http://schemas.microsoft.com/office/drawing/2014/main" id="{B7933B70-AB8C-483A-B381-6511D22DF817}"/>
              </a:ext>
            </a:extLst>
          </p:cNvPr>
          <p:cNvSpPr>
            <a:spLocks noGrp="1" noChangeArrowheads="1"/>
          </p:cNvSpPr>
          <p:nvPr>
            <p:ph type="body" idx="1"/>
          </p:nvPr>
        </p:nvSpPr>
        <p:spPr>
          <a:xfrm>
            <a:off x="457200" y="304800"/>
            <a:ext cx="8229600" cy="5791200"/>
          </a:xfrm>
        </p:spPr>
        <p:txBody>
          <a:bodyPr/>
          <a:lstStyle/>
          <a:p>
            <a:pPr>
              <a:lnSpc>
                <a:spcPct val="80000"/>
              </a:lnSpc>
              <a:buFontTx/>
              <a:buNone/>
            </a:pPr>
            <a:r>
              <a:rPr lang="en-US" altLang="en-US" sz="2400"/>
              <a:t>3. KHULU’ (gugat cerai/thalaq tebus), artinya wanita meng-ajukan tebusan sesuatu untuk memohon penceraian dari suami.</a:t>
            </a:r>
          </a:p>
          <a:p>
            <a:pPr>
              <a:lnSpc>
                <a:spcPct val="80000"/>
              </a:lnSpc>
              <a:buFontTx/>
              <a:buNone/>
            </a:pPr>
            <a:endParaRPr lang="en-US" altLang="en-US" sz="2400"/>
          </a:p>
          <a:p>
            <a:pPr>
              <a:lnSpc>
                <a:spcPct val="80000"/>
              </a:lnSpc>
              <a:buFontTx/>
              <a:buNone/>
            </a:pPr>
            <a:r>
              <a:rPr lang="en-US" altLang="en-US" sz="2400"/>
              <a:t>4. ZHIHAR, artinya ‘punggung’, yaitu ucapan suami kepada isterinya “kamu dimataku seperti punggung ibuku”. Aki-bat zihar ini (1) suami haram mencampuri isterinya se-belum membayar kifarat; (2) suami isteri haram berhu-bungan kelamin dan perbuatan-perbuatan yang merang sang ke arah itu, seperti berpelukan, berciuman, dsb.</a:t>
            </a:r>
          </a:p>
          <a:p>
            <a:pPr>
              <a:lnSpc>
                <a:spcPct val="80000"/>
              </a:lnSpc>
              <a:buFontTx/>
              <a:buNone/>
            </a:pPr>
            <a:endParaRPr lang="en-US" altLang="en-US" sz="2400"/>
          </a:p>
          <a:p>
            <a:pPr>
              <a:lnSpc>
                <a:spcPct val="80000"/>
              </a:lnSpc>
              <a:buFontTx/>
              <a:buNone/>
            </a:pPr>
            <a:r>
              <a:rPr lang="en-US" altLang="en-US" sz="2400"/>
              <a:t>	</a:t>
            </a:r>
            <a:r>
              <a:rPr lang="en-US" altLang="en-US" sz="2400" b="1"/>
              <a:t>Adapun kifarat zihar :</a:t>
            </a:r>
            <a:r>
              <a:rPr lang="en-US" altLang="en-US" sz="2400"/>
              <a:t> </a:t>
            </a:r>
          </a:p>
          <a:p>
            <a:pPr>
              <a:lnSpc>
                <a:spcPct val="80000"/>
              </a:lnSpc>
              <a:buFontTx/>
              <a:buNone/>
            </a:pPr>
            <a:r>
              <a:rPr lang="en-US" altLang="en-US" sz="2400"/>
              <a:t>	a. memerdekakan seorang hamba sahaya.</a:t>
            </a:r>
          </a:p>
          <a:p>
            <a:pPr>
              <a:lnSpc>
                <a:spcPct val="80000"/>
              </a:lnSpc>
              <a:buFontTx/>
              <a:buNone/>
            </a:pPr>
            <a:r>
              <a:rPr lang="en-US" altLang="en-US" sz="2400"/>
              <a:t>	b. bila tidak menemukan, maka ia wajib berpuasa sela- </a:t>
            </a:r>
          </a:p>
          <a:p>
            <a:pPr>
              <a:lnSpc>
                <a:spcPct val="80000"/>
              </a:lnSpc>
              <a:buFontTx/>
              <a:buNone/>
            </a:pPr>
            <a:r>
              <a:rPr lang="en-US" altLang="en-US" sz="2400"/>
              <a:t>       ma 2 bulan berturut-turut.</a:t>
            </a:r>
          </a:p>
          <a:p>
            <a:pPr>
              <a:lnSpc>
                <a:spcPct val="80000"/>
              </a:lnSpc>
              <a:buFontTx/>
              <a:buNone/>
            </a:pPr>
            <a:r>
              <a:rPr lang="en-US" altLang="en-US" sz="2400"/>
              <a:t>	c. bila tidak mampu, maka ia wajib memberi makan 60 </a:t>
            </a:r>
          </a:p>
          <a:p>
            <a:pPr>
              <a:lnSpc>
                <a:spcPct val="80000"/>
              </a:lnSpc>
              <a:buFontTx/>
              <a:buNone/>
            </a:pPr>
            <a:r>
              <a:rPr lang="en-US" altLang="en-US" sz="2400"/>
              <a:t>       orang fakir miskin.  </a:t>
            </a:r>
          </a:p>
        </p:txBody>
      </p:sp>
    </p:spTree>
  </p:cSld>
  <p:clrMapOvr>
    <a:masterClrMapping/>
  </p:clrMapOvr>
  <p:transition>
    <p:push dir="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3F585E7C-AAEE-4B2B-9A75-7E25F9275130}"/>
              </a:ext>
            </a:extLst>
          </p:cNvPr>
          <p:cNvSpPr>
            <a:spLocks noGrp="1" noChangeArrowheads="1"/>
          </p:cNvSpPr>
          <p:nvPr>
            <p:ph type="title"/>
          </p:nvPr>
        </p:nvSpPr>
        <p:spPr>
          <a:xfrm>
            <a:off x="457200" y="292100"/>
            <a:ext cx="8229600" cy="962025"/>
          </a:xfrm>
        </p:spPr>
        <p:txBody>
          <a:bodyPr/>
          <a:lstStyle/>
          <a:p>
            <a:r>
              <a:rPr lang="en-US" altLang="en-US" sz="4000"/>
              <a:t>AYAT TENTANG ZIHAR</a:t>
            </a:r>
            <a:r>
              <a:rPr lang="en-US" altLang="en-US" sz="4800"/>
              <a:t> </a:t>
            </a:r>
          </a:p>
        </p:txBody>
      </p:sp>
      <p:sp>
        <p:nvSpPr>
          <p:cNvPr id="72707" name="Rectangle 3">
            <a:extLst>
              <a:ext uri="{FF2B5EF4-FFF2-40B4-BE49-F238E27FC236}">
                <a16:creationId xmlns:a16="http://schemas.microsoft.com/office/drawing/2014/main" id="{F8CE67CA-CD9A-4E41-AA83-C84750AF045E}"/>
              </a:ext>
            </a:extLst>
          </p:cNvPr>
          <p:cNvSpPr>
            <a:spLocks noGrp="1" noChangeArrowheads="1"/>
          </p:cNvSpPr>
          <p:nvPr>
            <p:ph type="body" idx="1"/>
          </p:nvPr>
        </p:nvSpPr>
        <p:spPr>
          <a:xfrm>
            <a:off x="228600" y="1143000"/>
            <a:ext cx="8686800" cy="5257800"/>
          </a:xfrm>
        </p:spPr>
        <p:txBody>
          <a:bodyPr/>
          <a:lstStyle/>
          <a:p>
            <a:pPr algn="ctr">
              <a:lnSpc>
                <a:spcPct val="90000"/>
              </a:lnSpc>
              <a:buFontTx/>
              <a:buNone/>
            </a:pPr>
            <a:r>
              <a:rPr lang="en-US" altLang="en-US" sz="2800"/>
              <a:t> </a:t>
            </a:r>
            <a:r>
              <a:rPr lang="en-US" altLang="en-US" sz="2800">
                <a:sym typeface="HQPB4" pitchFamily="2" charset="2"/>
              </a:rPr>
              <a:t></a:t>
            </a:r>
            <a:r>
              <a:rPr lang="en-US" altLang="en-US" sz="2800"/>
              <a:t> </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t> </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1"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3" pitchFamily="2" charset="2"/>
              </a:rPr>
              <a:t></a:t>
            </a:r>
            <a:r>
              <a:rPr lang="en-US" altLang="en-US" sz="2800">
                <a:sym typeface="HQPB4" pitchFamily="2" charset="2"/>
              </a:rPr>
              <a:t></a:t>
            </a:r>
            <a:r>
              <a:rPr lang="en-US" altLang="en-US" sz="2800">
                <a:sym typeface="HQPB3" pitchFamily="2" charset="2"/>
              </a:rPr>
              <a:t></a:t>
            </a:r>
            <a:r>
              <a:rPr lang="en-US" altLang="en-US" sz="2800">
                <a:sym typeface="HQPB5" pitchFamily="2" charset="2"/>
              </a:rPr>
              <a:t></a:t>
            </a:r>
            <a:r>
              <a:rPr lang="en-US" altLang="en-US" sz="2800">
                <a:sym typeface="HQPB1" pitchFamily="2" charset="2"/>
              </a:rPr>
              <a:t></a:t>
            </a:r>
            <a:r>
              <a:rPr lang="en-US" altLang="en-US" sz="2800"/>
              <a:t> </a:t>
            </a:r>
          </a:p>
          <a:p>
            <a:pPr algn="ctr">
              <a:lnSpc>
                <a:spcPct val="90000"/>
              </a:lnSpc>
              <a:buFontTx/>
              <a:buNone/>
            </a:pP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t> </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t> </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t> </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t> </a:t>
            </a:r>
            <a:r>
              <a:rPr lang="en-US" altLang="en-US" sz="2800">
                <a:sym typeface="HQPB4" pitchFamily="2" charset="2"/>
              </a:rPr>
              <a:t></a:t>
            </a:r>
            <a:r>
              <a:rPr lang="en-US" altLang="en-US" sz="2800"/>
              <a:t> </a:t>
            </a:r>
            <a:endParaRPr lang="en-US" altLang="en-US" sz="2800">
              <a:sym typeface="HQPB4" pitchFamily="2" charset="2"/>
            </a:endParaRPr>
          </a:p>
          <a:p>
            <a:pPr algn="ctr">
              <a:lnSpc>
                <a:spcPct val="90000"/>
              </a:lnSpc>
              <a:buFontTx/>
              <a:buNone/>
            </a:pPr>
            <a:r>
              <a:rPr lang="en-US" altLang="en-US">
                <a:sym typeface="HQPB4" pitchFamily="2" charset="2"/>
              </a:rPr>
              <a:t> </a:t>
            </a:r>
            <a:r>
              <a:rPr lang="en-US" altLang="en-US">
                <a:sym typeface="HQPB2" pitchFamily="2" charset="2"/>
              </a:rPr>
              <a:t></a:t>
            </a:r>
            <a:r>
              <a:rPr lang="en-US" altLang="en-US">
                <a:sym typeface="HQPB4" pitchFamily="2" charset="2"/>
              </a:rPr>
              <a:t> </a:t>
            </a:r>
            <a:r>
              <a:rPr lang="en-US" altLang="en-US" sz="2800">
                <a:sym typeface="HQPB4" pitchFamily="2" charset="2"/>
              </a:rPr>
              <a:t></a:t>
            </a:r>
            <a:r>
              <a:rPr lang="en-US" altLang="en-US" sz="2800">
                <a:sym typeface="HQPB1"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endParaRPr lang="en-US" altLang="en-US" sz="2800"/>
          </a:p>
          <a:p>
            <a:pPr>
              <a:lnSpc>
                <a:spcPct val="90000"/>
              </a:lnSpc>
              <a:buFontTx/>
              <a:buNone/>
            </a:pPr>
            <a:r>
              <a:rPr lang="en-US" altLang="en-US" sz="2800"/>
              <a:t>Orang-orang yang menzhihar isterinya di antara ka-</a:t>
            </a:r>
          </a:p>
          <a:p>
            <a:pPr>
              <a:lnSpc>
                <a:spcPct val="90000"/>
              </a:lnSpc>
              <a:buFontTx/>
              <a:buNone/>
            </a:pPr>
            <a:r>
              <a:rPr lang="en-US" altLang="en-US" sz="2800"/>
              <a:t>mu, (menganggap isterinya sebagai ibunya, padahal)</a:t>
            </a:r>
          </a:p>
          <a:p>
            <a:pPr>
              <a:lnSpc>
                <a:spcPct val="90000"/>
              </a:lnSpc>
              <a:buFontTx/>
              <a:buNone/>
            </a:pPr>
            <a:r>
              <a:rPr lang="en-US" altLang="en-US" sz="2800"/>
              <a:t>Tiadalah isteri mereka itu ibu mereka. ibu-ibu mereka </a:t>
            </a:r>
          </a:p>
          <a:p>
            <a:pPr>
              <a:lnSpc>
                <a:spcPct val="90000"/>
              </a:lnSpc>
              <a:buFontTx/>
              <a:buNone/>
            </a:pPr>
            <a:r>
              <a:rPr lang="en-US" altLang="en-US" sz="2800"/>
              <a:t>tidak lain hanyalah wanita yang melahirkan mereka. </a:t>
            </a:r>
          </a:p>
          <a:p>
            <a:pPr>
              <a:lnSpc>
                <a:spcPct val="90000"/>
              </a:lnSpc>
              <a:buFontTx/>
              <a:buNone/>
            </a:pPr>
            <a:r>
              <a:rPr lang="en-US" altLang="en-US" sz="2800"/>
              <a:t>dan Sesungguhnya mereka sungguh-sungguh meng-</a:t>
            </a:r>
          </a:p>
          <a:p>
            <a:pPr>
              <a:lnSpc>
                <a:spcPct val="90000"/>
              </a:lnSpc>
              <a:buFontTx/>
              <a:buNone/>
            </a:pPr>
            <a:r>
              <a:rPr lang="en-US" altLang="en-US" sz="2800"/>
              <a:t>ucapkan suatu Perkataan mungkar dan dusta. dan </a:t>
            </a:r>
          </a:p>
          <a:p>
            <a:pPr>
              <a:lnSpc>
                <a:spcPct val="90000"/>
              </a:lnSpc>
              <a:buFontTx/>
              <a:buNone/>
            </a:pPr>
            <a:r>
              <a:rPr lang="en-US" altLang="en-US" sz="2800"/>
              <a:t>Sesungguhnya Allah Maha Pemaaf lagi Maha Pe-</a:t>
            </a:r>
          </a:p>
          <a:p>
            <a:pPr>
              <a:lnSpc>
                <a:spcPct val="90000"/>
              </a:lnSpc>
              <a:buFontTx/>
              <a:buNone/>
            </a:pPr>
            <a:r>
              <a:rPr lang="en-US" altLang="en-US" sz="2800"/>
              <a:t>ngampun (Al-Mujadilah : 2). </a:t>
            </a:r>
          </a:p>
        </p:txBody>
      </p:sp>
    </p:spTree>
  </p:cSld>
  <p:clrMapOvr>
    <a:masterClrMapping/>
  </p:clrMapOvr>
  <p:transition>
    <p:push dir="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a:extLst>
              <a:ext uri="{FF2B5EF4-FFF2-40B4-BE49-F238E27FC236}">
                <a16:creationId xmlns:a16="http://schemas.microsoft.com/office/drawing/2014/main" id="{144EF1F9-D310-44E0-91DF-BBAE69FCDF8E}"/>
              </a:ext>
            </a:extLst>
          </p:cNvPr>
          <p:cNvSpPr>
            <a:spLocks noGrp="1" noChangeArrowheads="1"/>
          </p:cNvSpPr>
          <p:nvPr>
            <p:ph type="body" idx="1"/>
          </p:nvPr>
        </p:nvSpPr>
        <p:spPr>
          <a:xfrm>
            <a:off x="457200" y="381000"/>
            <a:ext cx="8229600" cy="5715000"/>
          </a:xfrm>
        </p:spPr>
        <p:txBody>
          <a:bodyPr/>
          <a:lstStyle/>
          <a:p>
            <a:pPr>
              <a:buFontTx/>
              <a:buNone/>
            </a:pPr>
            <a:r>
              <a:rPr lang="en-US" altLang="en-US" sz="2800"/>
              <a:t>5. LI’AN (menuduh berzina), adalah sumpah seo-rang suami dengan menuduh isterinya melaku-kan zina dengan tidak bisa menghadirkan saksi- saksi, sumpah itu diucapkan sebanyak 4 kali bahwa tuduhannya benar dan pada sumpah yang kelima ia meminta laknat Allah pada diri-nya seandainya dia berdusta. Pihak isteri boleh membantah dengan cara bersumpah kembali se-banyak 4 kali, dan yang kelima ia bersedia mene rima laknat Allah apabila tuduhan suaminya ter sebut benar. Setelah itu maka putuslah pernikah an keduanya selamanya. Hal ini sesuai dengan firman Allah sbb.</a:t>
            </a:r>
          </a:p>
        </p:txBody>
      </p:sp>
    </p:spTree>
  </p:cSld>
  <p:clrMapOvr>
    <a:masterClrMapping/>
  </p:clrMapOvr>
  <p:transition>
    <p:push dir="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3">
            <a:extLst>
              <a:ext uri="{FF2B5EF4-FFF2-40B4-BE49-F238E27FC236}">
                <a16:creationId xmlns:a16="http://schemas.microsoft.com/office/drawing/2014/main" id="{172F1491-812A-4195-9EA9-CBAAD63EC2F2}"/>
              </a:ext>
            </a:extLst>
          </p:cNvPr>
          <p:cNvSpPr>
            <a:spLocks noGrp="1" noChangeArrowheads="1"/>
          </p:cNvSpPr>
          <p:nvPr>
            <p:ph type="body" idx="1"/>
          </p:nvPr>
        </p:nvSpPr>
        <p:spPr>
          <a:xfrm>
            <a:off x="457200" y="914400"/>
            <a:ext cx="8229600" cy="4724400"/>
          </a:xfrm>
        </p:spPr>
        <p:txBody>
          <a:bodyPr/>
          <a:lstStyle/>
          <a:p>
            <a:pPr>
              <a:buFontTx/>
              <a:buNone/>
            </a:pPr>
            <a:r>
              <a:rPr lang="en-US" altLang="en-US"/>
              <a:t>  </a:t>
            </a:r>
          </a:p>
          <a:p>
            <a:pPr algn="ctr">
              <a:buFontTx/>
              <a:buNone/>
            </a:pPr>
            <a:r>
              <a:rPr lang="en-US" altLang="en-US"/>
              <a:t>  </a:t>
            </a:r>
            <a:r>
              <a:rPr lang="en-US" altLang="en-US" sz="3600">
                <a:sym typeface="HQPB5" pitchFamily="2" charset="2"/>
              </a:rPr>
              <a:t></a:t>
            </a:r>
            <a:r>
              <a:rPr lang="en-US" altLang="en-US" sz="3600">
                <a:sym typeface="HQPB2" pitchFamily="2" charset="2"/>
              </a:rPr>
              <a:t></a:t>
            </a:r>
            <a:r>
              <a:rPr lang="en-US" altLang="en-US" sz="3600">
                <a:sym typeface="HQPB4" pitchFamily="2" charset="2"/>
              </a:rPr>
              <a:t></a:t>
            </a:r>
            <a:r>
              <a:rPr lang="en-US" altLang="en-US" sz="3600">
                <a:sym typeface="HQPB1" pitchFamily="2" charset="2"/>
              </a:rPr>
              <a:t></a:t>
            </a:r>
            <a:r>
              <a:rPr lang="en-US" altLang="en-US" sz="3600">
                <a:sym typeface="HQPB4" pitchFamily="2" charset="2"/>
              </a:rPr>
              <a:t></a:t>
            </a:r>
            <a:r>
              <a:rPr lang="en-US" altLang="en-US" sz="3600">
                <a:sym typeface="HQPB2" pitchFamily="2" charset="2"/>
              </a:rPr>
              <a:t></a:t>
            </a:r>
            <a:r>
              <a:rPr lang="en-US" altLang="en-US" sz="3600">
                <a:sym typeface="HQPB5" pitchFamily="2" charset="2"/>
              </a:rPr>
              <a:t></a:t>
            </a:r>
            <a:r>
              <a:rPr lang="en-US" altLang="en-US" sz="3600">
                <a:sym typeface="HQPB1" pitchFamily="2" charset="2"/>
              </a:rPr>
              <a:t></a:t>
            </a:r>
            <a:r>
              <a:rPr lang="en-US" altLang="en-US" sz="3600">
                <a:sym typeface="HQPB5" pitchFamily="2" charset="2"/>
              </a:rPr>
              <a:t></a:t>
            </a:r>
            <a:r>
              <a:rPr lang="en-US" altLang="en-US" sz="3600">
                <a:sym typeface="HQPB1" pitchFamily="2" charset="2"/>
              </a:rPr>
              <a:t></a:t>
            </a:r>
            <a:r>
              <a:rPr lang="en-US" altLang="en-US" sz="3600">
                <a:sym typeface="HQPB5" pitchFamily="2" charset="2"/>
              </a:rPr>
              <a:t></a:t>
            </a:r>
            <a:r>
              <a:rPr lang="en-US" altLang="en-US" sz="3600">
                <a:sym typeface="HQPB2" pitchFamily="2" charset="2"/>
              </a:rPr>
              <a:t></a:t>
            </a:r>
            <a:r>
              <a:rPr lang="en-US" altLang="en-US" sz="3600">
                <a:sym typeface="HQPB4" pitchFamily="2" charset="2"/>
              </a:rPr>
              <a:t></a:t>
            </a:r>
            <a:r>
              <a:rPr lang="en-US" altLang="en-US" sz="3600">
                <a:sym typeface="HQPB1" pitchFamily="2" charset="2"/>
              </a:rPr>
              <a:t></a:t>
            </a:r>
            <a:r>
              <a:rPr lang="en-US" altLang="en-US" sz="3600"/>
              <a:t> </a:t>
            </a:r>
            <a:r>
              <a:rPr lang="en-US" altLang="en-US" sz="3600">
                <a:sym typeface="HQPB4" pitchFamily="2" charset="2"/>
              </a:rPr>
              <a:t></a:t>
            </a:r>
            <a:r>
              <a:rPr lang="en-US" altLang="en-US" sz="3600">
                <a:sym typeface="HQPB2" pitchFamily="2" charset="2"/>
              </a:rPr>
              <a:t></a:t>
            </a:r>
            <a:r>
              <a:rPr lang="en-US" altLang="en-US" sz="3600">
                <a:sym typeface="HQPB4" pitchFamily="2" charset="2"/>
              </a:rPr>
              <a:t></a:t>
            </a:r>
            <a:r>
              <a:rPr lang="en-US" altLang="en-US" sz="3600">
                <a:sym typeface="HQPB2" pitchFamily="2" charset="2"/>
              </a:rPr>
              <a:t></a:t>
            </a:r>
            <a:r>
              <a:rPr lang="en-US" altLang="en-US" sz="3600">
                <a:sym typeface="HQPB4" pitchFamily="2" charset="2"/>
              </a:rPr>
              <a:t></a:t>
            </a:r>
            <a:r>
              <a:rPr lang="en-US" altLang="en-US" sz="3600">
                <a:sym typeface="HQPB2" pitchFamily="2" charset="2"/>
              </a:rPr>
              <a:t></a:t>
            </a:r>
            <a:r>
              <a:rPr lang="en-US" altLang="en-US" sz="3600">
                <a:sym typeface="HQPB4" pitchFamily="2" charset="2"/>
              </a:rPr>
              <a:t></a:t>
            </a:r>
            <a:r>
              <a:rPr lang="en-US" altLang="en-US" sz="3600">
                <a:sym typeface="HQPB2" pitchFamily="2" charset="2"/>
              </a:rPr>
              <a:t></a:t>
            </a:r>
            <a:r>
              <a:rPr lang="en-US" altLang="en-US" sz="3600">
                <a:sym typeface="HQPB5" pitchFamily="2" charset="2"/>
              </a:rPr>
              <a:t></a:t>
            </a:r>
            <a:r>
              <a:rPr lang="en-US" altLang="en-US" sz="3600">
                <a:sym typeface="HQPB2" pitchFamily="2" charset="2"/>
              </a:rPr>
              <a:t></a:t>
            </a:r>
            <a:r>
              <a:rPr lang="en-US" altLang="en-US" sz="3600"/>
              <a:t> </a:t>
            </a:r>
            <a:r>
              <a:rPr lang="en-US" altLang="en-US" sz="3600">
                <a:sym typeface="HQPB4" pitchFamily="2" charset="2"/>
              </a:rPr>
              <a:t></a:t>
            </a:r>
            <a:r>
              <a:rPr lang="en-US" altLang="en-US" sz="3600">
                <a:sym typeface="HQPB2" pitchFamily="2" charset="2"/>
              </a:rPr>
              <a:t></a:t>
            </a:r>
            <a:r>
              <a:rPr lang="en-US" altLang="en-US" sz="3600">
                <a:sym typeface="HQPB5" pitchFamily="2" charset="2"/>
              </a:rPr>
              <a:t></a:t>
            </a:r>
            <a:r>
              <a:rPr lang="en-US" altLang="en-US" sz="3600">
                <a:sym typeface="HQPB2" pitchFamily="2" charset="2"/>
              </a:rPr>
              <a:t></a:t>
            </a:r>
            <a:r>
              <a:rPr lang="en-US" altLang="en-US" sz="3600">
                <a:sym typeface="HQPB5" pitchFamily="2" charset="2"/>
              </a:rPr>
              <a:t></a:t>
            </a:r>
            <a:r>
              <a:rPr lang="en-US" altLang="en-US" sz="3600">
                <a:sym typeface="HQPB2" pitchFamily="2" charset="2"/>
              </a:rPr>
              <a:t></a:t>
            </a:r>
            <a:r>
              <a:rPr lang="en-US" altLang="en-US" sz="3600">
                <a:sym typeface="HQPB5" pitchFamily="2" charset="2"/>
              </a:rPr>
              <a:t></a:t>
            </a:r>
            <a:r>
              <a:rPr lang="en-US" altLang="en-US" sz="3600"/>
              <a:t> </a:t>
            </a:r>
            <a:r>
              <a:rPr lang="en-US" altLang="en-US" sz="3600">
                <a:sym typeface="HQPB4" pitchFamily="2" charset="2"/>
              </a:rPr>
              <a:t></a:t>
            </a:r>
            <a:r>
              <a:rPr lang="en-US" altLang="en-US" sz="3600">
                <a:sym typeface="HQPB2" pitchFamily="2" charset="2"/>
              </a:rPr>
              <a:t></a:t>
            </a:r>
            <a:r>
              <a:rPr lang="en-US" altLang="en-US" sz="3600">
                <a:sym typeface="HQPB4" pitchFamily="2" charset="2"/>
              </a:rPr>
              <a:t></a:t>
            </a:r>
            <a:r>
              <a:rPr lang="en-US" altLang="en-US" sz="3600">
                <a:sym typeface="HQPB2" pitchFamily="2" charset="2"/>
              </a:rPr>
              <a:t></a:t>
            </a:r>
            <a:r>
              <a:rPr lang="en-US" altLang="en-US" sz="3600">
                <a:sym typeface="HQPB5" pitchFamily="2" charset="2"/>
              </a:rPr>
              <a:t></a:t>
            </a:r>
            <a:r>
              <a:rPr lang="en-US" altLang="en-US" sz="3600">
                <a:sym typeface="HQPB1" pitchFamily="2" charset="2"/>
              </a:rPr>
              <a:t></a:t>
            </a:r>
            <a:r>
              <a:rPr lang="en-US" altLang="en-US" sz="3600">
                <a:sym typeface="HQPB2" pitchFamily="2" charset="2"/>
              </a:rPr>
              <a:t></a:t>
            </a:r>
            <a:r>
              <a:rPr lang="en-US" altLang="en-US" sz="3600">
                <a:sym typeface="HQPB5" pitchFamily="2" charset="2"/>
              </a:rPr>
              <a:t></a:t>
            </a:r>
            <a:r>
              <a:rPr lang="en-US" altLang="en-US" sz="3600">
                <a:sym typeface="HQPB2" pitchFamily="2" charset="2"/>
              </a:rPr>
              <a:t></a:t>
            </a:r>
            <a:r>
              <a:rPr lang="en-US" altLang="en-US" sz="3600">
                <a:sym typeface="HQPB4" pitchFamily="2" charset="2"/>
              </a:rPr>
              <a:t></a:t>
            </a:r>
            <a:r>
              <a:rPr lang="en-US" altLang="en-US" sz="3600">
                <a:sym typeface="HQPB1" pitchFamily="2" charset="2"/>
              </a:rPr>
              <a:t></a:t>
            </a:r>
            <a:r>
              <a:rPr lang="en-US" altLang="en-US" sz="3600">
                <a:sym typeface="HQPB5" pitchFamily="2" charset="2"/>
              </a:rPr>
              <a:t></a:t>
            </a:r>
            <a:r>
              <a:rPr lang="en-US" altLang="en-US" sz="3600">
                <a:sym typeface="HQPB1" pitchFamily="2" charset="2"/>
              </a:rPr>
              <a:t></a:t>
            </a:r>
            <a:r>
              <a:rPr lang="en-US" altLang="en-US" sz="3600">
                <a:sym typeface="HQPB2" pitchFamily="2" charset="2"/>
              </a:rPr>
              <a:t></a:t>
            </a:r>
            <a:r>
              <a:rPr lang="en-US" altLang="en-US" sz="3600">
                <a:sym typeface="HQPB4" pitchFamily="2" charset="2"/>
              </a:rPr>
              <a:t></a:t>
            </a:r>
            <a:r>
              <a:rPr lang="en-US" altLang="en-US" sz="3600">
                <a:sym typeface="HQPB2" pitchFamily="2" charset="2"/>
              </a:rPr>
              <a:t></a:t>
            </a:r>
            <a:r>
              <a:rPr lang="en-US" altLang="en-US" sz="3600">
                <a:sym typeface="HQPB4" pitchFamily="2" charset="2"/>
              </a:rPr>
              <a:t></a:t>
            </a:r>
            <a:r>
              <a:rPr lang="en-US" altLang="en-US" sz="3600">
                <a:sym typeface="HQPB1" pitchFamily="2" charset="2"/>
              </a:rPr>
              <a:t></a:t>
            </a:r>
            <a:r>
              <a:rPr lang="en-US" altLang="en-US" sz="3600">
                <a:sym typeface="HQPB5" pitchFamily="2" charset="2"/>
              </a:rPr>
              <a:t></a:t>
            </a:r>
            <a:r>
              <a:rPr lang="en-US" altLang="en-US" sz="3600">
                <a:sym typeface="HQPB2" pitchFamily="2" charset="2"/>
              </a:rPr>
              <a:t></a:t>
            </a:r>
            <a:r>
              <a:rPr lang="en-US" altLang="en-US" sz="3600">
                <a:sym typeface="HQPB4" pitchFamily="2" charset="2"/>
              </a:rPr>
              <a:t></a:t>
            </a:r>
            <a:r>
              <a:rPr lang="en-US" altLang="en-US" sz="3600">
                <a:sym typeface="HQPB3" pitchFamily="2" charset="2"/>
              </a:rPr>
              <a:t></a:t>
            </a:r>
            <a:r>
              <a:rPr lang="en-US" altLang="en-US" sz="3600">
                <a:sym typeface="HQPB4" pitchFamily="2" charset="2"/>
              </a:rPr>
              <a:t></a:t>
            </a:r>
            <a:r>
              <a:rPr lang="en-US" altLang="en-US" sz="3600">
                <a:sym typeface="HQPB3" pitchFamily="2" charset="2"/>
              </a:rPr>
              <a:t></a:t>
            </a:r>
            <a:r>
              <a:rPr lang="en-US" altLang="en-US" sz="3600">
                <a:sym typeface="HQPB5" pitchFamily="2" charset="2"/>
              </a:rPr>
              <a:t></a:t>
            </a:r>
            <a:r>
              <a:rPr lang="en-US" altLang="en-US" sz="3600">
                <a:sym typeface="HQPB1" pitchFamily="2" charset="2"/>
              </a:rPr>
              <a:t></a:t>
            </a:r>
            <a:r>
              <a:rPr lang="en-US" altLang="en-US" sz="3600">
                <a:sym typeface="HQPB5" pitchFamily="2" charset="2"/>
              </a:rPr>
              <a:t></a:t>
            </a:r>
            <a:r>
              <a:rPr lang="en-US" altLang="en-US" sz="3600">
                <a:sym typeface="HQPB2" pitchFamily="2" charset="2"/>
              </a:rPr>
              <a:t></a:t>
            </a:r>
            <a:r>
              <a:rPr lang="en-US" altLang="en-US"/>
              <a:t> </a:t>
            </a:r>
            <a:r>
              <a:rPr lang="en-US" altLang="en-US" sz="3600">
                <a:sym typeface="HQPB2" pitchFamily="2" charset="2"/>
              </a:rPr>
              <a:t></a:t>
            </a:r>
            <a:r>
              <a:rPr lang="en-US" altLang="en-US" sz="3600">
                <a:sym typeface="HQPB4" pitchFamily="2" charset="2"/>
              </a:rPr>
              <a:t></a:t>
            </a:r>
            <a:r>
              <a:rPr lang="en-US" altLang="en-US" sz="3600">
                <a:sym typeface="HQPB2" pitchFamily="2" charset="2"/>
              </a:rPr>
              <a:t></a:t>
            </a:r>
            <a:r>
              <a:rPr lang="en-US" altLang="en-US" sz="3600">
                <a:sym typeface="HQPB4" pitchFamily="2" charset="2"/>
              </a:rPr>
              <a:t></a:t>
            </a:r>
            <a:r>
              <a:rPr lang="en-US" altLang="en-US" sz="3600">
                <a:sym typeface="HQPB2" pitchFamily="2" charset="2"/>
              </a:rPr>
              <a:t></a:t>
            </a:r>
            <a:r>
              <a:rPr lang="en-US" altLang="en-US" sz="3600">
                <a:sym typeface="HQPB4" pitchFamily="2" charset="2"/>
              </a:rPr>
              <a:t></a:t>
            </a:r>
            <a:r>
              <a:rPr lang="en-US" altLang="en-US" sz="3600">
                <a:sym typeface="HQPB1" pitchFamily="2" charset="2"/>
              </a:rPr>
              <a:t></a:t>
            </a:r>
            <a:r>
              <a:rPr lang="en-US" altLang="en-US" sz="3600">
                <a:sym typeface="HQPB5" pitchFamily="2" charset="2"/>
              </a:rPr>
              <a:t></a:t>
            </a:r>
            <a:r>
              <a:rPr lang="en-US" altLang="en-US" sz="3600">
                <a:sym typeface="HQPB1" pitchFamily="2" charset="2"/>
              </a:rPr>
              <a:t></a:t>
            </a:r>
            <a:r>
              <a:rPr lang="en-US" altLang="en-US" sz="3600">
                <a:sym typeface="HQPB5" pitchFamily="2" charset="2"/>
              </a:rPr>
              <a:t></a:t>
            </a:r>
            <a:r>
              <a:rPr lang="en-US" altLang="en-US" sz="3600">
                <a:sym typeface="HQPB1" pitchFamily="2" charset="2"/>
              </a:rPr>
              <a:t></a:t>
            </a:r>
            <a:r>
              <a:rPr lang="en-US" altLang="en-US" sz="3600">
                <a:sym typeface="HQPB4" pitchFamily="2" charset="2"/>
              </a:rPr>
              <a:t></a:t>
            </a:r>
            <a:r>
              <a:rPr lang="en-US" altLang="en-US" sz="3600">
                <a:sym typeface="HQPB1" pitchFamily="2" charset="2"/>
              </a:rPr>
              <a:t></a:t>
            </a:r>
            <a:r>
              <a:rPr lang="en-US" altLang="en-US" sz="3600">
                <a:sym typeface="HQPB5" pitchFamily="2" charset="2"/>
              </a:rPr>
              <a:t></a:t>
            </a:r>
            <a:r>
              <a:rPr lang="en-US" altLang="en-US" sz="3600">
                <a:sym typeface="HQPB1" pitchFamily="2" charset="2"/>
              </a:rPr>
              <a:t></a:t>
            </a:r>
            <a:r>
              <a:rPr lang="en-US" altLang="en-US" sz="3600">
                <a:sym typeface="HQPB2" pitchFamily="2" charset="2"/>
              </a:rPr>
              <a:t></a:t>
            </a:r>
            <a:r>
              <a:rPr lang="en-US" altLang="en-US" sz="3600">
                <a:sym typeface="HQPB5" pitchFamily="2" charset="2"/>
              </a:rPr>
              <a:t></a:t>
            </a:r>
            <a:r>
              <a:rPr lang="en-US" altLang="en-US" sz="3600">
                <a:sym typeface="HQPB1" pitchFamily="2" charset="2"/>
              </a:rPr>
              <a:t></a:t>
            </a:r>
            <a:r>
              <a:rPr lang="en-US" altLang="en-US" sz="3600">
                <a:sym typeface="HQPB2" pitchFamily="2" charset="2"/>
              </a:rPr>
              <a:t></a:t>
            </a:r>
            <a:r>
              <a:rPr lang="en-US" altLang="en-US" sz="3600">
                <a:sym typeface="HQPB5" pitchFamily="2" charset="2"/>
              </a:rPr>
              <a:t></a:t>
            </a:r>
            <a:r>
              <a:rPr lang="en-US" altLang="en-US" sz="3600">
                <a:sym typeface="HQPB2" pitchFamily="2" charset="2"/>
              </a:rPr>
              <a:t></a:t>
            </a:r>
            <a:r>
              <a:rPr lang="en-US" altLang="en-US" sz="3600">
                <a:sym typeface="HQPB5" pitchFamily="2" charset="2"/>
              </a:rPr>
              <a:t></a:t>
            </a:r>
            <a:r>
              <a:rPr lang="en-US" altLang="en-US" sz="3600">
                <a:sym typeface="HQPB1" pitchFamily="2" charset="2"/>
              </a:rPr>
              <a:t></a:t>
            </a:r>
            <a:r>
              <a:rPr lang="en-US" altLang="en-US" sz="3600">
                <a:sym typeface="HQPB5" pitchFamily="2" charset="2"/>
              </a:rPr>
              <a:t></a:t>
            </a:r>
            <a:r>
              <a:rPr lang="en-US" altLang="en-US" sz="3600">
                <a:sym typeface="HQPB1" pitchFamily="2" charset="2"/>
              </a:rPr>
              <a:t></a:t>
            </a:r>
            <a:r>
              <a:rPr lang="en-US" altLang="en-US" sz="3600">
                <a:sym typeface="HQPB4" pitchFamily="2" charset="2"/>
              </a:rPr>
              <a:t></a:t>
            </a:r>
            <a:r>
              <a:rPr lang="en-US" altLang="en-US" sz="3600">
                <a:sym typeface="HQPB1" pitchFamily="2" charset="2"/>
              </a:rPr>
              <a:t></a:t>
            </a:r>
            <a:r>
              <a:rPr lang="en-US" altLang="en-US" sz="3600">
                <a:sym typeface="HQPB5" pitchFamily="2" charset="2"/>
              </a:rPr>
              <a:t></a:t>
            </a:r>
            <a:r>
              <a:rPr lang="en-US" altLang="en-US" sz="3600">
                <a:sym typeface="HQPB1" pitchFamily="2" charset="2"/>
              </a:rPr>
              <a:t></a:t>
            </a:r>
            <a:r>
              <a:rPr lang="en-US" altLang="en-US" sz="3600">
                <a:sym typeface="HQPB2" pitchFamily="2" charset="2"/>
              </a:rPr>
              <a:t></a:t>
            </a:r>
            <a:r>
              <a:rPr lang="en-US" altLang="en-US" sz="3600">
                <a:sym typeface="HQPB4" pitchFamily="2" charset="2"/>
              </a:rPr>
              <a:t></a:t>
            </a:r>
            <a:r>
              <a:rPr lang="en-US" altLang="en-US" sz="3600">
                <a:sym typeface="HQPB2" pitchFamily="2" charset="2"/>
              </a:rPr>
              <a:t></a:t>
            </a:r>
            <a:r>
              <a:rPr lang="en-US" altLang="en-US" sz="3600">
                <a:sym typeface="HQPB4" pitchFamily="2" charset="2"/>
              </a:rPr>
              <a:t></a:t>
            </a:r>
            <a:r>
              <a:rPr lang="en-US" altLang="en-US" sz="3600">
                <a:sym typeface="HQPB1" pitchFamily="2" charset="2"/>
              </a:rPr>
              <a:t></a:t>
            </a:r>
            <a:r>
              <a:rPr lang="en-US" altLang="en-US" sz="3600">
                <a:sym typeface="HQPB5" pitchFamily="2" charset="2"/>
              </a:rPr>
              <a:t></a:t>
            </a:r>
            <a:r>
              <a:rPr lang="en-US" altLang="en-US" sz="3600">
                <a:sym typeface="HQPB1" pitchFamily="2" charset="2"/>
              </a:rPr>
              <a:t></a:t>
            </a:r>
            <a:r>
              <a:rPr lang="en-US" altLang="en-US" sz="3600">
                <a:sym typeface="HQPB5" pitchFamily="2" charset="2"/>
              </a:rPr>
              <a:t></a:t>
            </a:r>
            <a:r>
              <a:rPr lang="en-US" altLang="en-US" sz="3600">
                <a:sym typeface="HQPB1" pitchFamily="2" charset="2"/>
              </a:rPr>
              <a:t></a:t>
            </a:r>
            <a:r>
              <a:rPr lang="en-US" altLang="en-US" sz="3600">
                <a:sym typeface="HQPB2" pitchFamily="2" charset="2"/>
              </a:rPr>
              <a:t></a:t>
            </a:r>
            <a:r>
              <a:rPr lang="en-US" altLang="en-US" sz="3600">
                <a:sym typeface="HQPB5" pitchFamily="2" charset="2"/>
              </a:rPr>
              <a:t></a:t>
            </a:r>
            <a:r>
              <a:rPr lang="en-US" altLang="en-US" sz="3600">
                <a:sym typeface="HQPB1" pitchFamily="2" charset="2"/>
              </a:rPr>
              <a:t></a:t>
            </a:r>
            <a:r>
              <a:rPr lang="en-US" altLang="en-US" sz="3600">
                <a:sym typeface="HQPB2" pitchFamily="2" charset="2"/>
              </a:rPr>
              <a:t></a:t>
            </a:r>
            <a:r>
              <a:rPr lang="en-US" altLang="en-US" sz="3600">
                <a:sym typeface="HQPB5" pitchFamily="2" charset="2"/>
              </a:rPr>
              <a:t></a:t>
            </a:r>
            <a:r>
              <a:rPr lang="en-US" altLang="en-US" sz="3600">
                <a:sym typeface="HQPB2" pitchFamily="2" charset="2"/>
              </a:rPr>
              <a:t></a:t>
            </a:r>
            <a:r>
              <a:rPr lang="en-US" altLang="en-US" sz="3600">
                <a:sym typeface="HQPB5" pitchFamily="2" charset="2"/>
              </a:rPr>
              <a:t></a:t>
            </a:r>
            <a:r>
              <a:rPr lang="en-US" altLang="en-US" sz="3600">
                <a:sym typeface="HQPB1" pitchFamily="2" charset="2"/>
              </a:rPr>
              <a:t></a:t>
            </a:r>
            <a:r>
              <a:rPr lang="en-US" altLang="en-US" sz="3600">
                <a:sym typeface="HQPB5" pitchFamily="2" charset="2"/>
              </a:rPr>
              <a:t></a:t>
            </a:r>
            <a:r>
              <a:rPr lang="en-US" altLang="en-US" sz="3600">
                <a:sym typeface="HQPB1" pitchFamily="2" charset="2"/>
              </a:rPr>
              <a:t></a:t>
            </a:r>
            <a:r>
              <a:rPr lang="en-US" altLang="en-US" sz="3600">
                <a:sym typeface="HQPB2" pitchFamily="2" charset="2"/>
              </a:rPr>
              <a:t></a:t>
            </a:r>
            <a:r>
              <a:rPr lang="en-US" altLang="en-US" sz="3600">
                <a:sym typeface="HQPB4" pitchFamily="2" charset="2"/>
              </a:rPr>
              <a:t></a:t>
            </a:r>
            <a:r>
              <a:rPr lang="en-US" altLang="en-US" sz="3600">
                <a:sym typeface="HQPB2" pitchFamily="2" charset="2"/>
              </a:rPr>
              <a:t></a:t>
            </a:r>
            <a:r>
              <a:rPr lang="en-US" altLang="en-US" sz="3600">
                <a:sym typeface="HQPB4" pitchFamily="2" charset="2"/>
              </a:rPr>
              <a:t></a:t>
            </a:r>
            <a:r>
              <a:rPr lang="en-US" altLang="en-US" sz="3600">
                <a:sym typeface="HQPB1" pitchFamily="2" charset="2"/>
              </a:rPr>
              <a:t></a:t>
            </a:r>
            <a:r>
              <a:rPr lang="en-US" altLang="en-US" sz="3600">
                <a:sym typeface="HQPB4" pitchFamily="2" charset="2"/>
              </a:rPr>
              <a:t></a:t>
            </a:r>
            <a:r>
              <a:rPr lang="en-US" altLang="en-US" sz="3600">
                <a:sym typeface="HQPB1" pitchFamily="2" charset="2"/>
              </a:rPr>
              <a:t></a:t>
            </a:r>
            <a:r>
              <a:rPr lang="en-US" altLang="en-US" sz="3600">
                <a:sym typeface="HQPB2" pitchFamily="2" charset="2"/>
              </a:rPr>
              <a:t></a:t>
            </a:r>
            <a:r>
              <a:rPr lang="en-US" altLang="en-US" sz="3600">
                <a:sym typeface="HQPB5" pitchFamily="2" charset="2"/>
              </a:rPr>
              <a:t></a:t>
            </a:r>
            <a:r>
              <a:rPr lang="en-US" altLang="en-US" sz="3600">
                <a:sym typeface="HQPB1" pitchFamily="2" charset="2"/>
              </a:rPr>
              <a:t></a:t>
            </a:r>
            <a:r>
              <a:rPr lang="en-US" altLang="en-US"/>
              <a:t>  </a:t>
            </a:r>
            <a:r>
              <a:rPr lang="en-US" altLang="en-US">
                <a:sym typeface="HQPB5" pitchFamily="2" charset="2"/>
              </a:rPr>
              <a:t>                    </a:t>
            </a:r>
            <a:r>
              <a:rPr lang="en-US" altLang="en-US" sz="3600">
                <a:sym typeface="HQPB2" pitchFamily="2" charset="2"/>
              </a:rPr>
              <a:t></a:t>
            </a:r>
            <a:r>
              <a:rPr lang="ar-SA" altLang="en-US" sz="3600"/>
              <a:t> </a:t>
            </a:r>
            <a:r>
              <a:rPr lang="en-US" altLang="en-US" sz="3600">
                <a:sym typeface="HQPB2" pitchFamily="2" charset="2"/>
              </a:rPr>
              <a:t></a:t>
            </a:r>
            <a:r>
              <a:rPr lang="en-US" altLang="en-US" sz="3600">
                <a:sym typeface="HQPB4" pitchFamily="2" charset="2"/>
              </a:rPr>
              <a:t></a:t>
            </a:r>
            <a:r>
              <a:rPr lang="en-US" altLang="en-US" sz="3600">
                <a:sym typeface="HQPB2" pitchFamily="2" charset="2"/>
              </a:rPr>
              <a:t></a:t>
            </a:r>
            <a:r>
              <a:rPr lang="en-US" altLang="en-US" sz="3600">
                <a:sym typeface="HQPB4" pitchFamily="2" charset="2"/>
              </a:rPr>
              <a:t></a:t>
            </a:r>
            <a:r>
              <a:rPr lang="en-US" altLang="en-US" sz="3600">
                <a:sym typeface="HQPB1" pitchFamily="2" charset="2"/>
              </a:rPr>
              <a:t></a:t>
            </a:r>
            <a:r>
              <a:rPr lang="en-US" altLang="en-US" sz="3600">
                <a:sym typeface="HQPB2" pitchFamily="2" charset="2"/>
              </a:rPr>
              <a:t></a:t>
            </a:r>
            <a:r>
              <a:rPr lang="en-US" altLang="en-US" sz="3600">
                <a:sym typeface="HQPB4" pitchFamily="2" charset="2"/>
              </a:rPr>
              <a:t></a:t>
            </a:r>
            <a:r>
              <a:rPr lang="en-US" altLang="en-US" sz="3600">
                <a:sym typeface="HQPB1" pitchFamily="2" charset="2"/>
              </a:rPr>
              <a:t></a:t>
            </a:r>
            <a:r>
              <a:rPr lang="en-US" altLang="en-US" sz="3600">
                <a:sym typeface="HQPB2" pitchFamily="2" charset="2"/>
              </a:rPr>
              <a:t></a:t>
            </a:r>
            <a:r>
              <a:rPr lang="en-US" altLang="en-US" sz="3600">
                <a:sym typeface="HQPB5" pitchFamily="2" charset="2"/>
              </a:rPr>
              <a:t></a:t>
            </a:r>
            <a:r>
              <a:rPr lang="en-US" altLang="en-US" sz="3600">
                <a:sym typeface="HQPB1" pitchFamily="2" charset="2"/>
              </a:rPr>
              <a:t></a:t>
            </a:r>
            <a:r>
              <a:rPr lang="en-US" altLang="en-US" sz="3600"/>
              <a:t> </a:t>
            </a:r>
            <a:r>
              <a:rPr lang="en-US" altLang="en-US" sz="3600">
                <a:sym typeface="HQPB2" pitchFamily="2" charset="2"/>
              </a:rPr>
              <a:t></a:t>
            </a:r>
            <a:r>
              <a:rPr lang="en-US" altLang="en-US" sz="3600">
                <a:sym typeface="HQPB4" pitchFamily="2" charset="2"/>
              </a:rPr>
              <a:t></a:t>
            </a:r>
            <a:r>
              <a:rPr lang="en-US" altLang="en-US" sz="3600">
                <a:sym typeface="HQPB2" pitchFamily="2" charset="2"/>
              </a:rPr>
              <a:t></a:t>
            </a:r>
            <a:r>
              <a:rPr lang="en-US" altLang="en-US" sz="3600">
                <a:sym typeface="HQPB5" pitchFamily="2" charset="2"/>
              </a:rPr>
              <a:t></a:t>
            </a:r>
            <a:r>
              <a:rPr lang="en-US" altLang="en-US" sz="3600">
                <a:sym typeface="HQPB2" pitchFamily="2" charset="2"/>
              </a:rPr>
              <a:t></a:t>
            </a:r>
            <a:r>
              <a:rPr lang="en-US" altLang="en-US" sz="3600">
                <a:sym typeface="HQPB4" pitchFamily="2" charset="2"/>
              </a:rPr>
              <a:t></a:t>
            </a:r>
            <a:r>
              <a:rPr lang="en-US" altLang="en-US" sz="3600"/>
              <a:t> </a:t>
            </a:r>
            <a:r>
              <a:rPr lang="en-US" altLang="en-US" sz="3600">
                <a:sym typeface="HQPB5" pitchFamily="2" charset="2"/>
              </a:rPr>
              <a:t></a:t>
            </a:r>
          </a:p>
          <a:p>
            <a:pPr>
              <a:buFontTx/>
              <a:buNone/>
            </a:pPr>
            <a:r>
              <a:rPr lang="en-US" altLang="en-US"/>
              <a:t>   </a:t>
            </a:r>
          </a:p>
          <a:p>
            <a:pPr algn="ctr">
              <a:buFontTx/>
              <a:buNone/>
            </a:pPr>
            <a:r>
              <a:rPr lang="en-US" altLang="en-US">
                <a:sym typeface="HQPB2" pitchFamily="2" charset="2"/>
              </a:rPr>
              <a:t> </a:t>
            </a:r>
            <a:r>
              <a:rPr lang="en-US" altLang="en-US" sz="3600">
                <a:sym typeface="HQPB2" pitchFamily="2" charset="2"/>
              </a:rPr>
              <a:t></a:t>
            </a:r>
            <a:r>
              <a:rPr lang="en-US" altLang="en-US" sz="3600">
                <a:sym typeface="HQPB4" pitchFamily="2" charset="2"/>
              </a:rPr>
              <a:t></a:t>
            </a:r>
            <a:r>
              <a:rPr lang="en-US" altLang="en-US" sz="3600">
                <a:sym typeface="HQPB2" pitchFamily="2" charset="2"/>
              </a:rPr>
              <a:t></a:t>
            </a:r>
            <a:r>
              <a:rPr lang="en-US" altLang="en-US" sz="3600">
                <a:sym typeface="HQPB1" pitchFamily="2" charset="2"/>
              </a:rPr>
              <a:t></a:t>
            </a:r>
            <a:r>
              <a:rPr lang="en-US" altLang="en-US" sz="3600">
                <a:sym typeface="HQPB5" pitchFamily="2" charset="2"/>
              </a:rPr>
              <a:t></a:t>
            </a:r>
            <a:r>
              <a:rPr lang="en-US" altLang="en-US" sz="3600">
                <a:sym typeface="HQPB2" pitchFamily="2" charset="2"/>
              </a:rPr>
              <a:t></a:t>
            </a:r>
            <a:r>
              <a:rPr lang="en-US" altLang="en-US" sz="3600">
                <a:sym typeface="HQPB4" pitchFamily="2" charset="2"/>
              </a:rPr>
              <a:t></a:t>
            </a:r>
            <a:r>
              <a:rPr lang="en-US" altLang="en-US" sz="3600">
                <a:sym typeface="HQPB1" pitchFamily="2" charset="2"/>
              </a:rPr>
              <a:t></a:t>
            </a:r>
            <a:r>
              <a:rPr lang="en-US" altLang="en-US" sz="3600">
                <a:sym typeface="HQPB2" pitchFamily="2" charset="2"/>
              </a:rPr>
              <a:t> </a:t>
            </a:r>
            <a:r>
              <a:rPr lang="en-US" altLang="en-US" sz="3600">
                <a:sym typeface="HQPB4" pitchFamily="2" charset="2"/>
              </a:rPr>
              <a:t></a:t>
            </a:r>
            <a:r>
              <a:rPr lang="en-US" altLang="en-US" sz="3600">
                <a:sym typeface="HQPB2" pitchFamily="2" charset="2"/>
              </a:rPr>
              <a:t></a:t>
            </a:r>
            <a:r>
              <a:rPr lang="en-US" altLang="en-US" sz="3600">
                <a:sym typeface="HQPB5" pitchFamily="2" charset="2"/>
              </a:rPr>
              <a:t></a:t>
            </a:r>
            <a:r>
              <a:rPr lang="en-US" altLang="en-US" sz="3600">
                <a:sym typeface="HQPB2" pitchFamily="2" charset="2"/>
              </a:rPr>
              <a:t></a:t>
            </a:r>
            <a:r>
              <a:rPr lang="en-US" altLang="en-US" sz="3600">
                <a:sym typeface="HQPB5" pitchFamily="2" charset="2"/>
              </a:rPr>
              <a:t></a:t>
            </a:r>
            <a:r>
              <a:rPr lang="en-US" altLang="en-US" sz="3600">
                <a:sym typeface="HQPB1" pitchFamily="2" charset="2"/>
              </a:rPr>
              <a:t></a:t>
            </a:r>
            <a:r>
              <a:rPr lang="en-US" altLang="en-US" sz="3600"/>
              <a:t> </a:t>
            </a:r>
            <a:r>
              <a:rPr lang="en-US" altLang="en-US" sz="3600">
                <a:sym typeface="HQPB5" pitchFamily="2" charset="2"/>
              </a:rPr>
              <a:t></a:t>
            </a:r>
            <a:r>
              <a:rPr lang="en-US" altLang="en-US" sz="3600">
                <a:sym typeface="HQPB1" pitchFamily="2" charset="2"/>
              </a:rPr>
              <a:t></a:t>
            </a:r>
            <a:r>
              <a:rPr lang="en-US" altLang="en-US" sz="3600">
                <a:sym typeface="HQPB5" pitchFamily="2" charset="2"/>
              </a:rPr>
              <a:t></a:t>
            </a:r>
            <a:r>
              <a:rPr lang="en-US" altLang="en-US" sz="3600">
                <a:sym typeface="HQPB1" pitchFamily="2" charset="2"/>
              </a:rPr>
              <a:t> </a:t>
            </a:r>
            <a:r>
              <a:rPr lang="en-US" altLang="en-US" sz="3600">
                <a:sym typeface="HQPB5" pitchFamily="2" charset="2"/>
              </a:rPr>
              <a:t></a:t>
            </a:r>
            <a:r>
              <a:rPr lang="en-US" altLang="en-US" sz="3600">
                <a:sym typeface="HQPB1" pitchFamily="2" charset="2"/>
              </a:rPr>
              <a:t></a:t>
            </a:r>
            <a:r>
              <a:rPr lang="en-US" altLang="en-US" sz="3600">
                <a:sym typeface="HQPB5" pitchFamily="2" charset="2"/>
              </a:rPr>
              <a:t></a:t>
            </a:r>
            <a:r>
              <a:rPr lang="en-US" altLang="en-US" sz="3600">
                <a:sym typeface="HQPB2" pitchFamily="2" charset="2"/>
              </a:rPr>
              <a:t></a:t>
            </a:r>
            <a:r>
              <a:rPr lang="en-US" altLang="en-US" sz="3600">
                <a:sym typeface="HQPB4" pitchFamily="2" charset="2"/>
              </a:rPr>
              <a:t></a:t>
            </a:r>
            <a:r>
              <a:rPr lang="en-US" altLang="en-US" sz="3600">
                <a:sym typeface="HQPB1" pitchFamily="2" charset="2"/>
              </a:rPr>
              <a:t></a:t>
            </a:r>
            <a:r>
              <a:rPr lang="en-US" altLang="en-US" sz="3600">
                <a:sym typeface="HQPB5" pitchFamily="2" charset="2"/>
              </a:rPr>
              <a:t></a:t>
            </a:r>
            <a:r>
              <a:rPr lang="en-US" altLang="en-US" sz="3600">
                <a:sym typeface="HQPB2" pitchFamily="2" charset="2"/>
              </a:rPr>
              <a:t></a:t>
            </a:r>
            <a:r>
              <a:rPr lang="ar-SA" altLang="en-US" sz="3600"/>
              <a:t> </a:t>
            </a:r>
            <a:r>
              <a:rPr lang="en-US" altLang="en-US" sz="3600">
                <a:sym typeface="HQPB4" pitchFamily="2" charset="2"/>
              </a:rPr>
              <a:t></a:t>
            </a:r>
            <a:r>
              <a:rPr lang="en-US" altLang="en-US" sz="3600">
                <a:sym typeface="HQPB2" pitchFamily="2" charset="2"/>
              </a:rPr>
              <a:t></a:t>
            </a:r>
            <a:r>
              <a:rPr lang="en-US" altLang="en-US" sz="3600">
                <a:sym typeface="HQPB5" pitchFamily="2" charset="2"/>
              </a:rPr>
              <a:t></a:t>
            </a:r>
            <a:r>
              <a:rPr lang="en-US" altLang="en-US" sz="3600">
                <a:sym typeface="HQPB1" pitchFamily="2" charset="2"/>
              </a:rPr>
              <a:t></a:t>
            </a:r>
            <a:r>
              <a:rPr lang="ar-SA" altLang="en-US" sz="3600"/>
              <a:t> </a:t>
            </a:r>
            <a:r>
              <a:rPr lang="en-US" altLang="en-US" sz="3600">
                <a:sym typeface="HQPB4" pitchFamily="2" charset="2"/>
              </a:rPr>
              <a:t></a:t>
            </a:r>
            <a:r>
              <a:rPr lang="en-US" altLang="en-US" sz="3600">
                <a:sym typeface="HQPB2" pitchFamily="2" charset="2"/>
              </a:rPr>
              <a:t></a:t>
            </a:r>
            <a:r>
              <a:rPr lang="en-US" altLang="en-US" sz="3600">
                <a:sym typeface="HQPB5" pitchFamily="2" charset="2"/>
              </a:rPr>
              <a:t></a:t>
            </a:r>
            <a:r>
              <a:rPr lang="en-US" altLang="en-US" sz="3600">
                <a:sym typeface="HQPB1" pitchFamily="2" charset="2"/>
              </a:rPr>
              <a:t></a:t>
            </a:r>
            <a:r>
              <a:rPr lang="en-US" altLang="en-US" sz="3600">
                <a:sym typeface="HQPB4" pitchFamily="2" charset="2"/>
              </a:rPr>
              <a:t></a:t>
            </a:r>
            <a:r>
              <a:rPr lang="en-US" altLang="en-US" sz="3600">
                <a:sym typeface="HQPB2" pitchFamily="2" charset="2"/>
              </a:rPr>
              <a:t></a:t>
            </a:r>
            <a:r>
              <a:rPr lang="en-US" altLang="en-US" sz="3600">
                <a:sym typeface="HQPB5" pitchFamily="2" charset="2"/>
              </a:rPr>
              <a:t></a:t>
            </a:r>
            <a:r>
              <a:rPr lang="en-US" altLang="en-US" sz="3600">
                <a:sym typeface="HQPB1" pitchFamily="2" charset="2"/>
              </a:rPr>
              <a:t></a:t>
            </a:r>
            <a:r>
              <a:rPr lang="en-US" altLang="en-US" sz="3600">
                <a:sym typeface="HQPB4" pitchFamily="2" charset="2"/>
              </a:rPr>
              <a:t></a:t>
            </a:r>
            <a:r>
              <a:rPr lang="en-US" altLang="en-US" sz="3600">
                <a:sym typeface="HQPB2" pitchFamily="2" charset="2"/>
              </a:rPr>
              <a:t></a:t>
            </a:r>
            <a:r>
              <a:rPr lang="en-US" altLang="en-US" sz="3600">
                <a:sym typeface="HQPB5" pitchFamily="2" charset="2"/>
              </a:rPr>
              <a:t></a:t>
            </a:r>
            <a:r>
              <a:rPr lang="en-US" altLang="en-US" sz="3600">
                <a:sym typeface="HQPB1" pitchFamily="2" charset="2"/>
              </a:rPr>
              <a:t></a:t>
            </a:r>
            <a:r>
              <a:rPr lang="en-US" altLang="en-US" sz="3600">
                <a:sym typeface="HQPB5" pitchFamily="2" charset="2"/>
              </a:rPr>
              <a:t></a:t>
            </a:r>
            <a:r>
              <a:rPr lang="en-US" altLang="en-US" sz="3600">
                <a:sym typeface="HQPB2" pitchFamily="2" charset="2"/>
              </a:rPr>
              <a:t></a:t>
            </a:r>
            <a:endParaRPr lang="en-US" altLang="en-US" sz="3600"/>
          </a:p>
          <a:p>
            <a:pPr algn="ctr">
              <a:buFontTx/>
              <a:buNone/>
            </a:pPr>
            <a:r>
              <a:rPr lang="en-US" altLang="en-US" sz="3600"/>
              <a:t>   </a:t>
            </a:r>
            <a:r>
              <a:rPr lang="en-US" altLang="en-US" sz="3600">
                <a:sym typeface="HQPB2" pitchFamily="2" charset="2"/>
              </a:rPr>
              <a:t></a:t>
            </a:r>
            <a:r>
              <a:rPr lang="en-US" altLang="en-US" sz="3600"/>
              <a:t> </a:t>
            </a:r>
            <a:r>
              <a:rPr lang="en-US" altLang="en-US" sz="3600">
                <a:sym typeface="HQPB5" pitchFamily="2" charset="2"/>
              </a:rPr>
              <a:t></a:t>
            </a:r>
            <a:r>
              <a:rPr lang="en-US" altLang="en-US" sz="3600">
                <a:sym typeface="HQPB2" pitchFamily="2" charset="2"/>
              </a:rPr>
              <a:t></a:t>
            </a:r>
            <a:r>
              <a:rPr lang="en-US" altLang="en-US" sz="3600">
                <a:sym typeface="HQPB4" pitchFamily="2" charset="2"/>
              </a:rPr>
              <a:t></a:t>
            </a:r>
            <a:r>
              <a:rPr lang="en-US" altLang="en-US" sz="3600">
                <a:sym typeface="HQPB1" pitchFamily="2" charset="2"/>
              </a:rPr>
              <a:t></a:t>
            </a:r>
            <a:r>
              <a:rPr lang="en-US" altLang="en-US" sz="3600">
                <a:sym typeface="HQPB4" pitchFamily="2" charset="2"/>
              </a:rPr>
              <a:t></a:t>
            </a:r>
            <a:r>
              <a:rPr lang="en-US" altLang="en-US" sz="3600">
                <a:sym typeface="HQPB1" pitchFamily="2" charset="2"/>
              </a:rPr>
              <a:t></a:t>
            </a:r>
            <a:r>
              <a:rPr lang="en-US" altLang="en-US" sz="3600">
                <a:sym typeface="HQPB2" pitchFamily="2" charset="2"/>
              </a:rPr>
              <a:t></a:t>
            </a:r>
            <a:r>
              <a:rPr lang="en-US" altLang="en-US" sz="3600">
                <a:sym typeface="HQPB5" pitchFamily="2" charset="2"/>
              </a:rPr>
              <a:t></a:t>
            </a:r>
            <a:r>
              <a:rPr lang="en-US" altLang="en-US" sz="3600">
                <a:sym typeface="HQPB2" pitchFamily="2" charset="2"/>
              </a:rPr>
              <a:t></a:t>
            </a:r>
            <a:r>
              <a:rPr lang="en-US" altLang="en-US" sz="3600">
                <a:sym typeface="HQPB4" pitchFamily="2" charset="2"/>
              </a:rPr>
              <a:t></a:t>
            </a:r>
            <a:r>
              <a:rPr lang="en-US" altLang="en-US" sz="3600">
                <a:sym typeface="HQPB2" pitchFamily="2" charset="2"/>
              </a:rPr>
              <a:t></a:t>
            </a:r>
            <a:r>
              <a:rPr lang="en-US" altLang="en-US" sz="3600">
                <a:sym typeface="HQPB5" pitchFamily="2" charset="2"/>
              </a:rPr>
              <a:t></a:t>
            </a:r>
            <a:r>
              <a:rPr lang="en-US" altLang="en-US" sz="3600">
                <a:sym typeface="HQPB1" pitchFamily="2" charset="2"/>
              </a:rPr>
              <a:t></a:t>
            </a:r>
          </a:p>
        </p:txBody>
      </p:sp>
    </p:spTree>
  </p:cSld>
  <p:clrMapOvr>
    <a:masterClrMapping/>
  </p:clrMapOvr>
  <p:transition>
    <p:push dir="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3">
            <a:extLst>
              <a:ext uri="{FF2B5EF4-FFF2-40B4-BE49-F238E27FC236}">
                <a16:creationId xmlns:a16="http://schemas.microsoft.com/office/drawing/2014/main" id="{84F0032E-A83D-4398-843B-0B241371114C}"/>
              </a:ext>
            </a:extLst>
          </p:cNvPr>
          <p:cNvSpPr>
            <a:spLocks noGrp="1" noChangeArrowheads="1"/>
          </p:cNvSpPr>
          <p:nvPr>
            <p:ph type="body" idx="1"/>
          </p:nvPr>
        </p:nvSpPr>
        <p:spPr>
          <a:xfrm>
            <a:off x="457200" y="304800"/>
            <a:ext cx="8229600" cy="5791200"/>
          </a:xfrm>
        </p:spPr>
        <p:txBody>
          <a:bodyPr/>
          <a:lstStyle/>
          <a:p>
            <a:pPr>
              <a:lnSpc>
                <a:spcPct val="90000"/>
              </a:lnSpc>
            </a:pPr>
            <a:r>
              <a:rPr lang="en-US" altLang="en-US" sz="2400"/>
              <a:t>Dan orang-orang yang menuduh isterinya (berzina), Padahal mereka tidak ada mempunyai saksi-saksi selain diri mereka sendiri, Maka persaksian orang itu ialah empat kali bersumpah dengan nama Allah, Sesungguhnya Dia adalah Termasuk orang-orang yang benar (An-Nur : 6 ).</a:t>
            </a:r>
          </a:p>
          <a:p>
            <a:pPr>
              <a:lnSpc>
                <a:spcPct val="90000"/>
              </a:lnSpc>
            </a:pPr>
            <a:r>
              <a:rPr lang="en-US" altLang="en-US" sz="2400"/>
              <a:t>Dan (sumpah) yang kelima: bahwa la'nat Allah atasnya, jika Dia Termasuk orang-orang yang berdusta[1030] (An-Nur : 7). </a:t>
            </a:r>
          </a:p>
          <a:p>
            <a:pPr>
              <a:lnSpc>
                <a:spcPct val="90000"/>
              </a:lnSpc>
            </a:pPr>
            <a:r>
              <a:rPr lang="en-US" altLang="en-US" sz="2400"/>
              <a:t>[1030] Maksud ayat 6 dan 7: orang yang menuduh Istrinya berbuat zina dengan tidak mengajukan empat orang saksi, haruslah bersumpah dengan nama Allah empat kali, bahwa Dia adalah benar dalam tuduhannya itu. kemudian Dia bersumpah sekali lagi bahwa Dia akan kena laknat Allah jika Dia berdusta. Masalah ini dalam fiqih dikenal dengan Li'an.</a:t>
            </a:r>
          </a:p>
          <a:p>
            <a:pPr>
              <a:lnSpc>
                <a:spcPct val="90000"/>
              </a:lnSpc>
              <a:buFontTx/>
              <a:buNone/>
            </a:pPr>
            <a:endParaRPr lang="en-US" altLang="en-US" sz="2400"/>
          </a:p>
        </p:txBody>
      </p:sp>
    </p:spTree>
  </p:cSld>
  <p:clrMapOvr>
    <a:masterClrMapping/>
  </p:clrMapOvr>
  <p:transition>
    <p:push dir="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3">
            <a:extLst>
              <a:ext uri="{FF2B5EF4-FFF2-40B4-BE49-F238E27FC236}">
                <a16:creationId xmlns:a16="http://schemas.microsoft.com/office/drawing/2014/main" id="{EAFF85C3-F12E-4D96-B122-9300B88A5690}"/>
              </a:ext>
            </a:extLst>
          </p:cNvPr>
          <p:cNvSpPr>
            <a:spLocks noGrp="1" noChangeArrowheads="1"/>
          </p:cNvSpPr>
          <p:nvPr>
            <p:ph type="body" idx="1"/>
          </p:nvPr>
        </p:nvSpPr>
        <p:spPr>
          <a:xfrm>
            <a:off x="457200" y="762000"/>
            <a:ext cx="8229600" cy="5334000"/>
          </a:xfrm>
        </p:spPr>
        <p:txBody>
          <a:bodyPr/>
          <a:lstStyle/>
          <a:p>
            <a:pPr>
              <a:buFontTx/>
              <a:buNone/>
            </a:pPr>
            <a:r>
              <a:rPr lang="en-US" altLang="en-US"/>
              <a:t>6. SYIQOQ, yakni pertentangan atau per-cekcokan antara suami dan isteri, maka ia harus selesaikan diantara keduanya, bila penyelesaian tidak tercapai maka isteri dan suami masing-masing mengangkat ‘juru runding’ untuk menyelesaikannya, bila penyelesaian oleh juru runding tidak juga tercapai, maka diserahkan sepe-nuhnya diantara mereka apakah akan cerai atau lainnya.</a:t>
            </a:r>
          </a:p>
        </p:txBody>
      </p:sp>
    </p:spTree>
  </p:cSld>
  <p:clrMapOvr>
    <a:masterClrMapping/>
  </p:clrMapOvr>
  <p:transition>
    <p:push dir="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3">
            <a:extLst>
              <a:ext uri="{FF2B5EF4-FFF2-40B4-BE49-F238E27FC236}">
                <a16:creationId xmlns:a16="http://schemas.microsoft.com/office/drawing/2014/main" id="{F43ABFE7-F096-4B8A-95AC-A4E520E84E70}"/>
              </a:ext>
            </a:extLst>
          </p:cNvPr>
          <p:cNvSpPr>
            <a:spLocks noGrp="1" noChangeArrowheads="1"/>
          </p:cNvSpPr>
          <p:nvPr>
            <p:ph type="body" idx="1"/>
          </p:nvPr>
        </p:nvSpPr>
        <p:spPr>
          <a:xfrm>
            <a:off x="457200" y="457200"/>
            <a:ext cx="8229600" cy="5638800"/>
          </a:xfrm>
        </p:spPr>
        <p:txBody>
          <a:bodyPr/>
          <a:lstStyle/>
          <a:p>
            <a:pPr>
              <a:lnSpc>
                <a:spcPct val="80000"/>
              </a:lnSpc>
              <a:buFontTx/>
              <a:buNone/>
            </a:pPr>
            <a:r>
              <a:rPr lang="en-US" altLang="en-US" sz="2800"/>
              <a:t>Ayat tentang SYIQOQ :</a:t>
            </a:r>
          </a:p>
          <a:p>
            <a:pPr>
              <a:lnSpc>
                <a:spcPct val="80000"/>
              </a:lnSpc>
              <a:buFontTx/>
              <a:buNone/>
            </a:pPr>
            <a:endParaRPr lang="en-US" altLang="en-US" sz="2800"/>
          </a:p>
          <a:p>
            <a:pPr algn="ctr">
              <a:lnSpc>
                <a:spcPct val="80000"/>
              </a:lnSpc>
              <a:buFontTx/>
              <a:buNone/>
            </a:pPr>
            <a:r>
              <a:rPr lang="en-US" altLang="en-US">
                <a:sym typeface="HQPB2" pitchFamily="2" charset="2"/>
              </a:rPr>
              <a:t> </a:t>
            </a:r>
            <a:r>
              <a:rPr lang="en-US" altLang="en-US"/>
              <a:t> </a:t>
            </a:r>
            <a:r>
              <a:rPr lang="en-US" altLang="en-US">
                <a:sym typeface="HQPB2" pitchFamily="2" charset="2"/>
              </a:rPr>
              <a:t></a:t>
            </a:r>
            <a:r>
              <a:rPr lang="en-US" altLang="en-US">
                <a:sym typeface="HQPB4" pitchFamily="2" charset="2"/>
              </a:rPr>
              <a:t></a:t>
            </a:r>
            <a:r>
              <a:rPr lang="en-US" altLang="en-US">
                <a:sym typeface="HQPB3" pitchFamily="2" charset="2"/>
              </a:rPr>
              <a:t></a:t>
            </a:r>
            <a:r>
              <a:rPr lang="en-US" altLang="en-US">
                <a:sym typeface="HQPB4" pitchFamily="2" charset="2"/>
              </a:rPr>
              <a:t></a:t>
            </a:r>
            <a:r>
              <a:rPr lang="en-US" altLang="en-US">
                <a:sym typeface="HQPB3"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1"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endParaRPr lang="en-US" altLang="en-US" sz="2800"/>
          </a:p>
          <a:p>
            <a:pPr algn="ctr">
              <a:lnSpc>
                <a:spcPct val="80000"/>
              </a:lnSpc>
              <a:buFontTx/>
              <a:buNone/>
            </a:pPr>
            <a:r>
              <a:rPr lang="en-US" altLang="en-US"/>
              <a:t>   </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4" pitchFamily="2" charset="2"/>
              </a:rPr>
              <a:t></a:t>
            </a:r>
            <a:r>
              <a:rPr lang="en-US" altLang="en-US">
                <a:sym typeface="HQPB2" pitchFamily="2" charset="2"/>
              </a:rPr>
              <a:t></a:t>
            </a:r>
            <a:r>
              <a:rPr lang="en-US" altLang="en-US"/>
              <a:t> </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1"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endParaRPr lang="en-US" altLang="en-US" sz="2800"/>
          </a:p>
          <a:p>
            <a:pPr algn="ctr">
              <a:lnSpc>
                <a:spcPct val="80000"/>
              </a:lnSpc>
              <a:buFontTx/>
              <a:buNone/>
            </a:pPr>
            <a:r>
              <a:rPr lang="en-US" altLang="en-US">
                <a:sym typeface="HQPB4" pitchFamily="2" charset="2"/>
              </a:rPr>
              <a:t></a:t>
            </a:r>
            <a:r>
              <a:rPr lang="en-US" altLang="en-US"/>
              <a:t> </a:t>
            </a:r>
            <a:r>
              <a:rPr lang="en-US" altLang="en-US">
                <a:sym typeface="HQPB4" pitchFamily="2" charset="2"/>
              </a:rPr>
              <a:t> </a:t>
            </a:r>
            <a:r>
              <a:rPr lang="en-US" altLang="en-US">
                <a:sym typeface="HQPB2" pitchFamily="2" charset="2"/>
              </a:rPr>
              <a:t></a:t>
            </a:r>
            <a:r>
              <a:rPr lang="ar-SA" altLang="en-US"/>
              <a:t> </a:t>
            </a:r>
            <a:r>
              <a:rPr lang="en-US" altLang="en-US">
                <a:sym typeface="HQPB4" pitchFamily="2" charset="2"/>
              </a:rPr>
              <a:t></a:t>
            </a:r>
            <a:r>
              <a:rPr lang="en-US" altLang="en-US"/>
              <a:t> </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2"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endParaRPr lang="en-US" altLang="en-US"/>
          </a:p>
          <a:p>
            <a:pPr>
              <a:lnSpc>
                <a:spcPct val="80000"/>
              </a:lnSpc>
              <a:buFontTx/>
              <a:buNone/>
            </a:pPr>
            <a:r>
              <a:rPr lang="ar-SA" altLang="en-US"/>
              <a:t> </a:t>
            </a:r>
            <a:r>
              <a:rPr lang="en-US" altLang="en-US" sz="2400"/>
              <a:t>35. Dan jika kamu khawatirkan ada persengketaan antara keduanya, Maka kirimlah seorang hakam[</a:t>
            </a:r>
            <a:r>
              <a:rPr lang="en-US" altLang="en-US" sz="2400">
                <a:solidFill>
                  <a:schemeClr val="folHlink"/>
                </a:solidFill>
              </a:rPr>
              <a:t>293</a:t>
            </a:r>
            <a:r>
              <a:rPr lang="en-US" altLang="en-US" sz="2400"/>
              <a:t>] dari kelu-arga laki-laki dan seorang hakam dari keluarga peremp-uan. Jika kedua orang hakam itu bermaksud Mengada-kan perbaikan, niscaya Allah memberi taufik kepada suami-isteri itu. Sesungguhnya Allah Maha mengetahui lagi Maha Mengenal.</a:t>
            </a:r>
          </a:p>
          <a:p>
            <a:pPr>
              <a:lnSpc>
                <a:spcPct val="80000"/>
              </a:lnSpc>
              <a:buFontTx/>
              <a:buNone/>
            </a:pPr>
            <a:endParaRPr lang="en-US" altLang="en-US" sz="2400"/>
          </a:p>
          <a:p>
            <a:pPr>
              <a:lnSpc>
                <a:spcPct val="80000"/>
              </a:lnSpc>
            </a:pPr>
            <a:r>
              <a:rPr lang="en-US" altLang="en-US" sz="2400"/>
              <a:t>[</a:t>
            </a:r>
            <a:r>
              <a:rPr lang="en-US" altLang="en-US" sz="2400">
                <a:solidFill>
                  <a:schemeClr val="folHlink"/>
                </a:solidFill>
              </a:rPr>
              <a:t>293</a:t>
            </a:r>
            <a:r>
              <a:rPr lang="en-US" altLang="en-US" sz="2400"/>
              <a:t>] Hakam ialah juru pendamai.</a:t>
            </a:r>
          </a:p>
        </p:txBody>
      </p:sp>
    </p:spTree>
  </p:cSld>
  <p:clrMapOvr>
    <a:masterClrMapping/>
  </p:clrMapOvr>
  <p:transition>
    <p:push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B9F5E10D-128A-43FF-8A49-50F13C72B51F}"/>
              </a:ext>
            </a:extLst>
          </p:cNvPr>
          <p:cNvSpPr>
            <a:spLocks noGrp="1" noChangeArrowheads="1"/>
          </p:cNvSpPr>
          <p:nvPr>
            <p:ph type="title"/>
          </p:nvPr>
        </p:nvSpPr>
        <p:spPr/>
        <p:txBody>
          <a:bodyPr/>
          <a:lstStyle/>
          <a:p>
            <a:r>
              <a:rPr lang="en-US" altLang="en-US" sz="4000"/>
              <a:t>BEBERAPA CIRI KHUSUS HUKUM ISLAM </a:t>
            </a:r>
          </a:p>
        </p:txBody>
      </p:sp>
      <p:sp>
        <p:nvSpPr>
          <p:cNvPr id="7171" name="Rectangle 3">
            <a:extLst>
              <a:ext uri="{FF2B5EF4-FFF2-40B4-BE49-F238E27FC236}">
                <a16:creationId xmlns:a16="http://schemas.microsoft.com/office/drawing/2014/main" id="{86E8E5D8-8BDF-43C7-9CBB-CC7B1125CCD6}"/>
              </a:ext>
            </a:extLst>
          </p:cNvPr>
          <p:cNvSpPr>
            <a:spLocks noGrp="1" noChangeArrowheads="1"/>
          </p:cNvSpPr>
          <p:nvPr>
            <p:ph type="body" idx="1"/>
          </p:nvPr>
        </p:nvSpPr>
        <p:spPr/>
        <p:txBody>
          <a:bodyPr/>
          <a:lstStyle/>
          <a:p>
            <a:pPr marL="609600" indent="-609600">
              <a:buFontTx/>
              <a:buAutoNum type="arabicPeriod"/>
            </a:pPr>
            <a:r>
              <a:rPr lang="en-US" altLang="en-US"/>
              <a:t>Kewahyuan dasar-dasarnya yang umum</a:t>
            </a:r>
          </a:p>
          <a:p>
            <a:pPr marL="609600" indent="-609600">
              <a:buFontTx/>
              <a:buAutoNum type="arabicPeriod"/>
            </a:pPr>
            <a:r>
              <a:rPr lang="en-US" altLang="en-US"/>
              <a:t>Pendasaran ketentuan dalam hukum islam dengan akhlaq dan agama.</a:t>
            </a:r>
          </a:p>
          <a:p>
            <a:pPr marL="609600" indent="-609600">
              <a:buFontTx/>
              <a:buAutoNum type="arabicPeriod"/>
            </a:pPr>
            <a:r>
              <a:rPr lang="en-US" altLang="en-US"/>
              <a:t>Rangkapnya balasan bagi para pelang-garnya.</a:t>
            </a:r>
          </a:p>
          <a:p>
            <a:pPr marL="609600" indent="-609600">
              <a:buFontTx/>
              <a:buAutoNum type="arabicPeriod"/>
            </a:pPr>
            <a:r>
              <a:rPr lang="en-US" altLang="en-US"/>
              <a:t>Bersifat collectivisme hukum islam.</a:t>
            </a:r>
          </a:p>
        </p:txBody>
      </p:sp>
    </p:spTree>
  </p:cSld>
  <p:clrMapOvr>
    <a:masterClrMapping/>
  </p:clrMapOvr>
  <p:transition>
    <p:push dir="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E8F75669-52BF-420B-8A4F-89380C7C0A90}"/>
              </a:ext>
            </a:extLst>
          </p:cNvPr>
          <p:cNvSpPr>
            <a:spLocks noGrp="1" noChangeArrowheads="1"/>
          </p:cNvSpPr>
          <p:nvPr>
            <p:ph type="title"/>
          </p:nvPr>
        </p:nvSpPr>
        <p:spPr>
          <a:xfrm>
            <a:off x="533400" y="292100"/>
            <a:ext cx="8153400" cy="1236663"/>
          </a:xfrm>
        </p:spPr>
        <p:txBody>
          <a:bodyPr/>
          <a:lstStyle/>
          <a:p>
            <a:r>
              <a:rPr lang="en-US" altLang="en-US" sz="3200"/>
              <a:t>POLIGAMI (BERISTERI LEBIH DARI 1 ORANG)</a:t>
            </a:r>
            <a:r>
              <a:rPr lang="en-US" altLang="en-US" sz="4000"/>
              <a:t> </a:t>
            </a:r>
          </a:p>
        </p:txBody>
      </p:sp>
      <p:sp>
        <p:nvSpPr>
          <p:cNvPr id="80899" name="Rectangle 3">
            <a:extLst>
              <a:ext uri="{FF2B5EF4-FFF2-40B4-BE49-F238E27FC236}">
                <a16:creationId xmlns:a16="http://schemas.microsoft.com/office/drawing/2014/main" id="{581CE24F-1670-4CA4-A99D-529F85FCA91F}"/>
              </a:ext>
            </a:extLst>
          </p:cNvPr>
          <p:cNvSpPr>
            <a:spLocks noGrp="1" noChangeArrowheads="1"/>
          </p:cNvSpPr>
          <p:nvPr>
            <p:ph type="body" idx="1"/>
          </p:nvPr>
        </p:nvSpPr>
        <p:spPr>
          <a:xfrm>
            <a:off x="457200" y="1600200"/>
            <a:ext cx="8382000" cy="4953000"/>
          </a:xfrm>
        </p:spPr>
        <p:txBody>
          <a:bodyPr/>
          <a:lstStyle/>
          <a:p>
            <a:pPr>
              <a:lnSpc>
                <a:spcPct val="80000"/>
              </a:lnSpc>
              <a:buFontTx/>
              <a:buNone/>
            </a:pPr>
            <a:r>
              <a:rPr lang="en-US" altLang="en-US" sz="2800" b="1"/>
              <a:t>Sejarah :</a:t>
            </a:r>
          </a:p>
          <a:p>
            <a:pPr>
              <a:lnSpc>
                <a:spcPct val="80000"/>
              </a:lnSpc>
              <a:buFontTx/>
              <a:buNone/>
            </a:pPr>
            <a:endParaRPr lang="en-US" altLang="en-US" sz="2000"/>
          </a:p>
          <a:p>
            <a:pPr>
              <a:lnSpc>
                <a:spcPct val="80000"/>
              </a:lnSpc>
              <a:buFontTx/>
              <a:buNone/>
            </a:pPr>
            <a:r>
              <a:rPr lang="en-US" altLang="en-US" sz="2000"/>
              <a:t>Poligami telah berlaku sejak jauh sebelum Islam datang. Bangsa-bangsa Eropa seperti Rusia, Yugoslavia, Cekoslavia, Jerman, Belgia, Belanda, Denmark, Swedia, Inggris, dan lainnya biasa melakukan poligami. Demikian pula pada bangsa-bangsa Timur seperti Ibrani (Yahudi), Arab, Cina, dsb. Mereka-mereka berpoligami. Agama Nasranipun pada mulanya tidak melarang poligami, karena tidak ditemukan satu ayatpun dalam Injil yang melaang untuk berpoligami.  </a:t>
            </a:r>
          </a:p>
          <a:p>
            <a:pPr>
              <a:lnSpc>
                <a:spcPct val="80000"/>
              </a:lnSpc>
              <a:buFontTx/>
              <a:buNone/>
            </a:pPr>
            <a:r>
              <a:rPr lang="en-US" altLang="en-US" sz="1800"/>
              <a:t> </a:t>
            </a:r>
            <a:r>
              <a:rPr lang="en-US" altLang="en-US" sz="2000"/>
              <a:t>Orang-orang Eropa saat ini melaksanakan monogami tidak lain hanya kebetulan kebanyakan orang Eropa beragama Nasrani. Pada mulanya orang Yunani dan Romawi telah lebih dahulu melarang berpoligami, kemudian setelah mereka memeluk agama Kristen kebiasaan mono-gami tersebut mereka lakukan sesuai nenek moyang mereka, jadi bu-kanlah peraturan dari agama Nasrani, yang masuk ke negeri mereka, tetapi monogami merupakan peraturan lama yang telah berlaku sejak mereka menganut agama</a:t>
            </a:r>
            <a:r>
              <a:rPr lang="en-US" altLang="en-US" sz="2400"/>
              <a:t> </a:t>
            </a:r>
            <a:r>
              <a:rPr lang="en-US" altLang="en-US" sz="2000"/>
              <a:t>berhala.</a:t>
            </a:r>
            <a:r>
              <a:rPr lang="en-US" altLang="en-US" sz="2400"/>
              <a:t> </a:t>
            </a:r>
            <a:endParaRPr lang="en-US" altLang="en-US" sz="2000"/>
          </a:p>
        </p:txBody>
      </p:sp>
    </p:spTree>
  </p:cSld>
  <p:clrMapOvr>
    <a:masterClrMapping/>
  </p:clrMapOvr>
  <p:transition>
    <p:push dir="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a:extLst>
              <a:ext uri="{FF2B5EF4-FFF2-40B4-BE49-F238E27FC236}">
                <a16:creationId xmlns:a16="http://schemas.microsoft.com/office/drawing/2014/main" id="{C7C15F2D-4189-4C5B-9A98-514E8A0E26BF}"/>
              </a:ext>
            </a:extLst>
          </p:cNvPr>
          <p:cNvSpPr>
            <a:spLocks noGrp="1" noChangeArrowheads="1"/>
          </p:cNvSpPr>
          <p:nvPr>
            <p:ph type="body" idx="1"/>
          </p:nvPr>
        </p:nvSpPr>
        <p:spPr>
          <a:xfrm>
            <a:off x="457200" y="304800"/>
            <a:ext cx="8229600" cy="5791200"/>
          </a:xfrm>
        </p:spPr>
        <p:txBody>
          <a:bodyPr/>
          <a:lstStyle/>
          <a:p>
            <a:pPr>
              <a:lnSpc>
                <a:spcPct val="80000"/>
              </a:lnSpc>
              <a:buFontTx/>
              <a:buNone/>
            </a:pPr>
            <a:r>
              <a:rPr lang="en-US" altLang="en-US" sz="2000"/>
              <a:t>Gereja hanya melanjutkan larangan poligami dan menganggapnya da-tang dari aturan agama. Padahal lembaran-lembaran dari kitab Injil sendiri tidak menyebutkan adanya larangan poligami. </a:t>
            </a:r>
          </a:p>
          <a:p>
            <a:pPr>
              <a:lnSpc>
                <a:spcPct val="80000"/>
              </a:lnSpc>
              <a:buFontTx/>
              <a:buNone/>
            </a:pPr>
            <a:r>
              <a:rPr lang="en-US" altLang="en-US" sz="2000"/>
              <a:t>Allah sebagai pencipta manusia hapal betul tabiat mahluq ciptaannya ini yaitu bahwa kesanggupan seorang laki-laki untuk berketurunan lebih kuat dibanding wanita. Laki-laki sanggup melaksanakan bio-logisnya sejak ia baligh sampai akhir usianya. Sedangkan wanita tidak mampu melaksanakannya a.l. ketika sedang haid, nifas, hamil dan waktu menyusui. Kesanggupn wanita untuk berketurunan sampai usia 40 - 50 tahun. Ketika keadaan demikian, maka apakah suami harus melampiaskan nafsunya kepada wanita lain yang bukan isterinya tanpa nikah yang syah ?. Sedangkan Islam secara tegas melarang pelacuran, antara lain :</a:t>
            </a:r>
          </a:p>
          <a:p>
            <a:pPr>
              <a:lnSpc>
                <a:spcPct val="80000"/>
              </a:lnSpc>
              <a:buFontTx/>
              <a:buNone/>
            </a:pPr>
            <a:endParaRPr lang="en-US" altLang="en-US" sz="2000"/>
          </a:p>
          <a:p>
            <a:pPr>
              <a:lnSpc>
                <a:spcPct val="80000"/>
              </a:lnSpc>
              <a:buFontTx/>
              <a:buNone/>
            </a:pPr>
            <a:endParaRPr lang="en-US" altLang="en-US" sz="2000"/>
          </a:p>
          <a:p>
            <a:pPr>
              <a:lnSpc>
                <a:spcPct val="80000"/>
              </a:lnSpc>
              <a:buFontTx/>
              <a:buNone/>
            </a:pPr>
            <a:r>
              <a:rPr lang="en-US" altLang="en-US">
                <a:sym typeface="HQPB2" pitchFamily="2" charset="2"/>
              </a:rPr>
              <a:t></a:t>
            </a:r>
            <a:r>
              <a:rPr lang="ar-SA" altLang="en-US"/>
              <a:t> </a:t>
            </a:r>
            <a:r>
              <a:rPr lang="en-US" altLang="en-US">
                <a:sym typeface="HQPB5"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5"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t> </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5" pitchFamily="2" charset="2"/>
              </a:rPr>
              <a:t></a:t>
            </a:r>
            <a:r>
              <a:rPr lang="en-US" altLang="en-US">
                <a:sym typeface="HQPB2"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2" pitchFamily="2" charset="2"/>
              </a:rPr>
              <a:t></a:t>
            </a:r>
            <a:r>
              <a:rPr lang="en-US" altLang="en-US">
                <a:sym typeface="HQPB5"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sym typeface="HQPB2" pitchFamily="2" charset="2"/>
              </a:rPr>
              <a:t></a:t>
            </a:r>
            <a:r>
              <a:rPr lang="en-US" altLang="en-US">
                <a:sym typeface="HQPB4" pitchFamily="2" charset="2"/>
              </a:rPr>
              <a:t></a:t>
            </a:r>
            <a:r>
              <a:rPr lang="en-US" altLang="en-US">
                <a:sym typeface="HQPB1" pitchFamily="2" charset="2"/>
              </a:rPr>
              <a:t></a:t>
            </a:r>
            <a:r>
              <a:rPr lang="en-US" altLang="en-US">
                <a:sym typeface="HQPB5" pitchFamily="2" charset="2"/>
              </a:rPr>
              <a:t></a:t>
            </a:r>
            <a:r>
              <a:rPr lang="en-US" altLang="en-US">
                <a:sym typeface="HQPB1" pitchFamily="2" charset="2"/>
              </a:rPr>
              <a:t></a:t>
            </a:r>
            <a:r>
              <a:rPr lang="en-US" altLang="en-US">
                <a:sym typeface="HQPB4" pitchFamily="2" charset="2"/>
              </a:rPr>
              <a:t></a:t>
            </a:r>
            <a:r>
              <a:rPr lang="en-US" altLang="en-US">
                <a:sym typeface="HQPB2" pitchFamily="2" charset="2"/>
              </a:rPr>
              <a:t></a:t>
            </a:r>
            <a:r>
              <a:rPr lang="en-US" altLang="en-US">
                <a:sym typeface="HQPB5" pitchFamily="2" charset="2"/>
              </a:rPr>
              <a:t></a:t>
            </a:r>
            <a:r>
              <a:rPr lang="en-US" altLang="en-US">
                <a:sym typeface="HQPB1" pitchFamily="2" charset="2"/>
              </a:rPr>
              <a:t></a:t>
            </a:r>
            <a:r>
              <a:rPr lang="en-US" altLang="en-US"/>
              <a:t> </a:t>
            </a:r>
            <a:r>
              <a:rPr lang="en-US" altLang="en-US">
                <a:sym typeface="HQPB2" pitchFamily="2" charset="2"/>
              </a:rPr>
              <a:t></a:t>
            </a:r>
            <a:r>
              <a:rPr lang="en-US" altLang="en-US">
                <a:sym typeface="HQPB5" pitchFamily="2" charset="2"/>
              </a:rPr>
              <a:t></a:t>
            </a:r>
            <a:r>
              <a:rPr lang="en-US" altLang="en-US">
                <a:sym typeface="HQPB2" pitchFamily="2" charset="2"/>
              </a:rPr>
              <a:t></a:t>
            </a:r>
          </a:p>
          <a:p>
            <a:pPr>
              <a:lnSpc>
                <a:spcPct val="80000"/>
              </a:lnSpc>
              <a:buFontTx/>
              <a:buNone/>
            </a:pPr>
            <a:endParaRPr lang="en-US" altLang="en-US"/>
          </a:p>
          <a:p>
            <a:pPr>
              <a:lnSpc>
                <a:spcPct val="80000"/>
              </a:lnSpc>
              <a:buFontTx/>
              <a:buNone/>
            </a:pPr>
            <a:r>
              <a:rPr lang="en-US" altLang="en-US" sz="2000"/>
              <a:t>Dan janganlah kamu mendekati zina; Sesungguhnya zina itu adalah suatu perbuatan yang keji. dan suatu jalan yang buruk (Al-Isra : 32). </a:t>
            </a:r>
          </a:p>
          <a:p>
            <a:pPr>
              <a:lnSpc>
                <a:spcPct val="80000"/>
              </a:lnSpc>
              <a:buFontTx/>
              <a:buNone/>
            </a:pPr>
            <a:endParaRPr lang="en-US" altLang="en-US" sz="2000"/>
          </a:p>
        </p:txBody>
      </p:sp>
    </p:spTree>
  </p:cSld>
  <p:clrMapOvr>
    <a:masterClrMapping/>
  </p:clrMapOvr>
  <p:transition>
    <p:push dir="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3">
            <a:extLst>
              <a:ext uri="{FF2B5EF4-FFF2-40B4-BE49-F238E27FC236}">
                <a16:creationId xmlns:a16="http://schemas.microsoft.com/office/drawing/2014/main" id="{68DC3F44-AADA-4D4E-94C0-37BF39D4221C}"/>
              </a:ext>
            </a:extLst>
          </p:cNvPr>
          <p:cNvSpPr>
            <a:spLocks noGrp="1" noChangeArrowheads="1"/>
          </p:cNvSpPr>
          <p:nvPr>
            <p:ph type="body" idx="1"/>
          </p:nvPr>
        </p:nvSpPr>
        <p:spPr>
          <a:xfrm>
            <a:off x="457200" y="381000"/>
            <a:ext cx="8229600" cy="5715000"/>
          </a:xfrm>
        </p:spPr>
        <p:txBody>
          <a:bodyPr/>
          <a:lstStyle/>
          <a:p>
            <a:pPr>
              <a:lnSpc>
                <a:spcPct val="80000"/>
              </a:lnSpc>
              <a:buFontTx/>
              <a:buNone/>
            </a:pPr>
            <a:r>
              <a:rPr lang="en-US" altLang="en-US" sz="2200"/>
              <a:t>Terkadang ada seorang suami beristeri mandul atau berpenyakit yang tidak mungkin diharapkan kesembuhannya, namun si is-teri ingin tetap diperistri olehnya, sedangkan suami mengha-rapkan adanya seorang anak. Apakah seorang suami harus te tap rela dengan keadaan seperti itu ? Demikian pula sebalik-nya ?</a:t>
            </a:r>
          </a:p>
          <a:p>
            <a:pPr>
              <a:lnSpc>
                <a:spcPct val="80000"/>
              </a:lnSpc>
              <a:buFontTx/>
              <a:buNone/>
            </a:pPr>
            <a:r>
              <a:rPr lang="en-US" altLang="en-US" sz="2200"/>
              <a:t>Terkadang ada pula seorang laki-laki yang karena kejiwaannya atau ka rena fifiknya sangat kuat nafsu birahinya, ia belum akan puas kalau hanya dilayani oleh satu isteri, maka sebagai gantiny agar ia tidak mengambil gundik yang dilarang agama, maka diizinkan untuk me-muaskan nafsunya dengan jalan yang halal melalui poligami.</a:t>
            </a:r>
          </a:p>
          <a:p>
            <a:pPr>
              <a:lnSpc>
                <a:spcPct val="80000"/>
              </a:lnSpc>
              <a:buFontTx/>
              <a:buNone/>
            </a:pPr>
            <a:r>
              <a:rPr lang="en-US" altLang="en-US" sz="2200"/>
              <a:t>Praktek poligami dalam dunia Islam ini memiliki banyak manfaat, anta-ra lain dan membersihkan masyarakat dari akhlaq yang tercela, dan menghindarkan penyakit masyarakat yang ba-nyak timbul di negara-negara yang tidak mengenal poligami.</a:t>
            </a:r>
          </a:p>
          <a:p>
            <a:pPr>
              <a:lnSpc>
                <a:spcPct val="80000"/>
              </a:lnSpc>
              <a:buFontTx/>
              <a:buNone/>
            </a:pPr>
            <a:r>
              <a:rPr lang="en-US" altLang="en-US" sz="2200"/>
              <a:t>Pada negara yang melarang adanya poligami banyak terjadi ke-fasikan dan kejahatan, sehingga pelacuran meningkat dan se-bagai akibatnya banyak anak lahir di luar nikah sampai men-capai 50% dari angka kelahiran yang ada. </a:t>
            </a:r>
          </a:p>
        </p:txBody>
      </p:sp>
    </p:spTree>
  </p:cSld>
  <p:clrMapOvr>
    <a:masterClrMapping/>
  </p:clrMapOvr>
  <p:transition>
    <p:push dir="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3">
            <a:extLst>
              <a:ext uri="{FF2B5EF4-FFF2-40B4-BE49-F238E27FC236}">
                <a16:creationId xmlns:a16="http://schemas.microsoft.com/office/drawing/2014/main" id="{7664B43D-A44E-440E-99BE-65ECB2BC9CAD}"/>
              </a:ext>
            </a:extLst>
          </p:cNvPr>
          <p:cNvSpPr>
            <a:spLocks noGrp="1" noChangeArrowheads="1"/>
          </p:cNvSpPr>
          <p:nvPr>
            <p:ph type="body" idx="1"/>
          </p:nvPr>
        </p:nvSpPr>
        <p:spPr>
          <a:xfrm>
            <a:off x="457200" y="381000"/>
            <a:ext cx="8382000" cy="5867400"/>
          </a:xfrm>
        </p:spPr>
        <p:txBody>
          <a:bodyPr/>
          <a:lstStyle/>
          <a:p>
            <a:pPr>
              <a:lnSpc>
                <a:spcPct val="80000"/>
              </a:lnSpc>
              <a:buFontTx/>
              <a:buNone/>
            </a:pPr>
            <a:r>
              <a:rPr lang="en-US" altLang="en-US" sz="2400"/>
              <a:t>Pada tahun 1959 di Amerika Serikat setiap tahun lebih dari 100.000 anak lahir tanpa ayah yang syah, dan kita dapat memperkirakan berapa banyak hal itu terjadi saat ini.</a:t>
            </a:r>
          </a:p>
          <a:p>
            <a:pPr>
              <a:lnSpc>
                <a:spcPct val="80000"/>
              </a:lnSpc>
              <a:buFontTx/>
              <a:buNone/>
            </a:pPr>
            <a:r>
              <a:rPr lang="en-US" altLang="en-US" sz="2400"/>
              <a:t>Berbagai perbuatan keji, pergaulan bebas, telah melahirkan bermacam-macam penyakit berbahaya, merusak moral, mengganggu kehidupan rumah tangga dan secara diam-diam telah merenggangkan hubungan suami isteri. Ba-nyak rumah tangga hancur berantakan sampai tak ter-bentuk lagi. Silsilah nenek moyang seseorang menjadi kabur dan banyak orang yang tidak mengenal siapa se-benarnya ayah mereka.</a:t>
            </a:r>
          </a:p>
          <a:p>
            <a:pPr>
              <a:lnSpc>
                <a:spcPct val="80000"/>
              </a:lnSpc>
              <a:buFontTx/>
              <a:buNone/>
            </a:pPr>
            <a:r>
              <a:rPr lang="en-US" altLang="en-US" sz="2400"/>
              <a:t>Inilah salah satu kerusakan yang timbul sebagai akibat me-nentang fitrah, menyimpang dari ajaran Allah, dan inilah bukti kuat bahwa tujuan Islam itu lebih baik dan syari’at Islam adalah yang paling sesuai untuk manusia di bumi dan malaikat yang ada di langit. Inilah hakikat poligami dalam Islam, hukumnya bukan wajib, juga bukan sunnah, tetapi hanya dibolehkan saja dengan persyaratan yang ketat, dengan tujuan untuk kebaikan umat manusia. </a:t>
            </a:r>
          </a:p>
        </p:txBody>
      </p:sp>
    </p:spTree>
  </p:cSld>
  <p:clrMapOvr>
    <a:masterClrMapping/>
  </p:clrMapOvr>
  <p:transition>
    <p:push dir="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681EABB0-468D-4F1A-BF7A-08F1BEF55B2D}"/>
              </a:ext>
            </a:extLst>
          </p:cNvPr>
          <p:cNvSpPr>
            <a:spLocks noGrp="1" noChangeArrowheads="1"/>
          </p:cNvSpPr>
          <p:nvPr>
            <p:ph type="title"/>
          </p:nvPr>
        </p:nvSpPr>
        <p:spPr>
          <a:xfrm>
            <a:off x="457200" y="512763"/>
            <a:ext cx="8229600" cy="923925"/>
          </a:xfrm>
        </p:spPr>
        <p:txBody>
          <a:bodyPr/>
          <a:lstStyle/>
          <a:p>
            <a:r>
              <a:rPr lang="en-US" altLang="en-US"/>
              <a:t>FARO’IDL (ILMU WARIS)</a:t>
            </a:r>
          </a:p>
        </p:txBody>
      </p:sp>
      <p:sp>
        <p:nvSpPr>
          <p:cNvPr id="90115" name="Rectangle 3">
            <a:extLst>
              <a:ext uri="{FF2B5EF4-FFF2-40B4-BE49-F238E27FC236}">
                <a16:creationId xmlns:a16="http://schemas.microsoft.com/office/drawing/2014/main" id="{FA373F54-8789-4EA6-9D1E-E968774E746B}"/>
              </a:ext>
            </a:extLst>
          </p:cNvPr>
          <p:cNvSpPr>
            <a:spLocks noGrp="1" noChangeArrowheads="1"/>
          </p:cNvSpPr>
          <p:nvPr>
            <p:ph type="body" idx="1"/>
          </p:nvPr>
        </p:nvSpPr>
        <p:spPr/>
        <p:txBody>
          <a:bodyPr/>
          <a:lstStyle/>
          <a:p>
            <a:pPr>
              <a:lnSpc>
                <a:spcPct val="90000"/>
              </a:lnSpc>
              <a:buFontTx/>
              <a:buNone/>
            </a:pPr>
            <a:r>
              <a:rPr lang="en-US" altLang="en-US"/>
              <a:t>Waris, secara bahasa adalah pindahnya se-suatu dari seseorang kepada orang lain atau dari satu kaum kepada kaum yang lain. Sedangkan menurut arti sebenarnya, adalah pindahnya hak milik orang yang meninggal dunia kepada para ahli warits-nya yang masih hidup, baik yang diting-galkannya itu berupa harta bergerak dan tidak bergerak atau hak-hak menurut hu-kum sya’ra.</a:t>
            </a:r>
          </a:p>
        </p:txBody>
      </p:sp>
    </p:spTree>
  </p:cSld>
  <p:clrMapOvr>
    <a:masterClrMapping/>
  </p:clrMapOvr>
  <p:transition>
    <p:push dir="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CD94A95E-6435-40B7-A118-C62CD2256EA2}"/>
              </a:ext>
            </a:extLst>
          </p:cNvPr>
          <p:cNvSpPr>
            <a:spLocks noGrp="1" noChangeArrowheads="1"/>
          </p:cNvSpPr>
          <p:nvPr>
            <p:ph type="title"/>
          </p:nvPr>
        </p:nvSpPr>
        <p:spPr>
          <a:xfrm>
            <a:off x="457200" y="292100"/>
            <a:ext cx="8229600" cy="1236663"/>
          </a:xfrm>
        </p:spPr>
        <p:txBody>
          <a:bodyPr/>
          <a:lstStyle/>
          <a:p>
            <a:r>
              <a:rPr lang="en-US" altLang="en-US" sz="3600"/>
              <a:t>BEBERAPA HAL YANG BERKAITAN DENGAN HARTA WARIS</a:t>
            </a:r>
          </a:p>
        </p:txBody>
      </p:sp>
      <p:sp>
        <p:nvSpPr>
          <p:cNvPr id="91139" name="Rectangle 3">
            <a:extLst>
              <a:ext uri="{FF2B5EF4-FFF2-40B4-BE49-F238E27FC236}">
                <a16:creationId xmlns:a16="http://schemas.microsoft.com/office/drawing/2014/main" id="{16ADAE6B-A197-4420-8D45-DD736457B9F9}"/>
              </a:ext>
            </a:extLst>
          </p:cNvPr>
          <p:cNvSpPr>
            <a:spLocks noGrp="1" noChangeArrowheads="1"/>
          </p:cNvSpPr>
          <p:nvPr>
            <p:ph type="body" idx="1"/>
          </p:nvPr>
        </p:nvSpPr>
        <p:spPr/>
        <p:txBody>
          <a:bodyPr/>
          <a:lstStyle/>
          <a:p>
            <a:pPr marL="609600" indent="-609600">
              <a:buFontTx/>
              <a:buNone/>
            </a:pPr>
            <a:r>
              <a:rPr lang="en-US" altLang="en-US" sz="2400"/>
              <a:t>Sebelum dilaksanakannya pembagian waris, beberapa hal yang harus diperhatikan, a.l.</a:t>
            </a:r>
          </a:p>
          <a:p>
            <a:pPr marL="609600" indent="-609600">
              <a:buFont typeface="Wingdings" panose="05000000000000000000" pitchFamily="2" charset="2"/>
              <a:buAutoNum type="arabicPeriod"/>
            </a:pPr>
            <a:r>
              <a:rPr lang="en-US" altLang="en-US" sz="2400"/>
              <a:t>Dikeluarkan dulu untuk biaya pemeliharaan mayat.</a:t>
            </a:r>
          </a:p>
          <a:p>
            <a:pPr marL="609600" indent="-609600">
              <a:buFont typeface="Wingdings" panose="05000000000000000000" pitchFamily="2" charset="2"/>
              <a:buAutoNum type="arabicPeriod"/>
            </a:pPr>
            <a:r>
              <a:rPr lang="en-US" altLang="en-US" sz="2400"/>
              <a:t>Pelunasan seluruh hutang piutang si mayat.</a:t>
            </a:r>
          </a:p>
          <a:p>
            <a:pPr marL="609600" indent="-609600">
              <a:buFont typeface="Wingdings" panose="05000000000000000000" pitchFamily="2" charset="2"/>
              <a:buAutoNum type="arabicPeriod"/>
            </a:pPr>
            <a:r>
              <a:rPr lang="en-US" altLang="en-US" sz="2400"/>
              <a:t>Keluarkan wasiat (bila ada), dan dilaksanakan bukan kepada ahli warits, dan besarnya tidak boleh lebih dari 1/3 harta warits (kecuali ada hal lain).</a:t>
            </a:r>
          </a:p>
          <a:p>
            <a:pPr marL="609600" indent="-609600">
              <a:buFont typeface="Wingdings" panose="05000000000000000000" pitchFamily="2" charset="2"/>
              <a:buAutoNum type="arabicPeriod"/>
            </a:pPr>
            <a:r>
              <a:rPr lang="en-US" altLang="en-US" sz="2400"/>
              <a:t>Membagi sisa harta kepada ahli warits sesuai petunjuk Qur’an, Hadits, dan Ijma Ummat (Para ahli Hukum Islam)</a:t>
            </a:r>
          </a:p>
        </p:txBody>
      </p:sp>
    </p:spTree>
  </p:cSld>
  <p:clrMapOvr>
    <a:masterClrMapping/>
  </p:clrMapOvr>
  <p:transition>
    <p:push dir="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3" name="Rectangle 3">
            <a:extLst>
              <a:ext uri="{FF2B5EF4-FFF2-40B4-BE49-F238E27FC236}">
                <a16:creationId xmlns:a16="http://schemas.microsoft.com/office/drawing/2014/main" id="{FD979B5B-D404-401B-BF24-4B457E517105}"/>
              </a:ext>
            </a:extLst>
          </p:cNvPr>
          <p:cNvSpPr>
            <a:spLocks noGrp="1" noChangeArrowheads="1"/>
          </p:cNvSpPr>
          <p:nvPr>
            <p:ph type="body" idx="1"/>
          </p:nvPr>
        </p:nvSpPr>
        <p:spPr>
          <a:xfrm>
            <a:off x="457200" y="228600"/>
            <a:ext cx="8229600" cy="5867400"/>
          </a:xfrm>
        </p:spPr>
        <p:txBody>
          <a:bodyPr/>
          <a:lstStyle/>
          <a:p>
            <a:pPr marL="609600" indent="-609600" algn="ctr">
              <a:lnSpc>
                <a:spcPct val="80000"/>
              </a:lnSpc>
              <a:buFontTx/>
              <a:buNone/>
            </a:pPr>
            <a:r>
              <a:rPr lang="en-US" altLang="en-US" sz="2400"/>
              <a:t>Tertibnya pembagian Waris</a:t>
            </a:r>
          </a:p>
          <a:p>
            <a:pPr marL="609600" indent="-609600">
              <a:lnSpc>
                <a:spcPct val="80000"/>
              </a:lnSpc>
              <a:buFont typeface="Wingdings" panose="05000000000000000000" pitchFamily="2" charset="2"/>
              <a:buAutoNum type="arabicPeriod"/>
            </a:pPr>
            <a:r>
              <a:rPr lang="en-US" altLang="en-US" sz="2400"/>
              <a:t>Golongan ash-habul furudl, yakni orang-orang yang telah ditentukan bagian-bagiannya masing-masing.</a:t>
            </a:r>
          </a:p>
          <a:p>
            <a:pPr marL="609600" indent="-609600">
              <a:lnSpc>
                <a:spcPct val="80000"/>
              </a:lnSpc>
              <a:buFont typeface="Wingdings" panose="05000000000000000000" pitchFamily="2" charset="2"/>
              <a:buAutoNum type="arabicPeriod"/>
            </a:pPr>
            <a:r>
              <a:rPr lang="en-US" altLang="en-US" sz="2400"/>
              <a:t>Golongan ashobah nasabiyah</a:t>
            </a:r>
          </a:p>
          <a:p>
            <a:pPr marL="609600" indent="-609600">
              <a:lnSpc>
                <a:spcPct val="80000"/>
              </a:lnSpc>
              <a:buFont typeface="Wingdings" panose="05000000000000000000" pitchFamily="2" charset="2"/>
              <a:buAutoNum type="arabicPeriod"/>
            </a:pPr>
            <a:r>
              <a:rPr lang="en-US" altLang="en-US" sz="2400"/>
              <a:t>Rad, kepada ash-habul furudl sesuai ketentuan (selain kepada suami atau isteri)</a:t>
            </a:r>
          </a:p>
          <a:p>
            <a:pPr marL="609600" indent="-609600">
              <a:lnSpc>
                <a:spcPct val="80000"/>
              </a:lnSpc>
              <a:buFont typeface="Wingdings" panose="05000000000000000000" pitchFamily="2" charset="2"/>
              <a:buAutoNum type="arabicPeriod"/>
            </a:pPr>
            <a:r>
              <a:rPr lang="en-US" altLang="en-US" sz="2400"/>
              <a:t>Golongan Dzawil Arham, yaitu semua keluarga orang yang meninggal dunia yang tidak termasuk golongan ash-habul furudl dan golongan ashobah, seperti : saudara laki-laki ibu, saudara perempuan ibu, cucu laki -laki/perempuan dari anak perempuan, dst.</a:t>
            </a:r>
          </a:p>
          <a:p>
            <a:pPr marL="609600" indent="-609600">
              <a:lnSpc>
                <a:spcPct val="80000"/>
              </a:lnSpc>
              <a:buFont typeface="Wingdings" panose="05000000000000000000" pitchFamily="2" charset="2"/>
              <a:buAutoNum type="arabicPeriod"/>
            </a:pPr>
            <a:r>
              <a:rPr lang="en-US" altLang="en-US" sz="2400"/>
              <a:t>Rad kepada suami atau isteri, jika si mayat meninggal dengan tidak meninggalkan keturunan, atau saudara seorangpun.</a:t>
            </a:r>
          </a:p>
          <a:p>
            <a:pPr marL="609600" indent="-609600">
              <a:lnSpc>
                <a:spcPct val="80000"/>
              </a:lnSpc>
              <a:buFont typeface="Wingdings" panose="05000000000000000000" pitchFamily="2" charset="2"/>
              <a:buAutoNum type="arabicPeriod"/>
            </a:pPr>
            <a:r>
              <a:rPr lang="en-US" altLang="en-US" sz="2400"/>
              <a:t>Golongan ashobah sababi, yaitu Mu’tiq atau Mu’tiqoh.</a:t>
            </a:r>
          </a:p>
          <a:p>
            <a:pPr marL="609600" indent="-609600">
              <a:lnSpc>
                <a:spcPct val="80000"/>
              </a:lnSpc>
              <a:buFont typeface="Wingdings" panose="05000000000000000000" pitchFamily="2" charset="2"/>
              <a:buAutoNum type="arabicPeriod"/>
            </a:pPr>
            <a:r>
              <a:rPr lang="en-US" altLang="en-US" sz="2400"/>
              <a:t>Orang yang mendapat wasiat lebih dari 1/3</a:t>
            </a:r>
          </a:p>
          <a:p>
            <a:pPr marL="609600" indent="-609600">
              <a:lnSpc>
                <a:spcPct val="80000"/>
              </a:lnSpc>
              <a:buFont typeface="Wingdings" panose="05000000000000000000" pitchFamily="2" charset="2"/>
              <a:buAutoNum type="arabicPeriod"/>
            </a:pPr>
            <a:r>
              <a:rPr lang="en-US" altLang="en-US" sz="2400"/>
              <a:t>Baitaul mal (perbendaharaan negara Islam).</a:t>
            </a:r>
          </a:p>
        </p:txBody>
      </p:sp>
    </p:spTree>
  </p:cSld>
  <p:clrMapOvr>
    <a:masterClrMapping/>
  </p:clrMapOvr>
  <p:transition>
    <p:push dir="r"/>
  </p:transition>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59" name="Rectangle 3">
            <a:extLst>
              <a:ext uri="{FF2B5EF4-FFF2-40B4-BE49-F238E27FC236}">
                <a16:creationId xmlns:a16="http://schemas.microsoft.com/office/drawing/2014/main" id="{351AF21E-7E12-4977-897B-9AF7C12FC317}"/>
              </a:ext>
            </a:extLst>
          </p:cNvPr>
          <p:cNvSpPr>
            <a:spLocks noGrp="1" noChangeArrowheads="1"/>
          </p:cNvSpPr>
          <p:nvPr>
            <p:ph type="body" idx="1"/>
          </p:nvPr>
        </p:nvSpPr>
        <p:spPr>
          <a:xfrm>
            <a:off x="457200" y="457200"/>
            <a:ext cx="8229600" cy="5638800"/>
          </a:xfrm>
        </p:spPr>
        <p:txBody>
          <a:bodyPr/>
          <a:lstStyle/>
          <a:p>
            <a:pPr marL="609600" indent="-609600" algn="ctr">
              <a:buFontTx/>
              <a:buNone/>
            </a:pPr>
            <a:r>
              <a:rPr lang="en-US" altLang="en-US" sz="4000"/>
              <a:t>SEBAB-SEBAB SALING WARIS MEWARISI</a:t>
            </a:r>
          </a:p>
          <a:p>
            <a:pPr marL="609600" indent="-609600" algn="ctr">
              <a:buFontTx/>
              <a:buNone/>
            </a:pPr>
            <a:endParaRPr lang="en-US" altLang="en-US"/>
          </a:p>
          <a:p>
            <a:pPr marL="609600" indent="-609600">
              <a:buFont typeface="Wingdings" panose="05000000000000000000" pitchFamily="2" charset="2"/>
              <a:buAutoNum type="arabicPeriod"/>
            </a:pPr>
            <a:r>
              <a:rPr lang="en-US" altLang="en-US"/>
              <a:t>KERABAT YANG SEBENARNYA (ADANYA PERTALIAN DARAH.</a:t>
            </a:r>
          </a:p>
          <a:p>
            <a:pPr marL="609600" indent="-609600">
              <a:buFont typeface="Wingdings" panose="05000000000000000000" pitchFamily="2" charset="2"/>
              <a:buAutoNum type="arabicPeriod"/>
            </a:pPr>
            <a:r>
              <a:rPr lang="en-US" altLang="en-US"/>
              <a:t>HUBUNGAN PERNIKAHAN</a:t>
            </a:r>
          </a:p>
          <a:p>
            <a:pPr marL="609600" indent="-609600">
              <a:buFont typeface="Wingdings" panose="05000000000000000000" pitchFamily="2" charset="2"/>
              <a:buAutoNum type="arabicPeriod"/>
            </a:pPr>
            <a:r>
              <a:rPr lang="en-US" altLang="en-US"/>
              <a:t>AL-WALA, YAITU KERABAT HUKMIAH (MU’TIQ/MU’TIQOH) </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96259">
                                            <p:txEl>
                                              <p:pRg st="0" end="0"/>
                                            </p:txEl>
                                          </p:spTgt>
                                        </p:tgtEl>
                                        <p:attrNameLst>
                                          <p:attrName>style.visibility</p:attrName>
                                        </p:attrNameLst>
                                      </p:cBhvr>
                                      <p:to>
                                        <p:strVal val="visible"/>
                                      </p:to>
                                    </p:set>
                                    <p:anim calcmode="lin" valueType="num">
                                      <p:cBhvr>
                                        <p:cTn id="7" dur="500" fill="hold"/>
                                        <p:tgtEl>
                                          <p:spTgt spid="9625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9625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9625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96259">
                                            <p:txEl>
                                              <p:pRg st="2" end="2"/>
                                            </p:txEl>
                                          </p:spTgt>
                                        </p:tgtEl>
                                        <p:attrNameLst>
                                          <p:attrName>style.visibility</p:attrName>
                                        </p:attrNameLst>
                                      </p:cBhvr>
                                      <p:to>
                                        <p:strVal val="visible"/>
                                      </p:to>
                                    </p:set>
                                    <p:anim calcmode="lin" valueType="num">
                                      <p:cBhvr>
                                        <p:cTn id="14" dur="500" fill="hold"/>
                                        <p:tgtEl>
                                          <p:spTgt spid="96259">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96259">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96259">
                                            <p:txEl>
                                              <p:pRg st="2" end="2"/>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96259">
                                            <p:txEl>
                                              <p:pRg st="3" end="3"/>
                                            </p:txEl>
                                          </p:spTgt>
                                        </p:tgtEl>
                                        <p:attrNameLst>
                                          <p:attrName>style.visibility</p:attrName>
                                        </p:attrNameLst>
                                      </p:cBhvr>
                                      <p:to>
                                        <p:strVal val="visible"/>
                                      </p:to>
                                    </p:set>
                                    <p:anim calcmode="lin" valueType="num">
                                      <p:cBhvr>
                                        <p:cTn id="21" dur="500" fill="hold"/>
                                        <p:tgtEl>
                                          <p:spTgt spid="96259">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96259">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96259">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96259">
                                            <p:txEl>
                                              <p:pRg st="4" end="4"/>
                                            </p:txEl>
                                          </p:spTgt>
                                        </p:tgtEl>
                                        <p:attrNameLst>
                                          <p:attrName>style.visibility</p:attrName>
                                        </p:attrNameLst>
                                      </p:cBhvr>
                                      <p:to>
                                        <p:strVal val="visible"/>
                                      </p:to>
                                    </p:set>
                                    <p:anim calcmode="lin" valueType="num">
                                      <p:cBhvr>
                                        <p:cTn id="28" dur="500" fill="hold"/>
                                        <p:tgtEl>
                                          <p:spTgt spid="96259">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96259">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962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build="p"/>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283" name="Rectangle 3">
            <a:extLst>
              <a:ext uri="{FF2B5EF4-FFF2-40B4-BE49-F238E27FC236}">
                <a16:creationId xmlns:a16="http://schemas.microsoft.com/office/drawing/2014/main" id="{0B21ECE6-5BF6-40BE-BF26-7E79F5D3F958}"/>
              </a:ext>
            </a:extLst>
          </p:cNvPr>
          <p:cNvSpPr>
            <a:spLocks noGrp="1" noChangeArrowheads="1"/>
          </p:cNvSpPr>
          <p:nvPr>
            <p:ph type="body" idx="1"/>
          </p:nvPr>
        </p:nvSpPr>
        <p:spPr>
          <a:xfrm>
            <a:off x="457200" y="533400"/>
            <a:ext cx="8229600" cy="5562600"/>
          </a:xfrm>
        </p:spPr>
        <p:txBody>
          <a:bodyPr/>
          <a:lstStyle/>
          <a:p>
            <a:pPr marL="609600" indent="-609600" algn="ctr">
              <a:buFontTx/>
              <a:buNone/>
            </a:pPr>
            <a:r>
              <a:rPr lang="en-US" altLang="en-US" sz="4000"/>
              <a:t>SEBAB-SEBAB TIDAK MEMPEROLEH HAK WARIS</a:t>
            </a:r>
          </a:p>
          <a:p>
            <a:pPr marL="609600" indent="-609600" algn="ctr">
              <a:buFontTx/>
              <a:buNone/>
            </a:pPr>
            <a:endParaRPr lang="en-US" altLang="en-US" sz="4000"/>
          </a:p>
          <a:p>
            <a:pPr marL="609600" indent="-609600">
              <a:buFont typeface="Wingdings" panose="05000000000000000000" pitchFamily="2" charset="2"/>
              <a:buAutoNum type="arabicPeriod"/>
            </a:pPr>
            <a:r>
              <a:rPr lang="en-US" altLang="en-US"/>
              <a:t>KARENA HAMBA SAHAYA</a:t>
            </a:r>
          </a:p>
          <a:p>
            <a:pPr marL="609600" indent="-609600">
              <a:buFont typeface="Wingdings" panose="05000000000000000000" pitchFamily="2" charset="2"/>
              <a:buAutoNum type="arabicPeriod"/>
            </a:pPr>
            <a:r>
              <a:rPr lang="en-US" altLang="en-US"/>
              <a:t>MEMBUNUH ORANG YANG AKAN MEWA-RITSKAN (MUWARITS)</a:t>
            </a:r>
          </a:p>
          <a:p>
            <a:pPr marL="609600" indent="-609600">
              <a:buFont typeface="Wingdings" panose="05000000000000000000" pitchFamily="2" charset="2"/>
              <a:buAutoNum type="arabicPeriod"/>
            </a:pPr>
            <a:r>
              <a:rPr lang="en-US" altLang="en-US"/>
              <a:t>BERBEDA AGAMA</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97283">
                                            <p:txEl>
                                              <p:pRg st="0" end="0"/>
                                            </p:txEl>
                                          </p:spTgt>
                                        </p:tgtEl>
                                        <p:attrNameLst>
                                          <p:attrName>style.visibility</p:attrName>
                                        </p:attrNameLst>
                                      </p:cBhvr>
                                      <p:to>
                                        <p:strVal val="visible"/>
                                      </p:to>
                                    </p:set>
                                    <p:animEffect transition="in" filter="fade">
                                      <p:cBhvr>
                                        <p:cTn id="7" dur="1000"/>
                                        <p:tgtEl>
                                          <p:spTgt spid="97283">
                                            <p:txEl>
                                              <p:pRg st="0" end="0"/>
                                            </p:txEl>
                                          </p:spTgt>
                                        </p:tgtEl>
                                      </p:cBhvr>
                                    </p:animEffect>
                                    <p:anim calcmode="lin" valueType="num">
                                      <p:cBhvr>
                                        <p:cTn id="8" dur="1000" fill="hold"/>
                                        <p:tgtEl>
                                          <p:spTgt spid="97283">
                                            <p:txEl>
                                              <p:pRg st="0" end="0"/>
                                            </p:txEl>
                                          </p:spTgt>
                                        </p:tgtEl>
                                        <p:attrNameLst>
                                          <p:attrName>ppt_x</p:attrName>
                                        </p:attrNameLst>
                                      </p:cBhvr>
                                      <p:tavLst>
                                        <p:tav tm="0">
                                          <p:val>
                                            <p:strVal val="#ppt_x"/>
                                          </p:val>
                                        </p:tav>
                                        <p:tav tm="100000">
                                          <p:val>
                                            <p:strVal val="#ppt_x"/>
                                          </p:val>
                                        </p:tav>
                                      </p:tavLst>
                                    </p:anim>
                                    <p:anim calcmode="lin" valueType="num">
                                      <p:cBhvr>
                                        <p:cTn id="9" dur="898" decel="100000" fill="hold"/>
                                        <p:tgtEl>
                                          <p:spTgt spid="9728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9728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97283">
                                            <p:txEl>
                                              <p:pRg st="2" end="2"/>
                                            </p:txEl>
                                          </p:spTgt>
                                        </p:tgtEl>
                                        <p:attrNameLst>
                                          <p:attrName>style.visibility</p:attrName>
                                        </p:attrNameLst>
                                      </p:cBhvr>
                                      <p:to>
                                        <p:strVal val="visible"/>
                                      </p:to>
                                    </p:set>
                                    <p:animEffect transition="in" filter="fade">
                                      <p:cBhvr>
                                        <p:cTn id="15" dur="1000"/>
                                        <p:tgtEl>
                                          <p:spTgt spid="97283">
                                            <p:txEl>
                                              <p:pRg st="2" end="2"/>
                                            </p:txEl>
                                          </p:spTgt>
                                        </p:tgtEl>
                                      </p:cBhvr>
                                    </p:animEffect>
                                    <p:anim calcmode="lin" valueType="num">
                                      <p:cBhvr>
                                        <p:cTn id="16" dur="1000" fill="hold"/>
                                        <p:tgtEl>
                                          <p:spTgt spid="97283">
                                            <p:txEl>
                                              <p:pRg st="2" end="2"/>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97283">
                                            <p:txEl>
                                              <p:pRg st="2" end="2"/>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9728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97283">
                                            <p:txEl>
                                              <p:pRg st="3" end="3"/>
                                            </p:txEl>
                                          </p:spTgt>
                                        </p:tgtEl>
                                        <p:attrNameLst>
                                          <p:attrName>style.visibility</p:attrName>
                                        </p:attrNameLst>
                                      </p:cBhvr>
                                      <p:to>
                                        <p:strVal val="visible"/>
                                      </p:to>
                                    </p:set>
                                    <p:animEffect transition="in" filter="fade">
                                      <p:cBhvr>
                                        <p:cTn id="23" dur="1000"/>
                                        <p:tgtEl>
                                          <p:spTgt spid="97283">
                                            <p:txEl>
                                              <p:pRg st="3" end="3"/>
                                            </p:txEl>
                                          </p:spTgt>
                                        </p:tgtEl>
                                      </p:cBhvr>
                                    </p:animEffect>
                                    <p:anim calcmode="lin" valueType="num">
                                      <p:cBhvr>
                                        <p:cTn id="24" dur="1000" fill="hold"/>
                                        <p:tgtEl>
                                          <p:spTgt spid="97283">
                                            <p:txEl>
                                              <p:pRg st="3" end="3"/>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97283">
                                            <p:txEl>
                                              <p:pRg st="3" end="3"/>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9728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97283">
                                            <p:txEl>
                                              <p:pRg st="4" end="4"/>
                                            </p:txEl>
                                          </p:spTgt>
                                        </p:tgtEl>
                                        <p:attrNameLst>
                                          <p:attrName>style.visibility</p:attrName>
                                        </p:attrNameLst>
                                      </p:cBhvr>
                                      <p:to>
                                        <p:strVal val="visible"/>
                                      </p:to>
                                    </p:set>
                                    <p:animEffect transition="in" filter="fade">
                                      <p:cBhvr>
                                        <p:cTn id="31" dur="1000"/>
                                        <p:tgtEl>
                                          <p:spTgt spid="97283">
                                            <p:txEl>
                                              <p:pRg st="4" end="4"/>
                                            </p:txEl>
                                          </p:spTgt>
                                        </p:tgtEl>
                                      </p:cBhvr>
                                    </p:animEffect>
                                    <p:anim calcmode="lin" valueType="num">
                                      <p:cBhvr>
                                        <p:cTn id="32" dur="1000" fill="hold"/>
                                        <p:tgtEl>
                                          <p:spTgt spid="97283">
                                            <p:txEl>
                                              <p:pRg st="4" end="4"/>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97283">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9728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BA991752-A4EC-4088-A8F9-FB9C0F483534}"/>
              </a:ext>
            </a:extLst>
          </p:cNvPr>
          <p:cNvSpPr>
            <a:spLocks noGrp="1" noChangeArrowheads="1"/>
          </p:cNvSpPr>
          <p:nvPr>
            <p:ph type="title"/>
          </p:nvPr>
        </p:nvSpPr>
        <p:spPr/>
        <p:txBody>
          <a:bodyPr/>
          <a:lstStyle/>
          <a:p>
            <a:r>
              <a:rPr lang="en-US" altLang="en-US"/>
              <a:t>RUKUN DAN SYARAT WARIS</a:t>
            </a:r>
          </a:p>
        </p:txBody>
      </p:sp>
      <p:sp>
        <p:nvSpPr>
          <p:cNvPr id="98307" name="Rectangle 3">
            <a:extLst>
              <a:ext uri="{FF2B5EF4-FFF2-40B4-BE49-F238E27FC236}">
                <a16:creationId xmlns:a16="http://schemas.microsoft.com/office/drawing/2014/main" id="{AEB458BC-9BA9-49B8-9560-C9D7949C72F6}"/>
              </a:ext>
            </a:extLst>
          </p:cNvPr>
          <p:cNvSpPr>
            <a:spLocks noGrp="1" noChangeArrowheads="1"/>
          </p:cNvSpPr>
          <p:nvPr>
            <p:ph type="body" idx="1"/>
          </p:nvPr>
        </p:nvSpPr>
        <p:spPr>
          <a:xfrm>
            <a:off x="457200" y="2254250"/>
            <a:ext cx="8229600" cy="3765550"/>
          </a:xfrm>
        </p:spPr>
        <p:txBody>
          <a:bodyPr/>
          <a:lstStyle/>
          <a:p>
            <a:pPr marL="609600" indent="-609600">
              <a:lnSpc>
                <a:spcPct val="90000"/>
              </a:lnSpc>
              <a:buFont typeface="Wingdings" panose="05000000000000000000" pitchFamily="2" charset="2"/>
              <a:buAutoNum type="arabicPeriod"/>
            </a:pPr>
            <a:r>
              <a:rPr lang="en-US" altLang="en-US" sz="2400" b="1"/>
              <a:t>MUWARITS</a:t>
            </a:r>
            <a:r>
              <a:rPr lang="en-US" altLang="en-US" sz="2400"/>
              <a:t>, YAITU ORANG YANG AKAN MEWARIS-KAN, DENGAN SYARAT TELAH MENINGGAL DUNIA (SECARA HAKIKAT ATAU HUKUM).</a:t>
            </a:r>
          </a:p>
          <a:p>
            <a:pPr marL="609600" indent="-609600">
              <a:lnSpc>
                <a:spcPct val="90000"/>
              </a:lnSpc>
              <a:buFont typeface="Wingdings" panose="05000000000000000000" pitchFamily="2" charset="2"/>
              <a:buAutoNum type="arabicPeriod"/>
            </a:pPr>
            <a:r>
              <a:rPr lang="en-US" altLang="en-US" sz="2400" b="1"/>
              <a:t>WARITS</a:t>
            </a:r>
            <a:r>
              <a:rPr lang="en-US" altLang="en-US" sz="2400"/>
              <a:t>, IALAH ORANG-ORANG YANG BERHAK MEN-DAPATKAN HARTA WARITS, DENGAN SYARAT MERE-KA HIDUP PADA SAAT SI MUWARIS MENINGGAL DUNIA.</a:t>
            </a:r>
          </a:p>
          <a:p>
            <a:pPr marL="609600" indent="-609600">
              <a:lnSpc>
                <a:spcPct val="90000"/>
              </a:lnSpc>
              <a:buFont typeface="Wingdings" panose="05000000000000000000" pitchFamily="2" charset="2"/>
              <a:buAutoNum type="arabicPeriod"/>
            </a:pPr>
            <a:r>
              <a:rPr lang="en-US" altLang="en-US" sz="2400" b="1"/>
              <a:t>MAURUTS</a:t>
            </a:r>
            <a:r>
              <a:rPr lang="en-US" altLang="en-US" sz="2400"/>
              <a:t>, YAITU HARTA ATAU SESUATU YANG DI-TINGGALKAN OLEH MUWARITS, BAIK BERUPA HARTA BERGERAK ATAUPUN TIDAK BERGERAK, DENGAN SYA RAT MENGETAHUI STATUS WARISNYA.  </a:t>
            </a: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1" fill="hold">
                                          <p:stCondLst>
                                            <p:cond delay="0"/>
                                          </p:stCondLst>
                                        </p:cTn>
                                        <p:tgtEl>
                                          <p:spTgt spid="98306"/>
                                        </p:tgtEl>
                                        <p:attrNameLst>
                                          <p:attrName>style.visibility</p:attrName>
                                        </p:attrNameLst>
                                      </p:cBhvr>
                                      <p:to>
                                        <p:strVal val="visible"/>
                                      </p:to>
                                    </p:set>
                                    <p:anim calcmode="lin" valueType="num">
                                      <p:cBhvr>
                                        <p:cTn id="7" dur="2000" fill="hold"/>
                                        <p:tgtEl>
                                          <p:spTgt spid="98306"/>
                                        </p:tgtEl>
                                        <p:attrNameLst>
                                          <p:attrName>ppt_w</p:attrName>
                                        </p:attrNameLst>
                                      </p:cBhvr>
                                      <p:tavLst>
                                        <p:tav tm="0">
                                          <p:val>
                                            <p:strVal val="#ppt_w*2.5"/>
                                          </p:val>
                                        </p:tav>
                                        <p:tav tm="100000">
                                          <p:val>
                                            <p:strVal val="#ppt_w"/>
                                          </p:val>
                                        </p:tav>
                                      </p:tavLst>
                                    </p:anim>
                                    <p:anim calcmode="lin" valueType="num">
                                      <p:cBhvr>
                                        <p:cTn id="8" dur="2000" fill="hold"/>
                                        <p:tgtEl>
                                          <p:spTgt spid="98306"/>
                                        </p:tgtEl>
                                        <p:attrNameLst>
                                          <p:attrName>ppt_h</p:attrName>
                                        </p:attrNameLst>
                                      </p:cBhvr>
                                      <p:tavLst>
                                        <p:tav tm="0">
                                          <p:val>
                                            <p:strVal val="#ppt_h"/>
                                          </p:val>
                                        </p:tav>
                                        <p:tav tm="100000">
                                          <p:val>
                                            <p:strVal val="#ppt_h"/>
                                          </p:val>
                                        </p:tav>
                                      </p:tavLst>
                                    </p:anim>
                                    <p:anim calcmode="lin" valueType="num">
                                      <p:cBhvr>
                                        <p:cTn id="9" dur="2000" fill="hold"/>
                                        <p:tgtEl>
                                          <p:spTgt spid="98306"/>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98306"/>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9830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98307">
                                            <p:txEl>
                                              <p:pRg st="0" end="0"/>
                                            </p:txEl>
                                          </p:spTgt>
                                        </p:tgtEl>
                                        <p:attrNameLst>
                                          <p:attrName>style.visibility</p:attrName>
                                        </p:attrNameLst>
                                      </p:cBhvr>
                                      <p:to>
                                        <p:strVal val="visible"/>
                                      </p:to>
                                    </p:set>
                                    <p:animEffect transition="in" filter="wipe(left)">
                                      <p:cBhvr>
                                        <p:cTn id="16" dur="500"/>
                                        <p:tgtEl>
                                          <p:spTgt spid="98307">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98307">
                                            <p:txEl>
                                              <p:pRg st="1" end="1"/>
                                            </p:txEl>
                                          </p:spTgt>
                                        </p:tgtEl>
                                        <p:attrNameLst>
                                          <p:attrName>style.visibility</p:attrName>
                                        </p:attrNameLst>
                                      </p:cBhvr>
                                      <p:to>
                                        <p:strVal val="visible"/>
                                      </p:to>
                                    </p:set>
                                    <p:animEffect transition="in" filter="wipe(left)">
                                      <p:cBhvr>
                                        <p:cTn id="21" dur="500"/>
                                        <p:tgtEl>
                                          <p:spTgt spid="98307">
                                            <p:txEl>
                                              <p:pRg st="1" end="1"/>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98307">
                                            <p:txEl>
                                              <p:pRg st="2" end="2"/>
                                            </p:txEl>
                                          </p:spTgt>
                                        </p:tgtEl>
                                        <p:attrNameLst>
                                          <p:attrName>style.visibility</p:attrName>
                                        </p:attrNameLst>
                                      </p:cBhvr>
                                      <p:to>
                                        <p:strVal val="visible"/>
                                      </p:to>
                                    </p:set>
                                    <p:animEffect transition="in" filter="wipe(left)">
                                      <p:cBhvr>
                                        <p:cTn id="26" dur="500"/>
                                        <p:tgtEl>
                                          <p:spTgt spid="983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6" grpId="0"/>
      <p:bldP spid="98307" grpId="0" build="p"/>
    </p:bld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5A9F831C-5D6B-4B0D-9B22-FEF57622EFF4}"/>
              </a:ext>
            </a:extLst>
          </p:cNvPr>
          <p:cNvSpPr>
            <a:spLocks noGrp="1" noChangeArrowheads="1"/>
          </p:cNvSpPr>
          <p:nvPr>
            <p:ph type="title"/>
          </p:nvPr>
        </p:nvSpPr>
        <p:spPr/>
        <p:txBody>
          <a:bodyPr/>
          <a:lstStyle/>
          <a:p>
            <a:r>
              <a:rPr lang="en-US" altLang="en-US"/>
              <a:t>DASAR-DASAR HUKUM ISLAM</a:t>
            </a:r>
          </a:p>
        </p:txBody>
      </p:sp>
      <p:sp>
        <p:nvSpPr>
          <p:cNvPr id="8195" name="Rectangle 3">
            <a:extLst>
              <a:ext uri="{FF2B5EF4-FFF2-40B4-BE49-F238E27FC236}">
                <a16:creationId xmlns:a16="http://schemas.microsoft.com/office/drawing/2014/main" id="{F888CC48-9E27-4A07-82A9-0AF099230640}"/>
              </a:ext>
            </a:extLst>
          </p:cNvPr>
          <p:cNvSpPr>
            <a:spLocks noGrp="1" noChangeArrowheads="1"/>
          </p:cNvSpPr>
          <p:nvPr>
            <p:ph type="body" idx="1"/>
          </p:nvPr>
        </p:nvSpPr>
        <p:spPr/>
        <p:txBody>
          <a:bodyPr/>
          <a:lstStyle/>
          <a:p>
            <a:pPr marL="609600" indent="-609600">
              <a:buFontTx/>
              <a:buAutoNum type="arabicPeriod"/>
            </a:pPr>
            <a:r>
              <a:rPr lang="en-US" altLang="en-US"/>
              <a:t>Tidak memberatkan dan tidak banyaknya beban</a:t>
            </a:r>
          </a:p>
          <a:p>
            <a:pPr marL="609600" indent="-609600">
              <a:buFontTx/>
              <a:buAutoNum type="arabicPeriod"/>
            </a:pPr>
            <a:r>
              <a:rPr lang="en-US" altLang="en-US"/>
              <a:t>Sifatnya berangsur-angsur dalam penen-tuan hukum</a:t>
            </a:r>
          </a:p>
          <a:p>
            <a:pPr marL="609600" indent="-609600">
              <a:buFontTx/>
              <a:buAutoNum type="arabicPeriod"/>
            </a:pPr>
            <a:r>
              <a:rPr lang="en-US" altLang="en-US"/>
              <a:t>Sejalan dengan kebaikan orang banyak</a:t>
            </a:r>
          </a:p>
          <a:p>
            <a:pPr marL="609600" indent="-609600">
              <a:buFontTx/>
              <a:buAutoNum type="arabicPeriod"/>
            </a:pPr>
            <a:r>
              <a:rPr lang="en-US" altLang="en-US"/>
              <a:t>Berdasarkan pada persamaan dan kea-dilan</a:t>
            </a:r>
          </a:p>
        </p:txBody>
      </p:sp>
    </p:spTree>
  </p:cSld>
  <p:clrMapOvr>
    <a:masterClrMapping/>
  </p:clrMapOvr>
  <p:transition>
    <p:push dir="r"/>
  </p:transition>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9331" name="Rectangle 3">
            <a:extLst>
              <a:ext uri="{FF2B5EF4-FFF2-40B4-BE49-F238E27FC236}">
                <a16:creationId xmlns:a16="http://schemas.microsoft.com/office/drawing/2014/main" id="{07F44EE4-9BDE-44E5-B48F-4F8CA69F7C2E}"/>
              </a:ext>
            </a:extLst>
          </p:cNvPr>
          <p:cNvSpPr>
            <a:spLocks noGrp="1" noChangeArrowheads="1"/>
          </p:cNvSpPr>
          <p:nvPr>
            <p:ph type="body" idx="1"/>
          </p:nvPr>
        </p:nvSpPr>
        <p:spPr>
          <a:xfrm>
            <a:off x="457200" y="304800"/>
            <a:ext cx="8229600" cy="5791200"/>
          </a:xfrm>
        </p:spPr>
        <p:txBody>
          <a:bodyPr/>
          <a:lstStyle/>
          <a:p>
            <a:pPr marL="609600" indent="-609600" algn="ctr">
              <a:lnSpc>
                <a:spcPct val="80000"/>
              </a:lnSpc>
              <a:buFontTx/>
              <a:buNone/>
            </a:pPr>
            <a:r>
              <a:rPr lang="en-US" altLang="en-US"/>
              <a:t>GOLONGAN AHLI WARIS LAKI-LAKI </a:t>
            </a:r>
          </a:p>
          <a:p>
            <a:pPr marL="609600" indent="-609600" algn="ctr">
              <a:lnSpc>
                <a:spcPct val="80000"/>
              </a:lnSpc>
              <a:buFontTx/>
              <a:buNone/>
            </a:pPr>
            <a:endParaRPr lang="en-US" altLang="en-US"/>
          </a:p>
          <a:p>
            <a:pPr marL="609600" indent="-609600">
              <a:lnSpc>
                <a:spcPct val="80000"/>
              </a:lnSpc>
              <a:buFont typeface="Wingdings" panose="05000000000000000000" pitchFamily="2" charset="2"/>
              <a:buAutoNum type="arabicPeriod"/>
            </a:pPr>
            <a:r>
              <a:rPr lang="en-US" altLang="en-US" sz="2000"/>
              <a:t>Anak laki-laki</a:t>
            </a:r>
          </a:p>
          <a:p>
            <a:pPr marL="609600" indent="-609600">
              <a:lnSpc>
                <a:spcPct val="80000"/>
              </a:lnSpc>
              <a:buFont typeface="Wingdings" panose="05000000000000000000" pitchFamily="2" charset="2"/>
              <a:buAutoNum type="arabicPeriod"/>
            </a:pPr>
            <a:r>
              <a:rPr lang="en-US" altLang="en-US" sz="2000"/>
              <a:t>Cucu laki-laki dari anak laki</a:t>
            </a:r>
          </a:p>
          <a:p>
            <a:pPr marL="609600" indent="-609600">
              <a:lnSpc>
                <a:spcPct val="80000"/>
              </a:lnSpc>
              <a:buFont typeface="Wingdings" panose="05000000000000000000" pitchFamily="2" charset="2"/>
              <a:buAutoNum type="arabicPeriod"/>
            </a:pPr>
            <a:r>
              <a:rPr lang="en-US" altLang="en-US" sz="2000"/>
              <a:t>Ayah</a:t>
            </a:r>
          </a:p>
          <a:p>
            <a:pPr marL="609600" indent="-609600">
              <a:lnSpc>
                <a:spcPct val="80000"/>
              </a:lnSpc>
              <a:buFont typeface="Wingdings" panose="05000000000000000000" pitchFamily="2" charset="2"/>
              <a:buAutoNum type="arabicPeriod"/>
            </a:pPr>
            <a:r>
              <a:rPr lang="en-US" altLang="en-US" sz="2000"/>
              <a:t>Kakek shahih (kakek kandung terus ke atas dari pihak laki-laki</a:t>
            </a:r>
          </a:p>
          <a:p>
            <a:pPr marL="609600" indent="-609600">
              <a:lnSpc>
                <a:spcPct val="80000"/>
              </a:lnSpc>
              <a:buFont typeface="Wingdings" panose="05000000000000000000" pitchFamily="2" charset="2"/>
              <a:buAutoNum type="arabicPeriod"/>
            </a:pPr>
            <a:r>
              <a:rPr lang="en-US" altLang="en-US" sz="2000"/>
              <a:t>Saudara laki-laki sekandung</a:t>
            </a:r>
          </a:p>
          <a:p>
            <a:pPr marL="609600" indent="-609600">
              <a:lnSpc>
                <a:spcPct val="80000"/>
              </a:lnSpc>
              <a:buFont typeface="Wingdings" panose="05000000000000000000" pitchFamily="2" charset="2"/>
              <a:buAutoNum type="arabicPeriod"/>
            </a:pPr>
            <a:r>
              <a:rPr lang="en-US" altLang="en-US" sz="2000"/>
              <a:t>Saudara laki-laki se ayah</a:t>
            </a:r>
          </a:p>
          <a:p>
            <a:pPr marL="609600" indent="-609600">
              <a:lnSpc>
                <a:spcPct val="80000"/>
              </a:lnSpc>
              <a:buFont typeface="Wingdings" panose="05000000000000000000" pitchFamily="2" charset="2"/>
              <a:buAutoNum type="arabicPeriod"/>
            </a:pPr>
            <a:r>
              <a:rPr lang="en-US" altLang="en-US" sz="2000"/>
              <a:t>Saudara laki-laki se ibu</a:t>
            </a:r>
          </a:p>
          <a:p>
            <a:pPr marL="609600" indent="-609600">
              <a:lnSpc>
                <a:spcPct val="80000"/>
              </a:lnSpc>
              <a:buFont typeface="Wingdings" panose="05000000000000000000" pitchFamily="2" charset="2"/>
              <a:buAutoNum type="arabicPeriod"/>
            </a:pPr>
            <a:r>
              <a:rPr lang="en-US" altLang="en-US" sz="2000"/>
              <a:t>Anak laki-laki dari saudara laki-laki sekandung</a:t>
            </a:r>
          </a:p>
          <a:p>
            <a:pPr marL="609600" indent="-609600">
              <a:lnSpc>
                <a:spcPct val="80000"/>
              </a:lnSpc>
              <a:buFont typeface="Wingdings" panose="05000000000000000000" pitchFamily="2" charset="2"/>
              <a:buAutoNum type="arabicPeriod"/>
            </a:pPr>
            <a:r>
              <a:rPr lang="en-US" altLang="en-US" sz="2000"/>
              <a:t>Anak laki-laki saudara laki-laki se ayah</a:t>
            </a:r>
          </a:p>
          <a:p>
            <a:pPr marL="609600" indent="-609600">
              <a:lnSpc>
                <a:spcPct val="80000"/>
              </a:lnSpc>
              <a:buFont typeface="Wingdings" panose="05000000000000000000" pitchFamily="2" charset="2"/>
              <a:buAutoNum type="arabicPeriod"/>
            </a:pPr>
            <a:r>
              <a:rPr lang="en-US" altLang="en-US" sz="2000"/>
              <a:t>Paman (dari pihak ayah yang sekandung dengan ayah</a:t>
            </a:r>
          </a:p>
          <a:p>
            <a:pPr marL="609600" indent="-609600">
              <a:lnSpc>
                <a:spcPct val="80000"/>
              </a:lnSpc>
              <a:buFont typeface="Wingdings" panose="05000000000000000000" pitchFamily="2" charset="2"/>
              <a:buAutoNum type="arabicPeriod"/>
            </a:pPr>
            <a:r>
              <a:rPr lang="en-US" altLang="en-US" sz="2000"/>
              <a:t>Paman (dari pihak ayah) yang se ayah dengan ayah</a:t>
            </a:r>
          </a:p>
          <a:p>
            <a:pPr marL="609600" indent="-609600">
              <a:lnSpc>
                <a:spcPct val="80000"/>
              </a:lnSpc>
              <a:buFont typeface="Wingdings" panose="05000000000000000000" pitchFamily="2" charset="2"/>
              <a:buAutoNum type="arabicPeriod"/>
            </a:pPr>
            <a:r>
              <a:rPr lang="en-US" altLang="en-US" sz="2000"/>
              <a:t>Anak laki-laki paman sekandung</a:t>
            </a:r>
          </a:p>
          <a:p>
            <a:pPr marL="609600" indent="-609600">
              <a:lnSpc>
                <a:spcPct val="80000"/>
              </a:lnSpc>
              <a:buFont typeface="Wingdings" panose="05000000000000000000" pitchFamily="2" charset="2"/>
              <a:buAutoNum type="arabicPeriod"/>
            </a:pPr>
            <a:r>
              <a:rPr lang="en-US" altLang="en-US" sz="2000"/>
              <a:t>Anak laki-laki paman seyah dengan ayah</a:t>
            </a:r>
          </a:p>
          <a:p>
            <a:pPr marL="609600" indent="-609600">
              <a:lnSpc>
                <a:spcPct val="80000"/>
              </a:lnSpc>
              <a:buFont typeface="Wingdings" panose="05000000000000000000" pitchFamily="2" charset="2"/>
              <a:buAutoNum type="arabicPeriod"/>
            </a:pPr>
            <a:r>
              <a:rPr lang="en-US" altLang="en-US" sz="2000"/>
              <a:t>Suami si mayat</a:t>
            </a:r>
          </a:p>
          <a:p>
            <a:pPr marL="609600" indent="-609600">
              <a:lnSpc>
                <a:spcPct val="80000"/>
              </a:lnSpc>
              <a:buFont typeface="Wingdings" panose="05000000000000000000" pitchFamily="2" charset="2"/>
              <a:buAutoNum type="arabicPeriod"/>
            </a:pPr>
            <a:r>
              <a:rPr lang="en-US" altLang="en-US" sz="2000"/>
              <a:t>Mu’tiq </a:t>
            </a: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99331">
                                            <p:txEl>
                                              <p:pRg st="0" end="0"/>
                                            </p:txEl>
                                          </p:spTgt>
                                        </p:tgtEl>
                                        <p:attrNameLst>
                                          <p:attrName>style.visibility</p:attrName>
                                        </p:attrNameLst>
                                      </p:cBhvr>
                                      <p:to>
                                        <p:strVal val="visible"/>
                                      </p:to>
                                    </p:set>
                                    <p:animEffect transition="in" filter="fade">
                                      <p:cBhvr>
                                        <p:cTn id="7" dur="500">
                                          <p:stCondLst>
                                            <p:cond delay="0"/>
                                          </p:stCondLst>
                                        </p:cTn>
                                        <p:tgtEl>
                                          <p:spTgt spid="99331">
                                            <p:txEl>
                                              <p:pRg st="0" end="0"/>
                                            </p:txEl>
                                          </p:spTgt>
                                        </p:tgtEl>
                                      </p:cBhvr>
                                    </p:animEffect>
                                    <p:anim calcmode="lin" valueType="num">
                                      <p:cBhvr>
                                        <p:cTn id="8" dur="500" fill="hold">
                                          <p:stCondLst>
                                            <p:cond delay="0"/>
                                          </p:stCondLst>
                                        </p:cTn>
                                        <p:tgtEl>
                                          <p:spTgt spid="99331">
                                            <p:txEl>
                                              <p:pRg st="0" end="0"/>
                                            </p:txEl>
                                          </p:spTgt>
                                        </p:tgtEl>
                                        <p:attrNameLst>
                                          <p:attrName>ppt_x</p:attrName>
                                        </p:attrNameLst>
                                      </p:cBhvr>
                                      <p:tavLst>
                                        <p:tav tm="0">
                                          <p:val>
                                            <p:strVal val="#ppt_x-.1"/>
                                          </p:val>
                                        </p:tav>
                                        <p:tav tm="100000">
                                          <p:val>
                                            <p:strVal val="#ppt_x"/>
                                          </p:val>
                                        </p:tav>
                                      </p:tavLst>
                                    </p:anim>
                                    <p:anim calcmode="lin" valueType="num">
                                      <p:cBhvr>
                                        <p:cTn id="9" dur="500" fill="hold">
                                          <p:stCondLst>
                                            <p:cond delay="0"/>
                                          </p:stCondLst>
                                        </p:cTn>
                                        <p:tgtEl>
                                          <p:spTgt spid="993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0" presetClass="entr" presetSubtype="0" fill="hold" grpId="0" nodeType="clickEffect">
                                  <p:stCondLst>
                                    <p:cond delay="0"/>
                                  </p:stCondLst>
                                  <p:iterate type="lt">
                                    <p:tmPct val="10000"/>
                                  </p:iterate>
                                  <p:childTnLst>
                                    <p:set>
                                      <p:cBhvr>
                                        <p:cTn id="13" dur="1" fill="hold">
                                          <p:stCondLst>
                                            <p:cond delay="0"/>
                                          </p:stCondLst>
                                        </p:cTn>
                                        <p:tgtEl>
                                          <p:spTgt spid="99331">
                                            <p:txEl>
                                              <p:pRg st="2" end="2"/>
                                            </p:txEl>
                                          </p:spTgt>
                                        </p:tgtEl>
                                        <p:attrNameLst>
                                          <p:attrName>style.visibility</p:attrName>
                                        </p:attrNameLst>
                                      </p:cBhvr>
                                      <p:to>
                                        <p:strVal val="visible"/>
                                      </p:to>
                                    </p:set>
                                    <p:animEffect transition="in" filter="fade">
                                      <p:cBhvr>
                                        <p:cTn id="14" dur="500">
                                          <p:stCondLst>
                                            <p:cond delay="0"/>
                                          </p:stCondLst>
                                        </p:cTn>
                                        <p:tgtEl>
                                          <p:spTgt spid="99331">
                                            <p:txEl>
                                              <p:pRg st="2" end="2"/>
                                            </p:txEl>
                                          </p:spTgt>
                                        </p:tgtEl>
                                      </p:cBhvr>
                                    </p:animEffect>
                                    <p:anim calcmode="lin" valueType="num">
                                      <p:cBhvr>
                                        <p:cTn id="15" dur="500" fill="hold">
                                          <p:stCondLst>
                                            <p:cond delay="0"/>
                                          </p:stCondLst>
                                        </p:cTn>
                                        <p:tgtEl>
                                          <p:spTgt spid="99331">
                                            <p:txEl>
                                              <p:pRg st="2" end="2"/>
                                            </p:txEl>
                                          </p:spTgt>
                                        </p:tgtEl>
                                        <p:attrNameLst>
                                          <p:attrName>ppt_x</p:attrName>
                                        </p:attrNameLst>
                                      </p:cBhvr>
                                      <p:tavLst>
                                        <p:tav tm="0">
                                          <p:val>
                                            <p:strVal val="#ppt_x-.1"/>
                                          </p:val>
                                        </p:tav>
                                        <p:tav tm="100000">
                                          <p:val>
                                            <p:strVal val="#ppt_x"/>
                                          </p:val>
                                        </p:tav>
                                      </p:tavLst>
                                    </p:anim>
                                    <p:anim calcmode="lin" valueType="num">
                                      <p:cBhvr>
                                        <p:cTn id="16" dur="500" fill="hold">
                                          <p:stCondLst>
                                            <p:cond delay="0"/>
                                          </p:stCondLst>
                                        </p:cTn>
                                        <p:tgtEl>
                                          <p:spTgt spid="9933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99331">
                                            <p:txEl>
                                              <p:pRg st="3" end="3"/>
                                            </p:txEl>
                                          </p:spTgt>
                                        </p:tgtEl>
                                        <p:attrNameLst>
                                          <p:attrName>style.visibility</p:attrName>
                                        </p:attrNameLst>
                                      </p:cBhvr>
                                      <p:to>
                                        <p:strVal val="visible"/>
                                      </p:to>
                                    </p:set>
                                    <p:animEffect transition="in" filter="fade">
                                      <p:cBhvr>
                                        <p:cTn id="21" dur="500">
                                          <p:stCondLst>
                                            <p:cond delay="0"/>
                                          </p:stCondLst>
                                        </p:cTn>
                                        <p:tgtEl>
                                          <p:spTgt spid="99331">
                                            <p:txEl>
                                              <p:pRg st="3" end="3"/>
                                            </p:txEl>
                                          </p:spTgt>
                                        </p:tgtEl>
                                      </p:cBhvr>
                                    </p:animEffect>
                                    <p:anim calcmode="lin" valueType="num">
                                      <p:cBhvr>
                                        <p:cTn id="22" dur="500" fill="hold">
                                          <p:stCondLst>
                                            <p:cond delay="0"/>
                                          </p:stCondLst>
                                        </p:cTn>
                                        <p:tgtEl>
                                          <p:spTgt spid="99331">
                                            <p:txEl>
                                              <p:pRg st="3" end="3"/>
                                            </p:txEl>
                                          </p:spTgt>
                                        </p:tgtEl>
                                        <p:attrNameLst>
                                          <p:attrName>ppt_x</p:attrName>
                                        </p:attrNameLst>
                                      </p:cBhvr>
                                      <p:tavLst>
                                        <p:tav tm="0">
                                          <p:val>
                                            <p:strVal val="#ppt_x-.1"/>
                                          </p:val>
                                        </p:tav>
                                        <p:tav tm="100000">
                                          <p:val>
                                            <p:strVal val="#ppt_x"/>
                                          </p:val>
                                        </p:tav>
                                      </p:tavLst>
                                    </p:anim>
                                    <p:anim calcmode="lin" valueType="num">
                                      <p:cBhvr>
                                        <p:cTn id="23" dur="500" fill="hold">
                                          <p:stCondLst>
                                            <p:cond delay="0"/>
                                          </p:stCondLst>
                                        </p:cTn>
                                        <p:tgtEl>
                                          <p:spTgt spid="9933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0" presetClass="entr" presetSubtype="0" fill="hold" grpId="0" nodeType="clickEffect">
                                  <p:stCondLst>
                                    <p:cond delay="0"/>
                                  </p:stCondLst>
                                  <p:iterate type="lt">
                                    <p:tmPct val="10000"/>
                                  </p:iterate>
                                  <p:childTnLst>
                                    <p:set>
                                      <p:cBhvr>
                                        <p:cTn id="27" dur="1" fill="hold">
                                          <p:stCondLst>
                                            <p:cond delay="0"/>
                                          </p:stCondLst>
                                        </p:cTn>
                                        <p:tgtEl>
                                          <p:spTgt spid="99331">
                                            <p:txEl>
                                              <p:pRg st="4" end="4"/>
                                            </p:txEl>
                                          </p:spTgt>
                                        </p:tgtEl>
                                        <p:attrNameLst>
                                          <p:attrName>style.visibility</p:attrName>
                                        </p:attrNameLst>
                                      </p:cBhvr>
                                      <p:to>
                                        <p:strVal val="visible"/>
                                      </p:to>
                                    </p:set>
                                    <p:animEffect transition="in" filter="fade">
                                      <p:cBhvr>
                                        <p:cTn id="28" dur="500">
                                          <p:stCondLst>
                                            <p:cond delay="0"/>
                                          </p:stCondLst>
                                        </p:cTn>
                                        <p:tgtEl>
                                          <p:spTgt spid="99331">
                                            <p:txEl>
                                              <p:pRg st="4" end="4"/>
                                            </p:txEl>
                                          </p:spTgt>
                                        </p:tgtEl>
                                      </p:cBhvr>
                                    </p:animEffect>
                                    <p:anim calcmode="lin" valueType="num">
                                      <p:cBhvr>
                                        <p:cTn id="29" dur="500" fill="hold">
                                          <p:stCondLst>
                                            <p:cond delay="0"/>
                                          </p:stCondLst>
                                        </p:cTn>
                                        <p:tgtEl>
                                          <p:spTgt spid="99331">
                                            <p:txEl>
                                              <p:pRg st="4" end="4"/>
                                            </p:txEl>
                                          </p:spTgt>
                                        </p:tgtEl>
                                        <p:attrNameLst>
                                          <p:attrName>ppt_x</p:attrName>
                                        </p:attrNameLst>
                                      </p:cBhvr>
                                      <p:tavLst>
                                        <p:tav tm="0">
                                          <p:val>
                                            <p:strVal val="#ppt_x-.1"/>
                                          </p:val>
                                        </p:tav>
                                        <p:tav tm="100000">
                                          <p:val>
                                            <p:strVal val="#ppt_x"/>
                                          </p:val>
                                        </p:tav>
                                      </p:tavLst>
                                    </p:anim>
                                    <p:anim calcmode="lin" valueType="num">
                                      <p:cBhvr>
                                        <p:cTn id="30" dur="500" fill="hold">
                                          <p:stCondLst>
                                            <p:cond delay="0"/>
                                          </p:stCondLst>
                                        </p:cTn>
                                        <p:tgtEl>
                                          <p:spTgt spid="9933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0" presetClass="entr" presetSubtype="0" fill="hold" grpId="0" nodeType="clickEffect">
                                  <p:stCondLst>
                                    <p:cond delay="0"/>
                                  </p:stCondLst>
                                  <p:iterate type="lt">
                                    <p:tmPct val="10000"/>
                                  </p:iterate>
                                  <p:childTnLst>
                                    <p:set>
                                      <p:cBhvr>
                                        <p:cTn id="34" dur="1" fill="hold">
                                          <p:stCondLst>
                                            <p:cond delay="0"/>
                                          </p:stCondLst>
                                        </p:cTn>
                                        <p:tgtEl>
                                          <p:spTgt spid="99331">
                                            <p:txEl>
                                              <p:pRg st="5" end="5"/>
                                            </p:txEl>
                                          </p:spTgt>
                                        </p:tgtEl>
                                        <p:attrNameLst>
                                          <p:attrName>style.visibility</p:attrName>
                                        </p:attrNameLst>
                                      </p:cBhvr>
                                      <p:to>
                                        <p:strVal val="visible"/>
                                      </p:to>
                                    </p:set>
                                    <p:animEffect transition="in" filter="fade">
                                      <p:cBhvr>
                                        <p:cTn id="35" dur="500">
                                          <p:stCondLst>
                                            <p:cond delay="0"/>
                                          </p:stCondLst>
                                        </p:cTn>
                                        <p:tgtEl>
                                          <p:spTgt spid="99331">
                                            <p:txEl>
                                              <p:pRg st="5" end="5"/>
                                            </p:txEl>
                                          </p:spTgt>
                                        </p:tgtEl>
                                      </p:cBhvr>
                                    </p:animEffect>
                                    <p:anim calcmode="lin" valueType="num">
                                      <p:cBhvr>
                                        <p:cTn id="36" dur="500" fill="hold">
                                          <p:stCondLst>
                                            <p:cond delay="0"/>
                                          </p:stCondLst>
                                        </p:cTn>
                                        <p:tgtEl>
                                          <p:spTgt spid="99331">
                                            <p:txEl>
                                              <p:pRg st="5" end="5"/>
                                            </p:txEl>
                                          </p:spTgt>
                                        </p:tgtEl>
                                        <p:attrNameLst>
                                          <p:attrName>ppt_x</p:attrName>
                                        </p:attrNameLst>
                                      </p:cBhvr>
                                      <p:tavLst>
                                        <p:tav tm="0">
                                          <p:val>
                                            <p:strVal val="#ppt_x-.1"/>
                                          </p:val>
                                        </p:tav>
                                        <p:tav tm="100000">
                                          <p:val>
                                            <p:strVal val="#ppt_x"/>
                                          </p:val>
                                        </p:tav>
                                      </p:tavLst>
                                    </p:anim>
                                    <p:anim calcmode="lin" valueType="num">
                                      <p:cBhvr>
                                        <p:cTn id="37" dur="500" fill="hold">
                                          <p:stCondLst>
                                            <p:cond delay="0"/>
                                          </p:stCondLst>
                                        </p:cTn>
                                        <p:tgtEl>
                                          <p:spTgt spid="9933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0" presetClass="entr" presetSubtype="0" fill="hold" grpId="0" nodeType="clickEffect">
                                  <p:stCondLst>
                                    <p:cond delay="0"/>
                                  </p:stCondLst>
                                  <p:iterate type="lt">
                                    <p:tmPct val="10000"/>
                                  </p:iterate>
                                  <p:childTnLst>
                                    <p:set>
                                      <p:cBhvr>
                                        <p:cTn id="41" dur="1" fill="hold">
                                          <p:stCondLst>
                                            <p:cond delay="0"/>
                                          </p:stCondLst>
                                        </p:cTn>
                                        <p:tgtEl>
                                          <p:spTgt spid="99331">
                                            <p:txEl>
                                              <p:pRg st="6" end="6"/>
                                            </p:txEl>
                                          </p:spTgt>
                                        </p:tgtEl>
                                        <p:attrNameLst>
                                          <p:attrName>style.visibility</p:attrName>
                                        </p:attrNameLst>
                                      </p:cBhvr>
                                      <p:to>
                                        <p:strVal val="visible"/>
                                      </p:to>
                                    </p:set>
                                    <p:animEffect transition="in" filter="fade">
                                      <p:cBhvr>
                                        <p:cTn id="42" dur="500">
                                          <p:stCondLst>
                                            <p:cond delay="0"/>
                                          </p:stCondLst>
                                        </p:cTn>
                                        <p:tgtEl>
                                          <p:spTgt spid="99331">
                                            <p:txEl>
                                              <p:pRg st="6" end="6"/>
                                            </p:txEl>
                                          </p:spTgt>
                                        </p:tgtEl>
                                      </p:cBhvr>
                                    </p:animEffect>
                                    <p:anim calcmode="lin" valueType="num">
                                      <p:cBhvr>
                                        <p:cTn id="43" dur="500" fill="hold">
                                          <p:stCondLst>
                                            <p:cond delay="0"/>
                                          </p:stCondLst>
                                        </p:cTn>
                                        <p:tgtEl>
                                          <p:spTgt spid="99331">
                                            <p:txEl>
                                              <p:pRg st="6" end="6"/>
                                            </p:txEl>
                                          </p:spTgt>
                                        </p:tgtEl>
                                        <p:attrNameLst>
                                          <p:attrName>ppt_x</p:attrName>
                                        </p:attrNameLst>
                                      </p:cBhvr>
                                      <p:tavLst>
                                        <p:tav tm="0">
                                          <p:val>
                                            <p:strVal val="#ppt_x-.1"/>
                                          </p:val>
                                        </p:tav>
                                        <p:tav tm="100000">
                                          <p:val>
                                            <p:strVal val="#ppt_x"/>
                                          </p:val>
                                        </p:tav>
                                      </p:tavLst>
                                    </p:anim>
                                    <p:anim calcmode="lin" valueType="num">
                                      <p:cBhvr>
                                        <p:cTn id="44" dur="500" fill="hold">
                                          <p:stCondLst>
                                            <p:cond delay="0"/>
                                          </p:stCondLst>
                                        </p:cTn>
                                        <p:tgtEl>
                                          <p:spTgt spid="9933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0" presetClass="entr" presetSubtype="0" fill="hold" grpId="0" nodeType="clickEffect">
                                  <p:stCondLst>
                                    <p:cond delay="0"/>
                                  </p:stCondLst>
                                  <p:iterate type="lt">
                                    <p:tmPct val="10000"/>
                                  </p:iterate>
                                  <p:childTnLst>
                                    <p:set>
                                      <p:cBhvr>
                                        <p:cTn id="48" dur="1" fill="hold">
                                          <p:stCondLst>
                                            <p:cond delay="0"/>
                                          </p:stCondLst>
                                        </p:cTn>
                                        <p:tgtEl>
                                          <p:spTgt spid="99331">
                                            <p:txEl>
                                              <p:pRg st="7" end="7"/>
                                            </p:txEl>
                                          </p:spTgt>
                                        </p:tgtEl>
                                        <p:attrNameLst>
                                          <p:attrName>style.visibility</p:attrName>
                                        </p:attrNameLst>
                                      </p:cBhvr>
                                      <p:to>
                                        <p:strVal val="visible"/>
                                      </p:to>
                                    </p:set>
                                    <p:animEffect transition="in" filter="fade">
                                      <p:cBhvr>
                                        <p:cTn id="49" dur="500">
                                          <p:stCondLst>
                                            <p:cond delay="0"/>
                                          </p:stCondLst>
                                        </p:cTn>
                                        <p:tgtEl>
                                          <p:spTgt spid="99331">
                                            <p:txEl>
                                              <p:pRg st="7" end="7"/>
                                            </p:txEl>
                                          </p:spTgt>
                                        </p:tgtEl>
                                      </p:cBhvr>
                                    </p:animEffect>
                                    <p:anim calcmode="lin" valueType="num">
                                      <p:cBhvr>
                                        <p:cTn id="50" dur="500" fill="hold">
                                          <p:stCondLst>
                                            <p:cond delay="0"/>
                                          </p:stCondLst>
                                        </p:cTn>
                                        <p:tgtEl>
                                          <p:spTgt spid="99331">
                                            <p:txEl>
                                              <p:pRg st="7" end="7"/>
                                            </p:txEl>
                                          </p:spTgt>
                                        </p:tgtEl>
                                        <p:attrNameLst>
                                          <p:attrName>ppt_x</p:attrName>
                                        </p:attrNameLst>
                                      </p:cBhvr>
                                      <p:tavLst>
                                        <p:tav tm="0">
                                          <p:val>
                                            <p:strVal val="#ppt_x-.1"/>
                                          </p:val>
                                        </p:tav>
                                        <p:tav tm="100000">
                                          <p:val>
                                            <p:strVal val="#ppt_x"/>
                                          </p:val>
                                        </p:tav>
                                      </p:tavLst>
                                    </p:anim>
                                    <p:anim calcmode="lin" valueType="num">
                                      <p:cBhvr>
                                        <p:cTn id="51" dur="500" fill="hold">
                                          <p:stCondLst>
                                            <p:cond delay="0"/>
                                          </p:stCondLst>
                                        </p:cTn>
                                        <p:tgtEl>
                                          <p:spTgt spid="99331">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0" presetClass="entr" presetSubtype="0" fill="hold" grpId="0" nodeType="clickEffect">
                                  <p:stCondLst>
                                    <p:cond delay="0"/>
                                  </p:stCondLst>
                                  <p:iterate type="lt">
                                    <p:tmPct val="10000"/>
                                  </p:iterate>
                                  <p:childTnLst>
                                    <p:set>
                                      <p:cBhvr>
                                        <p:cTn id="55" dur="1" fill="hold">
                                          <p:stCondLst>
                                            <p:cond delay="0"/>
                                          </p:stCondLst>
                                        </p:cTn>
                                        <p:tgtEl>
                                          <p:spTgt spid="99331">
                                            <p:txEl>
                                              <p:pRg st="8" end="8"/>
                                            </p:txEl>
                                          </p:spTgt>
                                        </p:tgtEl>
                                        <p:attrNameLst>
                                          <p:attrName>style.visibility</p:attrName>
                                        </p:attrNameLst>
                                      </p:cBhvr>
                                      <p:to>
                                        <p:strVal val="visible"/>
                                      </p:to>
                                    </p:set>
                                    <p:animEffect transition="in" filter="fade">
                                      <p:cBhvr>
                                        <p:cTn id="56" dur="500">
                                          <p:stCondLst>
                                            <p:cond delay="0"/>
                                          </p:stCondLst>
                                        </p:cTn>
                                        <p:tgtEl>
                                          <p:spTgt spid="99331">
                                            <p:txEl>
                                              <p:pRg st="8" end="8"/>
                                            </p:txEl>
                                          </p:spTgt>
                                        </p:tgtEl>
                                      </p:cBhvr>
                                    </p:animEffect>
                                    <p:anim calcmode="lin" valueType="num">
                                      <p:cBhvr>
                                        <p:cTn id="57" dur="500" fill="hold">
                                          <p:stCondLst>
                                            <p:cond delay="0"/>
                                          </p:stCondLst>
                                        </p:cTn>
                                        <p:tgtEl>
                                          <p:spTgt spid="99331">
                                            <p:txEl>
                                              <p:pRg st="8" end="8"/>
                                            </p:txEl>
                                          </p:spTgt>
                                        </p:tgtEl>
                                        <p:attrNameLst>
                                          <p:attrName>ppt_x</p:attrName>
                                        </p:attrNameLst>
                                      </p:cBhvr>
                                      <p:tavLst>
                                        <p:tav tm="0">
                                          <p:val>
                                            <p:strVal val="#ppt_x-.1"/>
                                          </p:val>
                                        </p:tav>
                                        <p:tav tm="100000">
                                          <p:val>
                                            <p:strVal val="#ppt_x"/>
                                          </p:val>
                                        </p:tav>
                                      </p:tavLst>
                                    </p:anim>
                                    <p:anim calcmode="lin" valueType="num">
                                      <p:cBhvr>
                                        <p:cTn id="58" dur="500" fill="hold">
                                          <p:stCondLst>
                                            <p:cond delay="0"/>
                                          </p:stCondLst>
                                        </p:cTn>
                                        <p:tgtEl>
                                          <p:spTgt spid="99331">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40" presetClass="entr" presetSubtype="0" fill="hold" grpId="0" nodeType="clickEffect">
                                  <p:stCondLst>
                                    <p:cond delay="0"/>
                                  </p:stCondLst>
                                  <p:iterate type="lt">
                                    <p:tmPct val="10000"/>
                                  </p:iterate>
                                  <p:childTnLst>
                                    <p:set>
                                      <p:cBhvr>
                                        <p:cTn id="62" dur="1" fill="hold">
                                          <p:stCondLst>
                                            <p:cond delay="0"/>
                                          </p:stCondLst>
                                        </p:cTn>
                                        <p:tgtEl>
                                          <p:spTgt spid="99331">
                                            <p:txEl>
                                              <p:pRg st="9" end="9"/>
                                            </p:txEl>
                                          </p:spTgt>
                                        </p:tgtEl>
                                        <p:attrNameLst>
                                          <p:attrName>style.visibility</p:attrName>
                                        </p:attrNameLst>
                                      </p:cBhvr>
                                      <p:to>
                                        <p:strVal val="visible"/>
                                      </p:to>
                                    </p:set>
                                    <p:animEffect transition="in" filter="fade">
                                      <p:cBhvr>
                                        <p:cTn id="63" dur="500">
                                          <p:stCondLst>
                                            <p:cond delay="0"/>
                                          </p:stCondLst>
                                        </p:cTn>
                                        <p:tgtEl>
                                          <p:spTgt spid="99331">
                                            <p:txEl>
                                              <p:pRg st="9" end="9"/>
                                            </p:txEl>
                                          </p:spTgt>
                                        </p:tgtEl>
                                      </p:cBhvr>
                                    </p:animEffect>
                                    <p:anim calcmode="lin" valueType="num">
                                      <p:cBhvr>
                                        <p:cTn id="64" dur="500" fill="hold">
                                          <p:stCondLst>
                                            <p:cond delay="0"/>
                                          </p:stCondLst>
                                        </p:cTn>
                                        <p:tgtEl>
                                          <p:spTgt spid="99331">
                                            <p:txEl>
                                              <p:pRg st="9" end="9"/>
                                            </p:txEl>
                                          </p:spTgt>
                                        </p:tgtEl>
                                        <p:attrNameLst>
                                          <p:attrName>ppt_x</p:attrName>
                                        </p:attrNameLst>
                                      </p:cBhvr>
                                      <p:tavLst>
                                        <p:tav tm="0">
                                          <p:val>
                                            <p:strVal val="#ppt_x-.1"/>
                                          </p:val>
                                        </p:tav>
                                        <p:tav tm="100000">
                                          <p:val>
                                            <p:strVal val="#ppt_x"/>
                                          </p:val>
                                        </p:tav>
                                      </p:tavLst>
                                    </p:anim>
                                    <p:anim calcmode="lin" valueType="num">
                                      <p:cBhvr>
                                        <p:cTn id="65" dur="500" fill="hold">
                                          <p:stCondLst>
                                            <p:cond delay="0"/>
                                          </p:stCondLst>
                                        </p:cTn>
                                        <p:tgtEl>
                                          <p:spTgt spid="99331">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66" fill="hold" nodeType="clickPar">
                      <p:stCondLst>
                        <p:cond delay="indefinite"/>
                      </p:stCondLst>
                      <p:childTnLst>
                        <p:par>
                          <p:cTn id="67" fill="hold" nodeType="withGroup">
                            <p:stCondLst>
                              <p:cond delay="0"/>
                            </p:stCondLst>
                            <p:childTnLst>
                              <p:par>
                                <p:cTn id="68" presetID="40" presetClass="entr" presetSubtype="0" fill="hold" grpId="0" nodeType="clickEffect">
                                  <p:stCondLst>
                                    <p:cond delay="0"/>
                                  </p:stCondLst>
                                  <p:iterate type="lt">
                                    <p:tmPct val="10000"/>
                                  </p:iterate>
                                  <p:childTnLst>
                                    <p:set>
                                      <p:cBhvr>
                                        <p:cTn id="69" dur="1" fill="hold">
                                          <p:stCondLst>
                                            <p:cond delay="0"/>
                                          </p:stCondLst>
                                        </p:cTn>
                                        <p:tgtEl>
                                          <p:spTgt spid="99331">
                                            <p:txEl>
                                              <p:pRg st="10" end="10"/>
                                            </p:txEl>
                                          </p:spTgt>
                                        </p:tgtEl>
                                        <p:attrNameLst>
                                          <p:attrName>style.visibility</p:attrName>
                                        </p:attrNameLst>
                                      </p:cBhvr>
                                      <p:to>
                                        <p:strVal val="visible"/>
                                      </p:to>
                                    </p:set>
                                    <p:animEffect transition="in" filter="fade">
                                      <p:cBhvr>
                                        <p:cTn id="70" dur="500">
                                          <p:stCondLst>
                                            <p:cond delay="0"/>
                                          </p:stCondLst>
                                        </p:cTn>
                                        <p:tgtEl>
                                          <p:spTgt spid="99331">
                                            <p:txEl>
                                              <p:pRg st="10" end="10"/>
                                            </p:txEl>
                                          </p:spTgt>
                                        </p:tgtEl>
                                      </p:cBhvr>
                                    </p:animEffect>
                                    <p:anim calcmode="lin" valueType="num">
                                      <p:cBhvr>
                                        <p:cTn id="71" dur="500" fill="hold">
                                          <p:stCondLst>
                                            <p:cond delay="0"/>
                                          </p:stCondLst>
                                        </p:cTn>
                                        <p:tgtEl>
                                          <p:spTgt spid="99331">
                                            <p:txEl>
                                              <p:pRg st="10" end="10"/>
                                            </p:txEl>
                                          </p:spTgt>
                                        </p:tgtEl>
                                        <p:attrNameLst>
                                          <p:attrName>ppt_x</p:attrName>
                                        </p:attrNameLst>
                                      </p:cBhvr>
                                      <p:tavLst>
                                        <p:tav tm="0">
                                          <p:val>
                                            <p:strVal val="#ppt_x-.1"/>
                                          </p:val>
                                        </p:tav>
                                        <p:tav tm="100000">
                                          <p:val>
                                            <p:strVal val="#ppt_x"/>
                                          </p:val>
                                        </p:tav>
                                      </p:tavLst>
                                    </p:anim>
                                    <p:anim calcmode="lin" valueType="num">
                                      <p:cBhvr>
                                        <p:cTn id="72" dur="500" fill="hold">
                                          <p:stCondLst>
                                            <p:cond delay="0"/>
                                          </p:stCondLst>
                                        </p:cTn>
                                        <p:tgtEl>
                                          <p:spTgt spid="99331">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40" presetClass="entr" presetSubtype="0" fill="hold" grpId="0" nodeType="clickEffect">
                                  <p:stCondLst>
                                    <p:cond delay="0"/>
                                  </p:stCondLst>
                                  <p:iterate type="lt">
                                    <p:tmPct val="10000"/>
                                  </p:iterate>
                                  <p:childTnLst>
                                    <p:set>
                                      <p:cBhvr>
                                        <p:cTn id="76" dur="1" fill="hold">
                                          <p:stCondLst>
                                            <p:cond delay="0"/>
                                          </p:stCondLst>
                                        </p:cTn>
                                        <p:tgtEl>
                                          <p:spTgt spid="99331">
                                            <p:txEl>
                                              <p:pRg st="11" end="11"/>
                                            </p:txEl>
                                          </p:spTgt>
                                        </p:tgtEl>
                                        <p:attrNameLst>
                                          <p:attrName>style.visibility</p:attrName>
                                        </p:attrNameLst>
                                      </p:cBhvr>
                                      <p:to>
                                        <p:strVal val="visible"/>
                                      </p:to>
                                    </p:set>
                                    <p:animEffect transition="in" filter="fade">
                                      <p:cBhvr>
                                        <p:cTn id="77" dur="500">
                                          <p:stCondLst>
                                            <p:cond delay="0"/>
                                          </p:stCondLst>
                                        </p:cTn>
                                        <p:tgtEl>
                                          <p:spTgt spid="99331">
                                            <p:txEl>
                                              <p:pRg st="11" end="11"/>
                                            </p:txEl>
                                          </p:spTgt>
                                        </p:tgtEl>
                                      </p:cBhvr>
                                    </p:animEffect>
                                    <p:anim calcmode="lin" valueType="num">
                                      <p:cBhvr>
                                        <p:cTn id="78" dur="500" fill="hold">
                                          <p:stCondLst>
                                            <p:cond delay="0"/>
                                          </p:stCondLst>
                                        </p:cTn>
                                        <p:tgtEl>
                                          <p:spTgt spid="99331">
                                            <p:txEl>
                                              <p:pRg st="11" end="11"/>
                                            </p:txEl>
                                          </p:spTgt>
                                        </p:tgtEl>
                                        <p:attrNameLst>
                                          <p:attrName>ppt_x</p:attrName>
                                        </p:attrNameLst>
                                      </p:cBhvr>
                                      <p:tavLst>
                                        <p:tav tm="0">
                                          <p:val>
                                            <p:strVal val="#ppt_x-.1"/>
                                          </p:val>
                                        </p:tav>
                                        <p:tav tm="100000">
                                          <p:val>
                                            <p:strVal val="#ppt_x"/>
                                          </p:val>
                                        </p:tav>
                                      </p:tavLst>
                                    </p:anim>
                                    <p:anim calcmode="lin" valueType="num">
                                      <p:cBhvr>
                                        <p:cTn id="79" dur="500" fill="hold">
                                          <p:stCondLst>
                                            <p:cond delay="0"/>
                                          </p:stCondLst>
                                        </p:cTn>
                                        <p:tgtEl>
                                          <p:spTgt spid="99331">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40" presetClass="entr" presetSubtype="0" fill="hold" grpId="0" nodeType="clickEffect">
                                  <p:stCondLst>
                                    <p:cond delay="0"/>
                                  </p:stCondLst>
                                  <p:iterate type="lt">
                                    <p:tmPct val="10000"/>
                                  </p:iterate>
                                  <p:childTnLst>
                                    <p:set>
                                      <p:cBhvr>
                                        <p:cTn id="83" dur="1" fill="hold">
                                          <p:stCondLst>
                                            <p:cond delay="0"/>
                                          </p:stCondLst>
                                        </p:cTn>
                                        <p:tgtEl>
                                          <p:spTgt spid="99331">
                                            <p:txEl>
                                              <p:pRg st="12" end="12"/>
                                            </p:txEl>
                                          </p:spTgt>
                                        </p:tgtEl>
                                        <p:attrNameLst>
                                          <p:attrName>style.visibility</p:attrName>
                                        </p:attrNameLst>
                                      </p:cBhvr>
                                      <p:to>
                                        <p:strVal val="visible"/>
                                      </p:to>
                                    </p:set>
                                    <p:animEffect transition="in" filter="fade">
                                      <p:cBhvr>
                                        <p:cTn id="84" dur="500">
                                          <p:stCondLst>
                                            <p:cond delay="0"/>
                                          </p:stCondLst>
                                        </p:cTn>
                                        <p:tgtEl>
                                          <p:spTgt spid="99331">
                                            <p:txEl>
                                              <p:pRg st="12" end="12"/>
                                            </p:txEl>
                                          </p:spTgt>
                                        </p:tgtEl>
                                      </p:cBhvr>
                                    </p:animEffect>
                                    <p:anim calcmode="lin" valueType="num">
                                      <p:cBhvr>
                                        <p:cTn id="85" dur="500" fill="hold">
                                          <p:stCondLst>
                                            <p:cond delay="0"/>
                                          </p:stCondLst>
                                        </p:cTn>
                                        <p:tgtEl>
                                          <p:spTgt spid="99331">
                                            <p:txEl>
                                              <p:pRg st="12" end="12"/>
                                            </p:txEl>
                                          </p:spTgt>
                                        </p:tgtEl>
                                        <p:attrNameLst>
                                          <p:attrName>ppt_x</p:attrName>
                                        </p:attrNameLst>
                                      </p:cBhvr>
                                      <p:tavLst>
                                        <p:tav tm="0">
                                          <p:val>
                                            <p:strVal val="#ppt_x-.1"/>
                                          </p:val>
                                        </p:tav>
                                        <p:tav tm="100000">
                                          <p:val>
                                            <p:strVal val="#ppt_x"/>
                                          </p:val>
                                        </p:tav>
                                      </p:tavLst>
                                    </p:anim>
                                    <p:anim calcmode="lin" valueType="num">
                                      <p:cBhvr>
                                        <p:cTn id="86" dur="500" fill="hold">
                                          <p:stCondLst>
                                            <p:cond delay="0"/>
                                          </p:stCondLst>
                                        </p:cTn>
                                        <p:tgtEl>
                                          <p:spTgt spid="99331">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40" presetClass="entr" presetSubtype="0" fill="hold" grpId="0" nodeType="clickEffect">
                                  <p:stCondLst>
                                    <p:cond delay="0"/>
                                  </p:stCondLst>
                                  <p:iterate type="lt">
                                    <p:tmPct val="10000"/>
                                  </p:iterate>
                                  <p:childTnLst>
                                    <p:set>
                                      <p:cBhvr>
                                        <p:cTn id="90" dur="1" fill="hold">
                                          <p:stCondLst>
                                            <p:cond delay="0"/>
                                          </p:stCondLst>
                                        </p:cTn>
                                        <p:tgtEl>
                                          <p:spTgt spid="99331">
                                            <p:txEl>
                                              <p:pRg st="13" end="13"/>
                                            </p:txEl>
                                          </p:spTgt>
                                        </p:tgtEl>
                                        <p:attrNameLst>
                                          <p:attrName>style.visibility</p:attrName>
                                        </p:attrNameLst>
                                      </p:cBhvr>
                                      <p:to>
                                        <p:strVal val="visible"/>
                                      </p:to>
                                    </p:set>
                                    <p:animEffect transition="in" filter="fade">
                                      <p:cBhvr>
                                        <p:cTn id="91" dur="500">
                                          <p:stCondLst>
                                            <p:cond delay="0"/>
                                          </p:stCondLst>
                                        </p:cTn>
                                        <p:tgtEl>
                                          <p:spTgt spid="99331">
                                            <p:txEl>
                                              <p:pRg st="13" end="13"/>
                                            </p:txEl>
                                          </p:spTgt>
                                        </p:tgtEl>
                                      </p:cBhvr>
                                    </p:animEffect>
                                    <p:anim calcmode="lin" valueType="num">
                                      <p:cBhvr>
                                        <p:cTn id="92" dur="500" fill="hold">
                                          <p:stCondLst>
                                            <p:cond delay="0"/>
                                          </p:stCondLst>
                                        </p:cTn>
                                        <p:tgtEl>
                                          <p:spTgt spid="99331">
                                            <p:txEl>
                                              <p:pRg st="13" end="13"/>
                                            </p:txEl>
                                          </p:spTgt>
                                        </p:tgtEl>
                                        <p:attrNameLst>
                                          <p:attrName>ppt_x</p:attrName>
                                        </p:attrNameLst>
                                      </p:cBhvr>
                                      <p:tavLst>
                                        <p:tav tm="0">
                                          <p:val>
                                            <p:strVal val="#ppt_x-.1"/>
                                          </p:val>
                                        </p:tav>
                                        <p:tav tm="100000">
                                          <p:val>
                                            <p:strVal val="#ppt_x"/>
                                          </p:val>
                                        </p:tav>
                                      </p:tavLst>
                                    </p:anim>
                                    <p:anim calcmode="lin" valueType="num">
                                      <p:cBhvr>
                                        <p:cTn id="93" dur="500" fill="hold">
                                          <p:stCondLst>
                                            <p:cond delay="0"/>
                                          </p:stCondLst>
                                        </p:cTn>
                                        <p:tgtEl>
                                          <p:spTgt spid="99331">
                                            <p:txEl>
                                              <p:pRg st="13" end="13"/>
                                            </p:txEl>
                                          </p:spTgt>
                                        </p:tgtEl>
                                        <p:attrNameLst>
                                          <p:attrName>ppt_y</p:attrName>
                                        </p:attrNameLst>
                                      </p:cBhvr>
                                      <p:tavLst>
                                        <p:tav tm="0">
                                          <p:val>
                                            <p:strVal val="#ppt_y"/>
                                          </p:val>
                                        </p:tav>
                                        <p:tav tm="100000">
                                          <p:val>
                                            <p:strVal val="#ppt_y"/>
                                          </p:val>
                                        </p:tav>
                                      </p:tavLst>
                                    </p:anim>
                                  </p:childTnLst>
                                </p:cTn>
                              </p:par>
                            </p:childTnLst>
                          </p:cTn>
                        </p:par>
                      </p:childTnLst>
                    </p:cTn>
                  </p:par>
                  <p:par>
                    <p:cTn id="94" fill="hold" nodeType="clickPar">
                      <p:stCondLst>
                        <p:cond delay="indefinite"/>
                      </p:stCondLst>
                      <p:childTnLst>
                        <p:par>
                          <p:cTn id="95" fill="hold" nodeType="withGroup">
                            <p:stCondLst>
                              <p:cond delay="0"/>
                            </p:stCondLst>
                            <p:childTnLst>
                              <p:par>
                                <p:cTn id="96" presetID="40" presetClass="entr" presetSubtype="0" fill="hold" grpId="0" nodeType="clickEffect">
                                  <p:stCondLst>
                                    <p:cond delay="0"/>
                                  </p:stCondLst>
                                  <p:iterate type="lt">
                                    <p:tmPct val="10000"/>
                                  </p:iterate>
                                  <p:childTnLst>
                                    <p:set>
                                      <p:cBhvr>
                                        <p:cTn id="97" dur="1" fill="hold">
                                          <p:stCondLst>
                                            <p:cond delay="0"/>
                                          </p:stCondLst>
                                        </p:cTn>
                                        <p:tgtEl>
                                          <p:spTgt spid="99331">
                                            <p:txEl>
                                              <p:pRg st="14" end="14"/>
                                            </p:txEl>
                                          </p:spTgt>
                                        </p:tgtEl>
                                        <p:attrNameLst>
                                          <p:attrName>style.visibility</p:attrName>
                                        </p:attrNameLst>
                                      </p:cBhvr>
                                      <p:to>
                                        <p:strVal val="visible"/>
                                      </p:to>
                                    </p:set>
                                    <p:animEffect transition="in" filter="fade">
                                      <p:cBhvr>
                                        <p:cTn id="98" dur="500">
                                          <p:stCondLst>
                                            <p:cond delay="0"/>
                                          </p:stCondLst>
                                        </p:cTn>
                                        <p:tgtEl>
                                          <p:spTgt spid="99331">
                                            <p:txEl>
                                              <p:pRg st="14" end="14"/>
                                            </p:txEl>
                                          </p:spTgt>
                                        </p:tgtEl>
                                      </p:cBhvr>
                                    </p:animEffect>
                                    <p:anim calcmode="lin" valueType="num">
                                      <p:cBhvr>
                                        <p:cTn id="99" dur="500" fill="hold">
                                          <p:stCondLst>
                                            <p:cond delay="0"/>
                                          </p:stCondLst>
                                        </p:cTn>
                                        <p:tgtEl>
                                          <p:spTgt spid="99331">
                                            <p:txEl>
                                              <p:pRg st="14" end="14"/>
                                            </p:txEl>
                                          </p:spTgt>
                                        </p:tgtEl>
                                        <p:attrNameLst>
                                          <p:attrName>ppt_x</p:attrName>
                                        </p:attrNameLst>
                                      </p:cBhvr>
                                      <p:tavLst>
                                        <p:tav tm="0">
                                          <p:val>
                                            <p:strVal val="#ppt_x-.1"/>
                                          </p:val>
                                        </p:tav>
                                        <p:tav tm="100000">
                                          <p:val>
                                            <p:strVal val="#ppt_x"/>
                                          </p:val>
                                        </p:tav>
                                      </p:tavLst>
                                    </p:anim>
                                    <p:anim calcmode="lin" valueType="num">
                                      <p:cBhvr>
                                        <p:cTn id="100" dur="500" fill="hold">
                                          <p:stCondLst>
                                            <p:cond delay="0"/>
                                          </p:stCondLst>
                                        </p:cTn>
                                        <p:tgtEl>
                                          <p:spTgt spid="99331">
                                            <p:txEl>
                                              <p:pRg st="14" end="14"/>
                                            </p:txEl>
                                          </p:spTgt>
                                        </p:tgtEl>
                                        <p:attrNameLst>
                                          <p:attrName>ppt_y</p:attrName>
                                        </p:attrNameLst>
                                      </p:cBhvr>
                                      <p:tavLst>
                                        <p:tav tm="0">
                                          <p:val>
                                            <p:strVal val="#ppt_y"/>
                                          </p:val>
                                        </p:tav>
                                        <p:tav tm="100000">
                                          <p:val>
                                            <p:strVal val="#ppt_y"/>
                                          </p:val>
                                        </p:tav>
                                      </p:tavLst>
                                    </p:anim>
                                  </p:childTnLst>
                                </p:cTn>
                              </p:par>
                            </p:childTnLst>
                          </p:cTn>
                        </p:par>
                      </p:childTnLst>
                    </p:cTn>
                  </p:par>
                  <p:par>
                    <p:cTn id="101" fill="hold" nodeType="clickPar">
                      <p:stCondLst>
                        <p:cond delay="indefinite"/>
                      </p:stCondLst>
                      <p:childTnLst>
                        <p:par>
                          <p:cTn id="102" fill="hold" nodeType="withGroup">
                            <p:stCondLst>
                              <p:cond delay="0"/>
                            </p:stCondLst>
                            <p:childTnLst>
                              <p:par>
                                <p:cTn id="103" presetID="40" presetClass="entr" presetSubtype="0" fill="hold" grpId="0" nodeType="clickEffect">
                                  <p:stCondLst>
                                    <p:cond delay="0"/>
                                  </p:stCondLst>
                                  <p:iterate type="lt">
                                    <p:tmPct val="10000"/>
                                  </p:iterate>
                                  <p:childTnLst>
                                    <p:set>
                                      <p:cBhvr>
                                        <p:cTn id="104" dur="1" fill="hold">
                                          <p:stCondLst>
                                            <p:cond delay="0"/>
                                          </p:stCondLst>
                                        </p:cTn>
                                        <p:tgtEl>
                                          <p:spTgt spid="99331">
                                            <p:txEl>
                                              <p:pRg st="15" end="15"/>
                                            </p:txEl>
                                          </p:spTgt>
                                        </p:tgtEl>
                                        <p:attrNameLst>
                                          <p:attrName>style.visibility</p:attrName>
                                        </p:attrNameLst>
                                      </p:cBhvr>
                                      <p:to>
                                        <p:strVal val="visible"/>
                                      </p:to>
                                    </p:set>
                                    <p:animEffect transition="in" filter="fade">
                                      <p:cBhvr>
                                        <p:cTn id="105" dur="500">
                                          <p:stCondLst>
                                            <p:cond delay="0"/>
                                          </p:stCondLst>
                                        </p:cTn>
                                        <p:tgtEl>
                                          <p:spTgt spid="99331">
                                            <p:txEl>
                                              <p:pRg st="15" end="15"/>
                                            </p:txEl>
                                          </p:spTgt>
                                        </p:tgtEl>
                                      </p:cBhvr>
                                    </p:animEffect>
                                    <p:anim calcmode="lin" valueType="num">
                                      <p:cBhvr>
                                        <p:cTn id="106" dur="500" fill="hold">
                                          <p:stCondLst>
                                            <p:cond delay="0"/>
                                          </p:stCondLst>
                                        </p:cTn>
                                        <p:tgtEl>
                                          <p:spTgt spid="99331">
                                            <p:txEl>
                                              <p:pRg st="15" end="15"/>
                                            </p:txEl>
                                          </p:spTgt>
                                        </p:tgtEl>
                                        <p:attrNameLst>
                                          <p:attrName>ppt_x</p:attrName>
                                        </p:attrNameLst>
                                      </p:cBhvr>
                                      <p:tavLst>
                                        <p:tav tm="0">
                                          <p:val>
                                            <p:strVal val="#ppt_x-.1"/>
                                          </p:val>
                                        </p:tav>
                                        <p:tav tm="100000">
                                          <p:val>
                                            <p:strVal val="#ppt_x"/>
                                          </p:val>
                                        </p:tav>
                                      </p:tavLst>
                                    </p:anim>
                                    <p:anim calcmode="lin" valueType="num">
                                      <p:cBhvr>
                                        <p:cTn id="107" dur="500" fill="hold">
                                          <p:stCondLst>
                                            <p:cond delay="0"/>
                                          </p:stCondLst>
                                        </p:cTn>
                                        <p:tgtEl>
                                          <p:spTgt spid="99331">
                                            <p:txEl>
                                              <p:pRg st="15" end="15"/>
                                            </p:txEl>
                                          </p:spTgt>
                                        </p:tgtEl>
                                        <p:attrNameLst>
                                          <p:attrName>ppt_y</p:attrName>
                                        </p:attrNameLst>
                                      </p:cBhvr>
                                      <p:tavLst>
                                        <p:tav tm="0">
                                          <p:val>
                                            <p:strVal val="#ppt_y"/>
                                          </p:val>
                                        </p:tav>
                                        <p:tav tm="100000">
                                          <p:val>
                                            <p:strVal val="#ppt_y"/>
                                          </p:val>
                                        </p:tav>
                                      </p:tavLst>
                                    </p:anim>
                                  </p:childTnLst>
                                </p:cTn>
                              </p:par>
                            </p:childTnLst>
                          </p:cTn>
                        </p:par>
                      </p:childTnLst>
                    </p:cTn>
                  </p:par>
                  <p:par>
                    <p:cTn id="108" fill="hold" nodeType="clickPar">
                      <p:stCondLst>
                        <p:cond delay="indefinite"/>
                      </p:stCondLst>
                      <p:childTnLst>
                        <p:par>
                          <p:cTn id="109" fill="hold" nodeType="withGroup">
                            <p:stCondLst>
                              <p:cond delay="0"/>
                            </p:stCondLst>
                            <p:childTnLst>
                              <p:par>
                                <p:cTn id="110" presetID="40" presetClass="entr" presetSubtype="0" fill="hold" grpId="0" nodeType="clickEffect">
                                  <p:stCondLst>
                                    <p:cond delay="0"/>
                                  </p:stCondLst>
                                  <p:iterate type="lt">
                                    <p:tmPct val="10000"/>
                                  </p:iterate>
                                  <p:childTnLst>
                                    <p:set>
                                      <p:cBhvr>
                                        <p:cTn id="111" dur="1" fill="hold">
                                          <p:stCondLst>
                                            <p:cond delay="0"/>
                                          </p:stCondLst>
                                        </p:cTn>
                                        <p:tgtEl>
                                          <p:spTgt spid="99331">
                                            <p:txEl>
                                              <p:pRg st="16" end="16"/>
                                            </p:txEl>
                                          </p:spTgt>
                                        </p:tgtEl>
                                        <p:attrNameLst>
                                          <p:attrName>style.visibility</p:attrName>
                                        </p:attrNameLst>
                                      </p:cBhvr>
                                      <p:to>
                                        <p:strVal val="visible"/>
                                      </p:to>
                                    </p:set>
                                    <p:animEffect transition="in" filter="fade">
                                      <p:cBhvr>
                                        <p:cTn id="112" dur="500">
                                          <p:stCondLst>
                                            <p:cond delay="0"/>
                                          </p:stCondLst>
                                        </p:cTn>
                                        <p:tgtEl>
                                          <p:spTgt spid="99331">
                                            <p:txEl>
                                              <p:pRg st="16" end="16"/>
                                            </p:txEl>
                                          </p:spTgt>
                                        </p:tgtEl>
                                      </p:cBhvr>
                                    </p:animEffect>
                                    <p:anim calcmode="lin" valueType="num">
                                      <p:cBhvr>
                                        <p:cTn id="113" dur="500" fill="hold">
                                          <p:stCondLst>
                                            <p:cond delay="0"/>
                                          </p:stCondLst>
                                        </p:cTn>
                                        <p:tgtEl>
                                          <p:spTgt spid="99331">
                                            <p:txEl>
                                              <p:pRg st="16" end="16"/>
                                            </p:txEl>
                                          </p:spTgt>
                                        </p:tgtEl>
                                        <p:attrNameLst>
                                          <p:attrName>ppt_x</p:attrName>
                                        </p:attrNameLst>
                                      </p:cBhvr>
                                      <p:tavLst>
                                        <p:tav tm="0">
                                          <p:val>
                                            <p:strVal val="#ppt_x-.1"/>
                                          </p:val>
                                        </p:tav>
                                        <p:tav tm="100000">
                                          <p:val>
                                            <p:strVal val="#ppt_x"/>
                                          </p:val>
                                        </p:tav>
                                      </p:tavLst>
                                    </p:anim>
                                    <p:anim calcmode="lin" valueType="num">
                                      <p:cBhvr>
                                        <p:cTn id="114" dur="500" fill="hold">
                                          <p:stCondLst>
                                            <p:cond delay="0"/>
                                          </p:stCondLst>
                                        </p:cTn>
                                        <p:tgtEl>
                                          <p:spTgt spid="99331">
                                            <p:txEl>
                                              <p:pRg st="16" end="1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1" grpId="0" build="p"/>
    </p:bld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5" name="Rectangle 3">
            <a:extLst>
              <a:ext uri="{FF2B5EF4-FFF2-40B4-BE49-F238E27FC236}">
                <a16:creationId xmlns:a16="http://schemas.microsoft.com/office/drawing/2014/main" id="{25F01565-D4BF-41DA-A90F-E27BD54C33E0}"/>
              </a:ext>
            </a:extLst>
          </p:cNvPr>
          <p:cNvSpPr>
            <a:spLocks noGrp="1" noChangeArrowheads="1"/>
          </p:cNvSpPr>
          <p:nvPr>
            <p:ph type="body" idx="1"/>
          </p:nvPr>
        </p:nvSpPr>
        <p:spPr>
          <a:xfrm>
            <a:off x="457200" y="457200"/>
            <a:ext cx="8229600" cy="5638800"/>
          </a:xfrm>
        </p:spPr>
        <p:txBody>
          <a:bodyPr/>
          <a:lstStyle/>
          <a:p>
            <a:pPr marL="609600" indent="-609600" algn="ctr">
              <a:lnSpc>
                <a:spcPct val="90000"/>
              </a:lnSpc>
              <a:buFontTx/>
              <a:buNone/>
            </a:pPr>
            <a:r>
              <a:rPr lang="en-US" altLang="en-US" sz="3600"/>
              <a:t>GOLONGAN AHLI WARIS PEREMPUAN </a:t>
            </a:r>
          </a:p>
          <a:p>
            <a:pPr marL="609600" indent="-609600">
              <a:lnSpc>
                <a:spcPct val="90000"/>
              </a:lnSpc>
              <a:buFontTx/>
              <a:buNone/>
            </a:pPr>
            <a:endParaRPr lang="en-US" altLang="en-US" sz="3600"/>
          </a:p>
          <a:p>
            <a:pPr marL="609600" indent="-609600">
              <a:lnSpc>
                <a:spcPct val="90000"/>
              </a:lnSpc>
              <a:buFont typeface="Wingdings" panose="05000000000000000000" pitchFamily="2" charset="2"/>
              <a:buAutoNum type="arabicPeriod"/>
            </a:pPr>
            <a:r>
              <a:rPr lang="en-US" altLang="en-US" sz="2400"/>
              <a:t>ANAK PEREMPUAN</a:t>
            </a:r>
          </a:p>
          <a:p>
            <a:pPr marL="609600" indent="-609600">
              <a:lnSpc>
                <a:spcPct val="90000"/>
              </a:lnSpc>
              <a:buFont typeface="Wingdings" panose="05000000000000000000" pitchFamily="2" charset="2"/>
              <a:buAutoNum type="arabicPeriod"/>
            </a:pPr>
            <a:r>
              <a:rPr lang="en-US" altLang="en-US" sz="2400"/>
              <a:t>CUCU PEREMPUAN DARI ANAK LAKI-LAKI (TERUS KE BAWAH)</a:t>
            </a:r>
          </a:p>
          <a:p>
            <a:pPr marL="609600" indent="-609600">
              <a:lnSpc>
                <a:spcPct val="90000"/>
              </a:lnSpc>
              <a:buFont typeface="Wingdings" panose="05000000000000000000" pitchFamily="2" charset="2"/>
              <a:buAutoNum type="arabicPeriod"/>
            </a:pPr>
            <a:r>
              <a:rPr lang="en-US" altLang="en-US" sz="2400"/>
              <a:t>I B U</a:t>
            </a:r>
          </a:p>
          <a:p>
            <a:pPr marL="609600" indent="-609600">
              <a:lnSpc>
                <a:spcPct val="90000"/>
              </a:lnSpc>
              <a:buFont typeface="Wingdings" panose="05000000000000000000" pitchFamily="2" charset="2"/>
              <a:buAutoNum type="arabicPeriod"/>
            </a:pPr>
            <a:r>
              <a:rPr lang="en-US" altLang="en-US" sz="2400"/>
              <a:t>NENEK SHAHIH TERUS KE ATAS (IBUNYA IBU)</a:t>
            </a:r>
          </a:p>
          <a:p>
            <a:pPr marL="609600" indent="-609600">
              <a:lnSpc>
                <a:spcPct val="90000"/>
              </a:lnSpc>
              <a:buFont typeface="Wingdings" panose="05000000000000000000" pitchFamily="2" charset="2"/>
              <a:buAutoNum type="arabicPeriod"/>
            </a:pPr>
            <a:r>
              <a:rPr lang="en-US" altLang="en-US" sz="2400"/>
              <a:t>NENEK SHAHIH TERUS KE ATAS (IBINYA AYAH)</a:t>
            </a:r>
          </a:p>
          <a:p>
            <a:pPr marL="609600" indent="-609600">
              <a:lnSpc>
                <a:spcPct val="90000"/>
              </a:lnSpc>
              <a:buFont typeface="Wingdings" panose="05000000000000000000" pitchFamily="2" charset="2"/>
              <a:buAutoNum type="arabicPeriod"/>
            </a:pPr>
            <a:r>
              <a:rPr lang="en-US" altLang="en-US" sz="2400"/>
              <a:t>SAUDARA PEREMPUAN SEKANDUNG</a:t>
            </a:r>
          </a:p>
          <a:p>
            <a:pPr marL="609600" indent="-609600">
              <a:lnSpc>
                <a:spcPct val="90000"/>
              </a:lnSpc>
              <a:buFont typeface="Wingdings" panose="05000000000000000000" pitchFamily="2" charset="2"/>
              <a:buAutoNum type="arabicPeriod"/>
            </a:pPr>
            <a:r>
              <a:rPr lang="en-US" altLang="en-US" sz="2400"/>
              <a:t>SAUDARA PEREMPUAN SE AYAH</a:t>
            </a:r>
          </a:p>
          <a:p>
            <a:pPr marL="609600" indent="-609600">
              <a:lnSpc>
                <a:spcPct val="90000"/>
              </a:lnSpc>
              <a:buFont typeface="Wingdings" panose="05000000000000000000" pitchFamily="2" charset="2"/>
              <a:buAutoNum type="arabicPeriod"/>
            </a:pPr>
            <a:r>
              <a:rPr lang="en-US" altLang="en-US" sz="2400"/>
              <a:t>SAUDARA PEREMPUAN SE IBU</a:t>
            </a:r>
          </a:p>
          <a:p>
            <a:pPr marL="609600" indent="-609600">
              <a:lnSpc>
                <a:spcPct val="90000"/>
              </a:lnSpc>
              <a:buFont typeface="Wingdings" panose="05000000000000000000" pitchFamily="2" charset="2"/>
              <a:buAutoNum type="arabicPeriod"/>
            </a:pPr>
            <a:r>
              <a:rPr lang="en-US" altLang="en-US" sz="2400"/>
              <a:t>ISTERI / ISTERI-ISTERI</a:t>
            </a:r>
          </a:p>
          <a:p>
            <a:pPr marL="609600" indent="-609600">
              <a:lnSpc>
                <a:spcPct val="90000"/>
              </a:lnSpc>
              <a:buFont typeface="Wingdings" panose="05000000000000000000" pitchFamily="2" charset="2"/>
              <a:buAutoNum type="arabicPeriod"/>
            </a:pPr>
            <a:r>
              <a:rPr lang="en-US" altLang="en-US" sz="2400"/>
              <a:t>MU’TIQOH.</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Effect transition="in" filter="slide(fromBottom)">
                                      <p:cBhvr>
                                        <p:cTn id="7" dur="500">
                                          <p:stCondLst>
                                            <p:cond delay="0"/>
                                          </p:stCondLst>
                                        </p:cTn>
                                        <p:tgtEl>
                                          <p:spTgt spid="1003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00355">
                                            <p:txEl>
                                              <p:pRg st="2" end="2"/>
                                            </p:txEl>
                                          </p:spTgt>
                                        </p:tgtEl>
                                        <p:attrNameLst>
                                          <p:attrName>style.visibility</p:attrName>
                                        </p:attrNameLst>
                                      </p:cBhvr>
                                      <p:to>
                                        <p:strVal val="visible"/>
                                      </p:to>
                                    </p:set>
                                    <p:animEffect transition="in" filter="slide(fromBottom)">
                                      <p:cBhvr>
                                        <p:cTn id="12" dur="500">
                                          <p:stCondLst>
                                            <p:cond delay="0"/>
                                          </p:stCondLst>
                                        </p:cTn>
                                        <p:tgtEl>
                                          <p:spTgt spid="10035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00355">
                                            <p:txEl>
                                              <p:pRg st="3" end="3"/>
                                            </p:txEl>
                                          </p:spTgt>
                                        </p:tgtEl>
                                        <p:attrNameLst>
                                          <p:attrName>style.visibility</p:attrName>
                                        </p:attrNameLst>
                                      </p:cBhvr>
                                      <p:to>
                                        <p:strVal val="visible"/>
                                      </p:to>
                                    </p:set>
                                    <p:animEffect transition="in" filter="slide(fromBottom)">
                                      <p:cBhvr>
                                        <p:cTn id="17" dur="500">
                                          <p:stCondLst>
                                            <p:cond delay="0"/>
                                          </p:stCondLst>
                                        </p:cTn>
                                        <p:tgtEl>
                                          <p:spTgt spid="100355">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00355">
                                            <p:txEl>
                                              <p:pRg st="4" end="4"/>
                                            </p:txEl>
                                          </p:spTgt>
                                        </p:tgtEl>
                                        <p:attrNameLst>
                                          <p:attrName>style.visibility</p:attrName>
                                        </p:attrNameLst>
                                      </p:cBhvr>
                                      <p:to>
                                        <p:strVal val="visible"/>
                                      </p:to>
                                    </p:set>
                                    <p:animEffect transition="in" filter="slide(fromBottom)">
                                      <p:cBhvr>
                                        <p:cTn id="22" dur="500">
                                          <p:stCondLst>
                                            <p:cond delay="0"/>
                                          </p:stCondLst>
                                        </p:cTn>
                                        <p:tgtEl>
                                          <p:spTgt spid="100355">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100355">
                                            <p:txEl>
                                              <p:pRg st="5" end="5"/>
                                            </p:txEl>
                                          </p:spTgt>
                                        </p:tgtEl>
                                        <p:attrNameLst>
                                          <p:attrName>style.visibility</p:attrName>
                                        </p:attrNameLst>
                                      </p:cBhvr>
                                      <p:to>
                                        <p:strVal val="visible"/>
                                      </p:to>
                                    </p:set>
                                    <p:animEffect transition="in" filter="slide(fromBottom)">
                                      <p:cBhvr>
                                        <p:cTn id="27" dur="500">
                                          <p:stCondLst>
                                            <p:cond delay="0"/>
                                          </p:stCondLst>
                                        </p:cTn>
                                        <p:tgtEl>
                                          <p:spTgt spid="100355">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100355">
                                            <p:txEl>
                                              <p:pRg st="6" end="6"/>
                                            </p:txEl>
                                          </p:spTgt>
                                        </p:tgtEl>
                                        <p:attrNameLst>
                                          <p:attrName>style.visibility</p:attrName>
                                        </p:attrNameLst>
                                      </p:cBhvr>
                                      <p:to>
                                        <p:strVal val="visible"/>
                                      </p:to>
                                    </p:set>
                                    <p:animEffect transition="in" filter="slide(fromBottom)">
                                      <p:cBhvr>
                                        <p:cTn id="32" dur="500">
                                          <p:stCondLst>
                                            <p:cond delay="0"/>
                                          </p:stCondLst>
                                        </p:cTn>
                                        <p:tgtEl>
                                          <p:spTgt spid="100355">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100355">
                                            <p:txEl>
                                              <p:pRg st="7" end="7"/>
                                            </p:txEl>
                                          </p:spTgt>
                                        </p:tgtEl>
                                        <p:attrNameLst>
                                          <p:attrName>style.visibility</p:attrName>
                                        </p:attrNameLst>
                                      </p:cBhvr>
                                      <p:to>
                                        <p:strVal val="visible"/>
                                      </p:to>
                                    </p:set>
                                    <p:animEffect transition="in" filter="slide(fromBottom)">
                                      <p:cBhvr>
                                        <p:cTn id="37" dur="500">
                                          <p:stCondLst>
                                            <p:cond delay="0"/>
                                          </p:stCondLst>
                                        </p:cTn>
                                        <p:tgtEl>
                                          <p:spTgt spid="100355">
                                            <p:txEl>
                                              <p:pRg st="7" end="7"/>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100355">
                                            <p:txEl>
                                              <p:pRg st="8" end="8"/>
                                            </p:txEl>
                                          </p:spTgt>
                                        </p:tgtEl>
                                        <p:attrNameLst>
                                          <p:attrName>style.visibility</p:attrName>
                                        </p:attrNameLst>
                                      </p:cBhvr>
                                      <p:to>
                                        <p:strVal val="visible"/>
                                      </p:to>
                                    </p:set>
                                    <p:animEffect transition="in" filter="slide(fromBottom)">
                                      <p:cBhvr>
                                        <p:cTn id="42" dur="500">
                                          <p:stCondLst>
                                            <p:cond delay="0"/>
                                          </p:stCondLst>
                                        </p:cTn>
                                        <p:tgtEl>
                                          <p:spTgt spid="100355">
                                            <p:txEl>
                                              <p:pRg st="8" end="8"/>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4" fill="hold" grpId="0" nodeType="clickEffect">
                                  <p:stCondLst>
                                    <p:cond delay="0"/>
                                  </p:stCondLst>
                                  <p:childTnLst>
                                    <p:set>
                                      <p:cBhvr>
                                        <p:cTn id="46" dur="1" fill="hold">
                                          <p:stCondLst>
                                            <p:cond delay="0"/>
                                          </p:stCondLst>
                                        </p:cTn>
                                        <p:tgtEl>
                                          <p:spTgt spid="100355">
                                            <p:txEl>
                                              <p:pRg st="9" end="9"/>
                                            </p:txEl>
                                          </p:spTgt>
                                        </p:tgtEl>
                                        <p:attrNameLst>
                                          <p:attrName>style.visibility</p:attrName>
                                        </p:attrNameLst>
                                      </p:cBhvr>
                                      <p:to>
                                        <p:strVal val="visible"/>
                                      </p:to>
                                    </p:set>
                                    <p:animEffect transition="in" filter="slide(fromBottom)">
                                      <p:cBhvr>
                                        <p:cTn id="47" dur="500">
                                          <p:stCondLst>
                                            <p:cond delay="0"/>
                                          </p:stCondLst>
                                        </p:cTn>
                                        <p:tgtEl>
                                          <p:spTgt spid="100355">
                                            <p:txEl>
                                              <p:pRg st="9" end="9"/>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2" presetClass="entr" presetSubtype="4" fill="hold" grpId="0" nodeType="clickEffect">
                                  <p:stCondLst>
                                    <p:cond delay="0"/>
                                  </p:stCondLst>
                                  <p:childTnLst>
                                    <p:set>
                                      <p:cBhvr>
                                        <p:cTn id="51" dur="1" fill="hold">
                                          <p:stCondLst>
                                            <p:cond delay="0"/>
                                          </p:stCondLst>
                                        </p:cTn>
                                        <p:tgtEl>
                                          <p:spTgt spid="100355">
                                            <p:txEl>
                                              <p:pRg st="10" end="10"/>
                                            </p:txEl>
                                          </p:spTgt>
                                        </p:tgtEl>
                                        <p:attrNameLst>
                                          <p:attrName>style.visibility</p:attrName>
                                        </p:attrNameLst>
                                      </p:cBhvr>
                                      <p:to>
                                        <p:strVal val="visible"/>
                                      </p:to>
                                    </p:set>
                                    <p:animEffect transition="in" filter="slide(fromBottom)">
                                      <p:cBhvr>
                                        <p:cTn id="52" dur="500">
                                          <p:stCondLst>
                                            <p:cond delay="0"/>
                                          </p:stCondLst>
                                        </p:cTn>
                                        <p:tgtEl>
                                          <p:spTgt spid="100355">
                                            <p:txEl>
                                              <p:pRg st="10" end="10"/>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2" presetClass="entr" presetSubtype="4" fill="hold" grpId="0" nodeType="clickEffect">
                                  <p:stCondLst>
                                    <p:cond delay="0"/>
                                  </p:stCondLst>
                                  <p:childTnLst>
                                    <p:set>
                                      <p:cBhvr>
                                        <p:cTn id="56" dur="1" fill="hold">
                                          <p:stCondLst>
                                            <p:cond delay="0"/>
                                          </p:stCondLst>
                                        </p:cTn>
                                        <p:tgtEl>
                                          <p:spTgt spid="100355">
                                            <p:txEl>
                                              <p:pRg st="11" end="11"/>
                                            </p:txEl>
                                          </p:spTgt>
                                        </p:tgtEl>
                                        <p:attrNameLst>
                                          <p:attrName>style.visibility</p:attrName>
                                        </p:attrNameLst>
                                      </p:cBhvr>
                                      <p:to>
                                        <p:strVal val="visible"/>
                                      </p:to>
                                    </p:set>
                                    <p:animEffect transition="in" filter="slide(fromBottom)">
                                      <p:cBhvr>
                                        <p:cTn id="57" dur="500">
                                          <p:stCondLst>
                                            <p:cond delay="0"/>
                                          </p:stCondLst>
                                        </p:cTn>
                                        <p:tgtEl>
                                          <p:spTgt spid="10035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a:extLst>
              <a:ext uri="{FF2B5EF4-FFF2-40B4-BE49-F238E27FC236}">
                <a16:creationId xmlns:a16="http://schemas.microsoft.com/office/drawing/2014/main" id="{C9939253-4272-40C9-B7A2-E876CF7C138B}"/>
              </a:ext>
            </a:extLst>
          </p:cNvPr>
          <p:cNvSpPr>
            <a:spLocks noGrp="1" noChangeArrowheads="1"/>
          </p:cNvSpPr>
          <p:nvPr>
            <p:ph type="title"/>
          </p:nvPr>
        </p:nvSpPr>
        <p:spPr>
          <a:xfrm>
            <a:off x="457200" y="292100"/>
            <a:ext cx="8229600" cy="1236663"/>
          </a:xfrm>
        </p:spPr>
        <p:txBody>
          <a:bodyPr/>
          <a:lstStyle/>
          <a:p>
            <a:r>
              <a:rPr lang="en-US" altLang="en-US" sz="3400"/>
              <a:t>BAGIAN-BAGIAN PARA AHLI WARITS BERDASAR AL-QUR’AN DAN HADITS</a:t>
            </a:r>
          </a:p>
        </p:txBody>
      </p:sp>
      <p:sp>
        <p:nvSpPr>
          <p:cNvPr id="111619" name="Rectangle 3">
            <a:extLst>
              <a:ext uri="{FF2B5EF4-FFF2-40B4-BE49-F238E27FC236}">
                <a16:creationId xmlns:a16="http://schemas.microsoft.com/office/drawing/2014/main" id="{A4866F0D-0F85-4CBF-9826-80B371865ED4}"/>
              </a:ext>
            </a:extLst>
          </p:cNvPr>
          <p:cNvSpPr>
            <a:spLocks noGrp="1" noChangeArrowheads="1"/>
          </p:cNvSpPr>
          <p:nvPr>
            <p:ph type="body" idx="1"/>
          </p:nvPr>
        </p:nvSpPr>
        <p:spPr/>
        <p:txBody>
          <a:bodyPr/>
          <a:lstStyle/>
          <a:p>
            <a:pPr marL="609600" indent="-609600" algn="ctr">
              <a:lnSpc>
                <a:spcPct val="90000"/>
              </a:lnSpc>
              <a:buFontTx/>
              <a:buNone/>
            </a:pPr>
            <a:r>
              <a:rPr lang="en-US" altLang="en-US"/>
              <a:t>YANG MEMPEROLEH ½</a:t>
            </a:r>
          </a:p>
          <a:p>
            <a:pPr marL="609600" indent="-609600">
              <a:lnSpc>
                <a:spcPct val="90000"/>
              </a:lnSpc>
              <a:buFontTx/>
              <a:buNone/>
            </a:pPr>
            <a:endParaRPr lang="en-US" altLang="en-US"/>
          </a:p>
          <a:p>
            <a:pPr marL="609600" indent="-609600">
              <a:lnSpc>
                <a:spcPct val="90000"/>
              </a:lnSpc>
              <a:buFont typeface="Wingdings" panose="05000000000000000000" pitchFamily="2" charset="2"/>
              <a:buAutoNum type="arabicPeriod"/>
            </a:pPr>
            <a:r>
              <a:rPr lang="en-US" altLang="en-US" sz="2800"/>
              <a:t>Seorang anak perempuan (tunggal)</a:t>
            </a:r>
          </a:p>
          <a:p>
            <a:pPr marL="609600" indent="-609600">
              <a:lnSpc>
                <a:spcPct val="90000"/>
              </a:lnSpc>
              <a:buFont typeface="Wingdings" panose="05000000000000000000" pitchFamily="2" charset="2"/>
              <a:buAutoNum type="arabicPeriod"/>
            </a:pPr>
            <a:r>
              <a:rPr lang="en-US" altLang="en-US" sz="2800"/>
              <a:t>Cucu perempuan tunggal dari anak laki-laki</a:t>
            </a:r>
          </a:p>
          <a:p>
            <a:pPr marL="609600" indent="-609600">
              <a:lnSpc>
                <a:spcPct val="90000"/>
              </a:lnSpc>
              <a:buFont typeface="Wingdings" panose="05000000000000000000" pitchFamily="2" charset="2"/>
              <a:buAutoNum type="arabicPeriod"/>
            </a:pPr>
            <a:r>
              <a:rPr lang="en-US" altLang="en-US" sz="2800"/>
              <a:t>Saudara perempuan tunggal sekandung</a:t>
            </a:r>
          </a:p>
          <a:p>
            <a:pPr marL="609600" indent="-609600">
              <a:lnSpc>
                <a:spcPct val="90000"/>
              </a:lnSpc>
              <a:buFont typeface="Wingdings" panose="05000000000000000000" pitchFamily="2" charset="2"/>
              <a:buAutoNum type="arabicPeriod"/>
            </a:pPr>
            <a:r>
              <a:rPr lang="en-US" altLang="en-US" sz="2800"/>
              <a:t>Saudara perempuan tunggal sebapak bila tidak ada saudara perempuan sekandung.</a:t>
            </a:r>
          </a:p>
          <a:p>
            <a:pPr marL="609600" indent="-609600">
              <a:lnSpc>
                <a:spcPct val="90000"/>
              </a:lnSpc>
              <a:buFont typeface="Wingdings" panose="05000000000000000000" pitchFamily="2" charset="2"/>
              <a:buAutoNum type="arabicPeriod"/>
            </a:pPr>
            <a:r>
              <a:rPr lang="en-US" altLang="en-US" sz="2800"/>
              <a:t>Suami bila si mayat ridak meninggalkan anak turunan.</a:t>
            </a:r>
          </a:p>
        </p:txBody>
      </p:sp>
    </p:spTree>
  </p:cSld>
  <p:clrMapOvr>
    <a:masterClrMapping/>
  </p:clrMapOvr>
  <p:transition>
    <p:push dir="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3" name="Rectangle 3">
            <a:extLst>
              <a:ext uri="{FF2B5EF4-FFF2-40B4-BE49-F238E27FC236}">
                <a16:creationId xmlns:a16="http://schemas.microsoft.com/office/drawing/2014/main" id="{45C5E8F6-03F4-4DD7-97B2-AFB733DA0D77}"/>
              </a:ext>
            </a:extLst>
          </p:cNvPr>
          <p:cNvSpPr>
            <a:spLocks noGrp="1" noChangeArrowheads="1"/>
          </p:cNvSpPr>
          <p:nvPr>
            <p:ph type="body" idx="1"/>
          </p:nvPr>
        </p:nvSpPr>
        <p:spPr>
          <a:xfrm>
            <a:off x="457200" y="457200"/>
            <a:ext cx="8229600" cy="5673725"/>
          </a:xfrm>
        </p:spPr>
        <p:txBody>
          <a:bodyPr/>
          <a:lstStyle/>
          <a:p>
            <a:pPr marL="609600" indent="-609600" algn="ctr">
              <a:lnSpc>
                <a:spcPct val="90000"/>
              </a:lnSpc>
              <a:buFontTx/>
              <a:buNone/>
            </a:pPr>
            <a:r>
              <a:rPr lang="en-US" altLang="en-US" sz="2800"/>
              <a:t>YANG MEMPEROLEH </a:t>
            </a:r>
            <a:r>
              <a:rPr lang="en-US" altLang="en-US" sz="3600"/>
              <a:t>¼</a:t>
            </a:r>
          </a:p>
          <a:p>
            <a:pPr marL="609600" indent="-609600" algn="ctr">
              <a:lnSpc>
                <a:spcPct val="90000"/>
              </a:lnSpc>
              <a:buFontTx/>
              <a:buNone/>
            </a:pPr>
            <a:endParaRPr lang="en-US" altLang="en-US" sz="2400"/>
          </a:p>
          <a:p>
            <a:pPr marL="609600" indent="-609600">
              <a:lnSpc>
                <a:spcPct val="90000"/>
              </a:lnSpc>
              <a:buFont typeface="Wingdings" panose="05000000000000000000" pitchFamily="2" charset="2"/>
              <a:buAutoNum type="arabicPeriod"/>
            </a:pPr>
            <a:r>
              <a:rPr lang="en-US" altLang="en-US" sz="2400"/>
              <a:t>Suami bila si mayat meninggalkan anak turunan (terus ke bawah).</a:t>
            </a:r>
          </a:p>
          <a:p>
            <a:pPr marL="609600" indent="-609600">
              <a:lnSpc>
                <a:spcPct val="90000"/>
              </a:lnSpc>
              <a:buFont typeface="Wingdings" panose="05000000000000000000" pitchFamily="2" charset="2"/>
              <a:buAutoNum type="arabicPeriod"/>
            </a:pPr>
            <a:r>
              <a:rPr lang="en-US" altLang="en-US" sz="2400"/>
              <a:t>Isteri atau para isteri bila si mayat tidak ameninggalkan anak turunan </a:t>
            </a:r>
          </a:p>
          <a:p>
            <a:pPr marL="609600" indent="-609600" algn="ctr">
              <a:lnSpc>
                <a:spcPct val="90000"/>
              </a:lnSpc>
              <a:buFontTx/>
              <a:buNone/>
            </a:pPr>
            <a:endParaRPr lang="en-US" altLang="en-US" sz="2400"/>
          </a:p>
          <a:p>
            <a:pPr marL="609600" indent="-609600" algn="ctr">
              <a:lnSpc>
                <a:spcPct val="90000"/>
              </a:lnSpc>
              <a:buFontTx/>
              <a:buNone/>
            </a:pPr>
            <a:endParaRPr lang="en-US" altLang="en-US" sz="2400"/>
          </a:p>
          <a:p>
            <a:pPr marL="609600" indent="-609600" algn="ctr">
              <a:lnSpc>
                <a:spcPct val="90000"/>
              </a:lnSpc>
              <a:buFontTx/>
              <a:buNone/>
            </a:pPr>
            <a:endParaRPr lang="en-US" altLang="en-US" sz="2400"/>
          </a:p>
          <a:p>
            <a:pPr marL="609600" indent="-609600" algn="ctr">
              <a:lnSpc>
                <a:spcPct val="90000"/>
              </a:lnSpc>
              <a:buFontTx/>
              <a:buNone/>
            </a:pPr>
            <a:r>
              <a:rPr lang="en-US" altLang="en-US" sz="2800"/>
              <a:t>YANG MEMPEROLEH 1/8</a:t>
            </a:r>
          </a:p>
          <a:p>
            <a:pPr marL="609600" indent="-609600" algn="ctr">
              <a:lnSpc>
                <a:spcPct val="90000"/>
              </a:lnSpc>
              <a:buFontTx/>
              <a:buNone/>
            </a:pPr>
            <a:endParaRPr lang="en-US" altLang="en-US" sz="2800"/>
          </a:p>
          <a:p>
            <a:pPr marL="609600" indent="-609600">
              <a:lnSpc>
                <a:spcPct val="90000"/>
              </a:lnSpc>
              <a:buFontTx/>
              <a:buNone/>
            </a:pPr>
            <a:r>
              <a:rPr lang="en-US" altLang="en-US" sz="2400"/>
              <a:t>Seorang isteri atau para isteri bila si mayat meninggalkan </a:t>
            </a:r>
          </a:p>
          <a:p>
            <a:pPr marL="609600" indent="-609600">
              <a:lnSpc>
                <a:spcPct val="90000"/>
              </a:lnSpc>
              <a:buFontTx/>
              <a:buNone/>
            </a:pPr>
            <a:r>
              <a:rPr lang="en-US" altLang="en-US" sz="2400"/>
              <a:t>anak turunan</a:t>
            </a:r>
          </a:p>
          <a:p>
            <a:pPr marL="609600" indent="-609600" algn="ctr">
              <a:lnSpc>
                <a:spcPct val="90000"/>
              </a:lnSpc>
              <a:buFontTx/>
              <a:buNone/>
            </a:pPr>
            <a:endParaRPr lang="en-US" altLang="en-US" sz="2400"/>
          </a:p>
        </p:txBody>
      </p:sp>
    </p:spTree>
  </p:cSld>
  <p:clrMapOvr>
    <a:masterClrMapping/>
  </p:clrMapOvr>
  <p:transition>
    <p:push dir="r"/>
  </p:transition>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5411" name="Rectangle 3">
            <a:extLst>
              <a:ext uri="{FF2B5EF4-FFF2-40B4-BE49-F238E27FC236}">
                <a16:creationId xmlns:a16="http://schemas.microsoft.com/office/drawing/2014/main" id="{55DB3EF3-3B41-4032-8789-6054272944C0}"/>
              </a:ext>
            </a:extLst>
          </p:cNvPr>
          <p:cNvSpPr>
            <a:spLocks noGrp="1" noChangeArrowheads="1"/>
          </p:cNvSpPr>
          <p:nvPr>
            <p:ph type="body" idx="1"/>
          </p:nvPr>
        </p:nvSpPr>
        <p:spPr>
          <a:xfrm>
            <a:off x="457200" y="381000"/>
            <a:ext cx="8229600" cy="5749925"/>
          </a:xfrm>
        </p:spPr>
        <p:txBody>
          <a:bodyPr/>
          <a:lstStyle/>
          <a:p>
            <a:pPr>
              <a:buFontTx/>
              <a:buNone/>
            </a:pPr>
            <a:r>
              <a:rPr lang="en-US" altLang="en-US"/>
              <a:t>Keterangan ayat bagian suami atau isteri</a:t>
            </a:r>
          </a:p>
          <a:p>
            <a:pPr>
              <a:buFontTx/>
              <a:buNone/>
            </a:pPr>
            <a:r>
              <a:rPr lang="en-US" altLang="en-US" sz="2800"/>
              <a:t> </a:t>
            </a:r>
            <a:r>
              <a:rPr lang="en-US" altLang="en-US" sz="2800">
                <a:sym typeface="HQPB4" pitchFamily="2" charset="2"/>
              </a:rPr>
              <a:t></a:t>
            </a:r>
          </a:p>
          <a:p>
            <a:pPr>
              <a:buFontTx/>
              <a:buNone/>
            </a:pPr>
            <a:r>
              <a:rPr lang="en-US" altLang="en-US" sz="2800">
                <a:sym typeface="HQPB4" pitchFamily="2" charset="2"/>
              </a:rPr>
              <a:t></a:t>
            </a:r>
            <a:r>
              <a:rPr lang="en-US" altLang="en-US" sz="2800"/>
              <a:t> </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3" pitchFamily="2" charset="2"/>
              </a:rPr>
              <a:t></a:t>
            </a:r>
            <a:r>
              <a:rPr lang="en-US" altLang="en-US" sz="2800">
                <a:sym typeface="HQPB5" pitchFamily="2" charset="2"/>
              </a:rPr>
              <a:t></a:t>
            </a:r>
            <a:r>
              <a:rPr lang="en-US" altLang="en-US" sz="2800">
                <a:sym typeface="HQPB3" pitchFamily="2" charset="2"/>
              </a:rPr>
              <a:t></a:t>
            </a:r>
            <a:r>
              <a:rPr lang="en-US" altLang="en-US" sz="2800">
                <a:sym typeface="HQPB5" pitchFamily="2" charset="2"/>
              </a:rPr>
              <a:t></a:t>
            </a:r>
            <a:r>
              <a:rPr lang="en-US" altLang="en-US" sz="2800">
                <a:sym typeface="HQPB2" pitchFamily="2" charset="2"/>
              </a:rPr>
              <a:t> </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t> </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t> </a:t>
            </a:r>
            <a:r>
              <a:rPr lang="en-US" altLang="en-US" sz="2800">
                <a:sym typeface="HQPB4" pitchFamily="2" charset="2"/>
              </a:rPr>
              <a:t></a:t>
            </a:r>
            <a:r>
              <a:rPr lang="en-US" altLang="en-US" sz="2800"/>
              <a:t> </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t> </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 </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2" pitchFamily="2" charset="2"/>
              </a:rPr>
              <a:t> </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p>
          <a:p>
            <a:pPr>
              <a:buFontTx/>
              <a:buNone/>
            </a:pPr>
            <a:r>
              <a:rPr lang="en-US" altLang="en-US" sz="2800">
                <a:sym typeface="HQPB5" pitchFamily="2" charset="2"/>
              </a:rPr>
              <a:t></a:t>
            </a:r>
            <a:r>
              <a:rPr lang="en-US" altLang="en-US" sz="2800"/>
              <a:t> </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t> </a:t>
            </a:r>
            <a:r>
              <a:rPr lang="en-US" altLang="en-US" sz="2800">
                <a:sym typeface="HQPB5"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 </a:t>
            </a:r>
            <a:r>
              <a:rPr lang="en-US" altLang="en-US" sz="2800"/>
              <a:t> </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3" pitchFamily="2" charset="2"/>
              </a:rPr>
              <a:t></a:t>
            </a:r>
            <a:r>
              <a:rPr lang="en-US" altLang="en-US" sz="2800">
                <a:sym typeface="HQPB5" pitchFamily="2" charset="2"/>
              </a:rPr>
              <a:t></a:t>
            </a:r>
            <a:r>
              <a:rPr lang="en-US" altLang="en-US" sz="2800">
                <a:sym typeface="HQPB3"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 </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 </a:t>
            </a:r>
            <a:r>
              <a:rPr lang="en-US" altLang="en-US" sz="2800">
                <a:sym typeface="HQPB2"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endParaRPr lang="en-US" altLang="en-US"/>
          </a:p>
          <a:p>
            <a:pPr>
              <a:buFont typeface="HQPB4" pitchFamily="2" charset="2"/>
              <a:buNone/>
            </a:pP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4" pitchFamily="2" charset="2"/>
              </a:rPr>
              <a:t> </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 </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t> </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4" pitchFamily="2" charset="2"/>
              </a:rPr>
              <a:t></a:t>
            </a:r>
            <a:r>
              <a:rPr lang="en-US" altLang="en-US" sz="2800"/>
              <a:t> </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t> </a:t>
            </a:r>
          </a:p>
          <a:p>
            <a:pPr>
              <a:buFont typeface="HQPB4" pitchFamily="2" charset="2"/>
              <a:buChar char="&amp;"/>
            </a:pP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 </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 </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3" pitchFamily="2" charset="2"/>
              </a:rPr>
              <a:t></a:t>
            </a:r>
            <a:r>
              <a:rPr lang="en-US" altLang="en-US" sz="2800">
                <a:sym typeface="HQPB5" pitchFamily="2" charset="2"/>
              </a:rPr>
              <a:t></a:t>
            </a:r>
            <a:r>
              <a:rPr lang="en-US" altLang="en-US" sz="2800">
                <a:sym typeface="HQPB3"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t> </a:t>
            </a:r>
            <a:r>
              <a:rPr lang="en-US" altLang="en-US" sz="2800">
                <a:sym typeface="HQPB4" pitchFamily="2" charset="2"/>
              </a:rPr>
              <a:t></a:t>
            </a:r>
            <a:r>
              <a:rPr lang="en-US" altLang="en-US" sz="2800">
                <a:sym typeface="HQPB2"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t> </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t> </a:t>
            </a:r>
            <a:r>
              <a:rPr lang="en-US" altLang="en-US" sz="2800">
                <a:sym typeface="HQPB4" pitchFamily="2" charset="2"/>
              </a:rPr>
              <a:t></a:t>
            </a:r>
          </a:p>
          <a:p>
            <a:pPr>
              <a:buFont typeface="HQPB4" pitchFamily="2" charset="2"/>
              <a:buChar char="&amp;"/>
            </a:pPr>
            <a:r>
              <a:rPr lang="en-US" altLang="en-US" sz="2800">
                <a:sym typeface="HQPB4" pitchFamily="2" charset="2"/>
              </a:rPr>
              <a:t></a:t>
            </a:r>
            <a:r>
              <a:rPr lang="en-US" altLang="en-US" sz="2800"/>
              <a:t> </a:t>
            </a:r>
            <a:r>
              <a:rPr lang="en-US" altLang="en-US" sz="2800">
                <a:sym typeface="HQPB5" pitchFamily="2" charset="2"/>
              </a:rPr>
              <a:t></a:t>
            </a:r>
            <a:r>
              <a:rPr lang="en-US" altLang="en-US" sz="2800"/>
              <a:t>  </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2"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t> </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t> </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t> </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t> </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t> </a:t>
            </a:r>
          </a:p>
          <a:p>
            <a:pPr>
              <a:buFont typeface="HQPB4" pitchFamily="2" charset="2"/>
              <a:buChar char="&amp;"/>
            </a:pPr>
            <a:r>
              <a:rPr lang="en-US" altLang="en-US" sz="2800">
                <a:sym typeface="HQPB4" pitchFamily="2" charset="2"/>
              </a:rPr>
              <a:t></a:t>
            </a:r>
            <a:r>
              <a:rPr lang="en-US" altLang="en-US" sz="2800"/>
              <a:t> </a:t>
            </a:r>
            <a:r>
              <a:rPr lang="en-US" altLang="en-US" sz="2800">
                <a:sym typeface="HQPB5" pitchFamily="2" charset="2"/>
              </a:rPr>
              <a:t></a:t>
            </a:r>
            <a:r>
              <a:rPr lang="en-US" altLang="en-US" sz="2800"/>
              <a:t> </a:t>
            </a:r>
            <a:r>
              <a:rPr lang="en-US" altLang="en-US" sz="2800">
                <a:sym typeface="HQPB4" pitchFamily="2" charset="2"/>
              </a:rPr>
              <a:t></a:t>
            </a:r>
            <a:r>
              <a:rPr lang="en-US" altLang="en-US" sz="2800"/>
              <a:t> </a:t>
            </a:r>
            <a:r>
              <a:rPr lang="en-US" altLang="en-US" sz="2800">
                <a:sym typeface="HQPB4" pitchFamily="2" charset="2"/>
              </a:rPr>
              <a:t></a:t>
            </a:r>
            <a:r>
              <a:rPr lang="en-US" altLang="en-US" sz="2800"/>
              <a:t> </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t> </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t> </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t> </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4" pitchFamily="2" charset="2"/>
              </a:rPr>
              <a:t></a:t>
            </a:r>
            <a:r>
              <a:rPr lang="en-US" altLang="en-US" sz="2800">
                <a:sym typeface="HQPB3" pitchFamily="2" charset="2"/>
              </a:rPr>
              <a:t></a:t>
            </a:r>
            <a:r>
              <a:rPr lang="en-US" altLang="en-US" sz="2800">
                <a:sym typeface="HQPB5" pitchFamily="2" charset="2"/>
              </a:rPr>
              <a:t></a:t>
            </a:r>
            <a:r>
              <a:rPr lang="en-US" altLang="en-US" sz="2800">
                <a:sym typeface="HQPB3"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4" pitchFamily="2" charset="2"/>
              </a:rPr>
              <a:t></a:t>
            </a:r>
            <a:r>
              <a:rPr lang="en-US" altLang="en-US" sz="2800"/>
              <a:t> </a:t>
            </a:r>
            <a:r>
              <a:rPr lang="en-US" altLang="en-US" sz="2800">
                <a:sym typeface="HQPB4" pitchFamily="2" charset="2"/>
              </a:rPr>
              <a:t></a:t>
            </a:r>
            <a:r>
              <a:rPr lang="en-US" altLang="en-US" sz="2800">
                <a:sym typeface="HQPB3" pitchFamily="2" charset="2"/>
              </a:rPr>
              <a:t></a:t>
            </a:r>
            <a:r>
              <a:rPr lang="en-US" altLang="en-US" sz="2800">
                <a:sym typeface="HQPB5" pitchFamily="2" charset="2"/>
              </a:rPr>
              <a:t></a:t>
            </a:r>
            <a:r>
              <a:rPr lang="en-US" altLang="en-US" sz="2800">
                <a:sym typeface="HQPB3"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2" pitchFamily="2" charset="2"/>
              </a:rPr>
              <a:t></a:t>
            </a:r>
            <a:r>
              <a:rPr lang="en-US" altLang="en-US" sz="2800"/>
              <a:t> </a:t>
            </a:r>
            <a:r>
              <a:rPr lang="en-US" altLang="en-US" sz="2800">
                <a:sym typeface="HQPB4" pitchFamily="2" charset="2"/>
              </a:rPr>
              <a:t></a:t>
            </a:r>
          </a:p>
          <a:p>
            <a:pPr>
              <a:buFont typeface="HQPB4" pitchFamily="2" charset="2"/>
              <a:buNone/>
            </a:pP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2" pitchFamily="2" charset="2"/>
              </a:rPr>
              <a:t> </a:t>
            </a:r>
            <a:r>
              <a:rPr lang="en-US" altLang="en-US" sz="2800">
                <a:sym typeface="HQPB4" pitchFamily="2" charset="2"/>
              </a:rPr>
              <a:t></a:t>
            </a:r>
            <a:r>
              <a:rPr lang="en-US" altLang="en-US" sz="2800">
                <a:sym typeface="HQPB1" pitchFamily="2" charset="2"/>
              </a:rPr>
              <a:t></a:t>
            </a:r>
            <a:r>
              <a:rPr lang="en-US" altLang="en-US" sz="2800">
                <a:sym typeface="HQPB4" pitchFamily="2" charset="2"/>
              </a:rPr>
              <a:t> </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 </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2" pitchFamily="2" charset="2"/>
              </a:rPr>
              <a:t> </a:t>
            </a:r>
            <a:r>
              <a:rPr lang="en-US" altLang="en-US" sz="2800">
                <a:sym typeface="HQPB4" pitchFamily="2" charset="2"/>
              </a:rPr>
              <a:t></a:t>
            </a:r>
            <a:r>
              <a:rPr lang="en-US" altLang="en-US" sz="2800">
                <a:sym typeface="HQPB2" pitchFamily="2" charset="2"/>
              </a:rPr>
              <a:t></a:t>
            </a:r>
            <a:r>
              <a:rPr lang="en-US" altLang="en-US" sz="2800">
                <a:sym typeface="HQPB5" pitchFamily="2" charset="2"/>
              </a:rPr>
              <a:t> </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 </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4" pitchFamily="2" charset="2"/>
              </a:rPr>
              <a:t> </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4" pitchFamily="2" charset="2"/>
              </a:rPr>
              <a:t></a:t>
            </a:r>
            <a:r>
              <a:rPr lang="en-US" altLang="en-US" sz="2800"/>
              <a:t> </a:t>
            </a:r>
          </a:p>
          <a:p>
            <a:pPr algn="ctr">
              <a:buFont typeface="HQPB4" pitchFamily="2" charset="2"/>
              <a:buNone/>
            </a:pPr>
            <a:r>
              <a:rPr lang="en-US" altLang="en-US" sz="2800">
                <a:sym typeface="HQPB5" pitchFamily="2" charset="2"/>
              </a:rPr>
              <a:t></a:t>
            </a:r>
            <a:r>
              <a:rPr lang="en-US" altLang="en-US" sz="2800"/>
              <a:t> </a:t>
            </a:r>
            <a:r>
              <a:rPr lang="en-US" altLang="en-US" sz="2800">
                <a:sym typeface="HQPB4" pitchFamily="2" charset="2"/>
              </a:rPr>
              <a:t></a:t>
            </a:r>
            <a:r>
              <a:rPr lang="en-US" altLang="en-US" sz="2800"/>
              <a:t> </a:t>
            </a:r>
            <a:r>
              <a:rPr lang="en-US" altLang="en-US" sz="2800">
                <a:sym typeface="HQPB4" pitchFamily="2" charset="2"/>
              </a:rPr>
              <a:t></a:t>
            </a:r>
            <a:r>
              <a:rPr lang="en-US" altLang="en-US" sz="2800"/>
              <a:t> </a:t>
            </a:r>
            <a:r>
              <a:rPr lang="en-US" altLang="en-US" sz="2800">
                <a:sym typeface="HQPB4" pitchFamily="2" charset="2"/>
              </a:rPr>
              <a:t></a:t>
            </a:r>
            <a:r>
              <a:rPr lang="en-US" altLang="en-US" sz="2800"/>
              <a:t> </a:t>
            </a:r>
            <a:r>
              <a:rPr lang="en-US" altLang="en-US" sz="2800">
                <a:sym typeface="HQPB4" pitchFamily="2" charset="2"/>
              </a:rPr>
              <a:t></a:t>
            </a:r>
            <a:r>
              <a:rPr lang="en-US" altLang="en-US" sz="2800"/>
              <a:t> </a:t>
            </a:r>
            <a:r>
              <a:rPr lang="en-US" altLang="en-US" sz="2800">
                <a:sym typeface="HQPB5" pitchFamily="2" charset="2"/>
              </a:rPr>
              <a:t></a:t>
            </a:r>
            <a:r>
              <a:rPr lang="en-US" altLang="en-US" sz="2800"/>
              <a:t> </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t> </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t> </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4" pitchFamily="2" charset="2"/>
              </a:rPr>
              <a:t></a:t>
            </a:r>
            <a:r>
              <a:rPr lang="en-US" altLang="en-US" sz="2800">
                <a:sym typeface="HQPB2" pitchFamily="2" charset="2"/>
              </a:rPr>
              <a:t></a:t>
            </a:r>
            <a:r>
              <a:rPr lang="en-US" altLang="en-US" sz="2800"/>
              <a:t> </a:t>
            </a:r>
            <a:r>
              <a:rPr lang="en-US" altLang="en-US" sz="2800">
                <a:sym typeface="HQPB5" pitchFamily="2" charset="2"/>
              </a:rPr>
              <a:t></a:t>
            </a:r>
            <a:r>
              <a:rPr lang="en-US" altLang="en-US" sz="2800">
                <a:sym typeface="HQPB1"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t> </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r>
              <a:rPr lang="en-US" altLang="en-US" sz="2800">
                <a:sym typeface="HQPB1" pitchFamily="2" charset="2"/>
              </a:rPr>
              <a:t></a:t>
            </a:r>
            <a:r>
              <a:rPr lang="en-US" altLang="en-US" sz="2800">
                <a:sym typeface="HQPB4"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t> </a:t>
            </a:r>
            <a:r>
              <a:rPr lang="en-US" altLang="en-US" sz="2800">
                <a:sym typeface="HQPB5"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t> </a:t>
            </a:r>
            <a:r>
              <a:rPr lang="en-US" altLang="en-US" sz="2800">
                <a:sym typeface="HQPB4" pitchFamily="2" charset="2"/>
              </a:rPr>
              <a:t></a:t>
            </a:r>
            <a:r>
              <a:rPr lang="en-US" altLang="en-US" sz="2800"/>
              <a:t> </a:t>
            </a:r>
            <a:r>
              <a:rPr lang="en-US" altLang="en-US" sz="2800">
                <a:sym typeface="HQPB5" pitchFamily="2" charset="2"/>
              </a:rPr>
              <a:t></a:t>
            </a:r>
            <a:r>
              <a:rPr lang="en-US" altLang="en-US" sz="2800"/>
              <a:t> </a:t>
            </a:r>
            <a:r>
              <a:rPr lang="en-US" altLang="en-US" sz="2800">
                <a:sym typeface="HQPB4" pitchFamily="2" charset="2"/>
              </a:rPr>
              <a:t></a:t>
            </a:r>
            <a:r>
              <a:rPr lang="en-US" altLang="en-US" sz="2800"/>
              <a:t> </a:t>
            </a:r>
            <a:r>
              <a:rPr lang="en-US" altLang="en-US" sz="2800">
                <a:sym typeface="HQPB2" pitchFamily="2" charset="2"/>
              </a:rPr>
              <a:t></a:t>
            </a:r>
            <a:r>
              <a:rPr lang="en-US" altLang="en-US" sz="2800"/>
              <a:t> </a:t>
            </a:r>
            <a:r>
              <a:rPr lang="en-US" altLang="en-US" sz="2800">
                <a:sym typeface="HQPB4"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2" pitchFamily="2" charset="2"/>
              </a:rPr>
              <a:t></a:t>
            </a:r>
            <a:r>
              <a:rPr lang="en-US" altLang="en-US" sz="2800">
                <a:sym typeface="HQPB4" pitchFamily="2" charset="2"/>
              </a:rPr>
              <a:t></a:t>
            </a:r>
            <a:r>
              <a:rPr lang="en-US" altLang="en-US" sz="2800">
                <a:sym typeface="HQPB2"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1" pitchFamily="2" charset="2"/>
              </a:rPr>
              <a:t></a:t>
            </a:r>
            <a:r>
              <a:rPr lang="en-US" altLang="en-US" sz="2800">
                <a:sym typeface="HQPB5" pitchFamily="2" charset="2"/>
              </a:rPr>
              <a:t></a:t>
            </a:r>
            <a:r>
              <a:rPr lang="en-US" altLang="en-US" sz="2800">
                <a:sym typeface="HQPB2" pitchFamily="2" charset="2"/>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45411">
                                            <p:txEl>
                                              <p:pRg st="0" end="0"/>
                                            </p:txEl>
                                          </p:spTgt>
                                        </p:tgtEl>
                                        <p:attrNameLst>
                                          <p:attrName>style.visibility</p:attrName>
                                        </p:attrNameLst>
                                      </p:cBhvr>
                                      <p:to>
                                        <p:strVal val="visible"/>
                                      </p:to>
                                    </p:set>
                                    <p:animEffect transition="in" filter="randombar(horizontal)">
                                      <p:cBhvr>
                                        <p:cTn id="7" dur="500"/>
                                        <p:tgtEl>
                                          <p:spTgt spid="1454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45411">
                                            <p:txEl>
                                              <p:pRg st="1" end="1"/>
                                            </p:txEl>
                                          </p:spTgt>
                                        </p:tgtEl>
                                        <p:attrNameLst>
                                          <p:attrName>style.visibility</p:attrName>
                                        </p:attrNameLst>
                                      </p:cBhvr>
                                      <p:to>
                                        <p:strVal val="visible"/>
                                      </p:to>
                                    </p:set>
                                    <p:animEffect transition="in" filter="randombar(horizontal)">
                                      <p:cBhvr>
                                        <p:cTn id="12" dur="500"/>
                                        <p:tgtEl>
                                          <p:spTgt spid="1454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45411">
                                            <p:txEl>
                                              <p:pRg st="2" end="2"/>
                                            </p:txEl>
                                          </p:spTgt>
                                        </p:tgtEl>
                                        <p:attrNameLst>
                                          <p:attrName>style.visibility</p:attrName>
                                        </p:attrNameLst>
                                      </p:cBhvr>
                                      <p:to>
                                        <p:strVal val="visible"/>
                                      </p:to>
                                    </p:set>
                                    <p:animEffect transition="in" filter="randombar(horizontal)">
                                      <p:cBhvr>
                                        <p:cTn id="17" dur="500"/>
                                        <p:tgtEl>
                                          <p:spTgt spid="1454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45411">
                                            <p:txEl>
                                              <p:pRg st="3" end="3"/>
                                            </p:txEl>
                                          </p:spTgt>
                                        </p:tgtEl>
                                        <p:attrNameLst>
                                          <p:attrName>style.visibility</p:attrName>
                                        </p:attrNameLst>
                                      </p:cBhvr>
                                      <p:to>
                                        <p:strVal val="visible"/>
                                      </p:to>
                                    </p:set>
                                    <p:animEffect transition="in" filter="randombar(horizontal)">
                                      <p:cBhvr>
                                        <p:cTn id="22" dur="500"/>
                                        <p:tgtEl>
                                          <p:spTgt spid="14541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45411">
                                            <p:txEl>
                                              <p:pRg st="4" end="4"/>
                                            </p:txEl>
                                          </p:spTgt>
                                        </p:tgtEl>
                                        <p:attrNameLst>
                                          <p:attrName>style.visibility</p:attrName>
                                        </p:attrNameLst>
                                      </p:cBhvr>
                                      <p:to>
                                        <p:strVal val="visible"/>
                                      </p:to>
                                    </p:set>
                                    <p:animEffect transition="in" filter="randombar(horizontal)">
                                      <p:cBhvr>
                                        <p:cTn id="27" dur="500"/>
                                        <p:tgtEl>
                                          <p:spTgt spid="14541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45411">
                                            <p:txEl>
                                              <p:pRg st="5" end="5"/>
                                            </p:txEl>
                                          </p:spTgt>
                                        </p:tgtEl>
                                        <p:attrNameLst>
                                          <p:attrName>style.visibility</p:attrName>
                                        </p:attrNameLst>
                                      </p:cBhvr>
                                      <p:to>
                                        <p:strVal val="visible"/>
                                      </p:to>
                                    </p:set>
                                    <p:animEffect transition="in" filter="randombar(horizontal)">
                                      <p:cBhvr>
                                        <p:cTn id="32" dur="500"/>
                                        <p:tgtEl>
                                          <p:spTgt spid="14541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145411">
                                            <p:txEl>
                                              <p:pRg st="6" end="6"/>
                                            </p:txEl>
                                          </p:spTgt>
                                        </p:tgtEl>
                                        <p:attrNameLst>
                                          <p:attrName>style.visibility</p:attrName>
                                        </p:attrNameLst>
                                      </p:cBhvr>
                                      <p:to>
                                        <p:strVal val="visible"/>
                                      </p:to>
                                    </p:set>
                                    <p:animEffect transition="in" filter="randombar(horizontal)">
                                      <p:cBhvr>
                                        <p:cTn id="37" dur="500"/>
                                        <p:tgtEl>
                                          <p:spTgt spid="145411">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145411">
                                            <p:txEl>
                                              <p:pRg st="7" end="7"/>
                                            </p:txEl>
                                          </p:spTgt>
                                        </p:tgtEl>
                                        <p:attrNameLst>
                                          <p:attrName>style.visibility</p:attrName>
                                        </p:attrNameLst>
                                      </p:cBhvr>
                                      <p:to>
                                        <p:strVal val="visible"/>
                                      </p:to>
                                    </p:set>
                                    <p:animEffect transition="in" filter="randombar(horizontal)">
                                      <p:cBhvr>
                                        <p:cTn id="42" dur="500"/>
                                        <p:tgtEl>
                                          <p:spTgt spid="145411">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145411">
                                            <p:txEl>
                                              <p:pRg st="8" end="8"/>
                                            </p:txEl>
                                          </p:spTgt>
                                        </p:tgtEl>
                                        <p:attrNameLst>
                                          <p:attrName>style.visibility</p:attrName>
                                        </p:attrNameLst>
                                      </p:cBhvr>
                                      <p:to>
                                        <p:strVal val="visible"/>
                                      </p:to>
                                    </p:set>
                                    <p:animEffect transition="in" filter="randombar(horizontal)">
                                      <p:cBhvr>
                                        <p:cTn id="47" dur="500"/>
                                        <p:tgtEl>
                                          <p:spTgt spid="145411">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145411">
                                            <p:txEl>
                                              <p:pRg st="9" end="9"/>
                                            </p:txEl>
                                          </p:spTgt>
                                        </p:tgtEl>
                                        <p:attrNameLst>
                                          <p:attrName>style.visibility</p:attrName>
                                        </p:attrNameLst>
                                      </p:cBhvr>
                                      <p:to>
                                        <p:strVal val="visible"/>
                                      </p:to>
                                    </p:set>
                                    <p:animEffect transition="in" filter="randombar(horizontal)">
                                      <p:cBhvr>
                                        <p:cTn id="52" dur="500"/>
                                        <p:tgtEl>
                                          <p:spTgt spid="14541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1"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5" name="Rectangle 3">
            <a:extLst>
              <a:ext uri="{FF2B5EF4-FFF2-40B4-BE49-F238E27FC236}">
                <a16:creationId xmlns:a16="http://schemas.microsoft.com/office/drawing/2014/main" id="{2BB0305F-BE81-4E1C-A1B0-A91B6680CEB0}"/>
              </a:ext>
            </a:extLst>
          </p:cNvPr>
          <p:cNvSpPr>
            <a:spLocks noGrp="1" noChangeArrowheads="1"/>
          </p:cNvSpPr>
          <p:nvPr>
            <p:ph type="body" idx="1"/>
          </p:nvPr>
        </p:nvSpPr>
        <p:spPr>
          <a:xfrm>
            <a:off x="457200" y="228600"/>
            <a:ext cx="8458200" cy="6096000"/>
          </a:xfrm>
          <a:ln>
            <a:solidFill>
              <a:schemeClr val="bg1"/>
            </a:solidFill>
            <a:miter lim="800000"/>
            <a:headEnd/>
            <a:tailEnd/>
          </a:ln>
        </p:spPr>
        <p:txBody>
          <a:bodyPr/>
          <a:lstStyle/>
          <a:p>
            <a:pPr>
              <a:lnSpc>
                <a:spcPct val="80000"/>
              </a:lnSpc>
            </a:pPr>
            <a:r>
              <a:rPr lang="en-US" altLang="en-US" sz="2000"/>
              <a:t>Dan bagimu (suami-suami) seperdua dari harta yang ditinggalkan oleh isteri-isterimu, jika mereka tidak mempunyai anak. jika isteri-isterimu itu mempunyai anak, Maka kamu mendapat seperempat dari harta yang ditinggalkannya sesudah dipenuhi wasiat yang mereka buat atau (dan) seduah dibayar hutangnya. Para isteri memperoleh seperempat harta yang kamu tinggalkan jika kamu tidak mempunyai anak. jika kamu mempunyai anak, Maka Para isteri memperoleh seperdelapan dari harta yang kamu tinggalkan sesudah dipenuhi wasiat yang kamu buat atau (dan) sesudah dibayar hutang-hutangmu. jika seseorang mati, baik laki-laki maupun perempuan yang tidak meninggalkan ayah dan tidak meninggalkan anak, tetapi mempunyai seorang saudara laki-laki (seibu saja) atau seorang saudara perempuan (seibu saja), Maka bagi masing-masing dari kedua jenis saudara itu seperenam harta. tetapi jika saudara-saudara seibu itu lebih dari seorang, Maka mereka bersekutu dalam yang sepertiga itu, sesudah dipenuhi wasiat yang dibuat olehnya atau sesudah dibayar hutangnya dengan tidak memberi mudharat (kepada ahli waris</a:t>
            </a:r>
            <a:r>
              <a:rPr lang="en-US" altLang="en-US" sz="2000">
                <a:solidFill>
                  <a:schemeClr val="hlink"/>
                </a:solidFill>
              </a:rPr>
              <a:t>)[274].</a:t>
            </a:r>
            <a:r>
              <a:rPr lang="en-US" altLang="en-US" sz="2000"/>
              <a:t> (Allah menetapkan yang demikian itu sebagai) syari'at yang benar-benar dari Allah, dan Allah Maha mengetahui lagi Maha Penyantun.</a:t>
            </a:r>
          </a:p>
          <a:p>
            <a:pPr>
              <a:lnSpc>
                <a:spcPct val="80000"/>
              </a:lnSpc>
            </a:pPr>
            <a:r>
              <a:rPr lang="en-US" altLang="en-US" sz="2000">
                <a:solidFill>
                  <a:schemeClr val="hlink"/>
                </a:solidFill>
              </a:rPr>
              <a:t>[274]</a:t>
            </a:r>
            <a:r>
              <a:rPr lang="en-US" altLang="en-US" sz="2000"/>
              <a:t> Memberi mudharat kepada waris itu ialah tindakan-tindakan seperti: a. Mewasiatkan lebih dari sepertiga harta pusaka. b. Berwasiat dengan maksud mengurangi harta warisan. Sekalipun kurang dari sepertiga bila ada niat mengurangi hak waris, juga tidak diperbolehkan.</a:t>
            </a:r>
          </a:p>
        </p:txBody>
      </p:sp>
    </p:spTree>
  </p:cSld>
  <p:clrMapOvr>
    <a:masterClrMapping/>
  </p:clrMapOvr>
  <p:transition>
    <p:push dir="r"/>
  </p:transition>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667" name="Rectangle 3">
            <a:extLst>
              <a:ext uri="{FF2B5EF4-FFF2-40B4-BE49-F238E27FC236}">
                <a16:creationId xmlns:a16="http://schemas.microsoft.com/office/drawing/2014/main" id="{DE3CE426-F5B6-487A-BDF1-D79882787F8F}"/>
              </a:ext>
            </a:extLst>
          </p:cNvPr>
          <p:cNvSpPr>
            <a:spLocks noGrp="1" noChangeArrowheads="1"/>
          </p:cNvSpPr>
          <p:nvPr>
            <p:ph type="body" idx="1"/>
          </p:nvPr>
        </p:nvSpPr>
        <p:spPr>
          <a:xfrm>
            <a:off x="457200" y="381000"/>
            <a:ext cx="8229600" cy="5749925"/>
          </a:xfrm>
        </p:spPr>
        <p:txBody>
          <a:bodyPr/>
          <a:lstStyle/>
          <a:p>
            <a:pPr marL="609600" indent="-609600" algn="ctr">
              <a:buFontTx/>
              <a:buNone/>
            </a:pPr>
            <a:r>
              <a:rPr lang="en-US" altLang="en-US"/>
              <a:t>YANG MEMPEROLEH 2/3</a:t>
            </a:r>
          </a:p>
          <a:p>
            <a:pPr marL="609600" indent="-609600" algn="ctr">
              <a:buFontTx/>
              <a:buNone/>
            </a:pPr>
            <a:endParaRPr lang="en-US" altLang="en-US"/>
          </a:p>
          <a:p>
            <a:pPr marL="609600" indent="-609600">
              <a:buFont typeface="Wingdings" panose="05000000000000000000" pitchFamily="2" charset="2"/>
              <a:buAutoNum type="arabicPeriod"/>
            </a:pPr>
            <a:r>
              <a:rPr lang="en-US" altLang="en-US" sz="2800"/>
              <a:t>Dua anak perempuan sekandung atau lebih, bila tidak bersama-sama dengan saudaranya yang laki-laki</a:t>
            </a:r>
          </a:p>
          <a:p>
            <a:pPr marL="609600" indent="-609600">
              <a:buFont typeface="Wingdings" panose="05000000000000000000" pitchFamily="2" charset="2"/>
              <a:buAutoNum type="arabicPeriod"/>
            </a:pPr>
            <a:r>
              <a:rPr lang="en-US" altLang="en-US" sz="2800"/>
              <a:t>Dua cucu perempuan atau lebih dari anak laki-laki terus ke bawah, bila tudaj bersama-sama dengan saudaranya yang laki-laki.</a:t>
            </a:r>
          </a:p>
          <a:p>
            <a:pPr marL="609600" indent="-609600">
              <a:buFont typeface="Wingdings" panose="05000000000000000000" pitchFamily="2" charset="2"/>
              <a:buAutoNum type="arabicPeriod"/>
            </a:pPr>
            <a:r>
              <a:rPr lang="en-US" altLang="en-US" sz="2800"/>
              <a:t>Dua saudara perempuan sekandung atau lebih</a:t>
            </a:r>
          </a:p>
          <a:p>
            <a:pPr marL="609600" indent="-609600">
              <a:buFont typeface="Wingdings" panose="05000000000000000000" pitchFamily="2" charset="2"/>
              <a:buAutoNum type="arabicPeriod"/>
            </a:pPr>
            <a:r>
              <a:rPr lang="en-US" altLang="en-US" sz="2800"/>
              <a:t>Dua saudara perempuan se-ayah atau lebih.</a:t>
            </a:r>
          </a:p>
          <a:p>
            <a:pPr marL="609600" indent="-609600" algn="ctr">
              <a:buFontTx/>
              <a:buNone/>
            </a:pPr>
            <a:endParaRPr lang="en-US" altLang="en-US"/>
          </a:p>
          <a:p>
            <a:pPr marL="609600" indent="-609600">
              <a:buFontTx/>
              <a:buNone/>
            </a:pPr>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8" presetClass="entr" presetSubtype="0" fill="hold" grpId="0" nodeType="with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anim calcmode="lin" valueType="num">
                                      <p:cBhvr>
                                        <p:cTn id="7" dur="15000" fill="hold"/>
                                        <p:tgtEl>
                                          <p:spTgt spid="113667">
                                            <p:txEl>
                                              <p:pRg st="0" end="0"/>
                                            </p:txEl>
                                          </p:spTgt>
                                        </p:tgtEl>
                                        <p:attrNameLst>
                                          <p:attrName>ppt_x</p:attrName>
                                        </p:attrNameLst>
                                      </p:cBhvr>
                                      <p:tavLst>
                                        <p:tav tm="0">
                                          <p:val>
                                            <p:strVal val="#ppt_x"/>
                                          </p:val>
                                        </p:tav>
                                        <p:tav tm="100000">
                                          <p:val>
                                            <p:strVal val="#ppt_x"/>
                                          </p:val>
                                        </p:tav>
                                      </p:tavLst>
                                    </p:anim>
                                    <p:anim calcmode="lin" valueType="num">
                                      <p:cBhvr>
                                        <p:cTn id="8" dur="15000" fill="hold"/>
                                        <p:tgtEl>
                                          <p:spTgt spid="113667">
                                            <p:txEl>
                                              <p:pRg st="0" end="0"/>
                                            </p:txEl>
                                          </p:spTgt>
                                        </p:tgtEl>
                                        <p:attrNameLst>
                                          <p:attrName>ppt_y</p:attrName>
                                        </p:attrNameLst>
                                      </p:cBhvr>
                                      <p:tavLst>
                                        <p:tav tm="0">
                                          <p:val>
                                            <p:strVal val="#ppt_y+1"/>
                                          </p:val>
                                        </p:tav>
                                        <p:tav tm="100000">
                                          <p:val>
                                            <p:strVal val="#ppt_y-1"/>
                                          </p:val>
                                        </p:tav>
                                      </p:tavLst>
                                    </p:anim>
                                  </p:childTnLst>
                                </p:cTn>
                              </p:par>
                              <p:par>
                                <p:cTn id="9" presetID="28" presetClass="entr" presetSubtype="0" fill="hold" grpId="0" nodeType="withEffect">
                                  <p:stCondLst>
                                    <p:cond delay="0"/>
                                  </p:stCondLst>
                                  <p:childTnLst>
                                    <p:set>
                                      <p:cBhvr>
                                        <p:cTn id="10" dur="1" fill="hold">
                                          <p:stCondLst>
                                            <p:cond delay="0"/>
                                          </p:stCondLst>
                                        </p:cTn>
                                        <p:tgtEl>
                                          <p:spTgt spid="113667">
                                            <p:txEl>
                                              <p:pRg st="2" end="2"/>
                                            </p:txEl>
                                          </p:spTgt>
                                        </p:tgtEl>
                                        <p:attrNameLst>
                                          <p:attrName>style.visibility</p:attrName>
                                        </p:attrNameLst>
                                      </p:cBhvr>
                                      <p:to>
                                        <p:strVal val="visible"/>
                                      </p:to>
                                    </p:set>
                                    <p:anim calcmode="lin" valueType="num">
                                      <p:cBhvr>
                                        <p:cTn id="11" dur="15000" fill="hold"/>
                                        <p:tgtEl>
                                          <p:spTgt spid="113667">
                                            <p:txEl>
                                              <p:pRg st="2" end="2"/>
                                            </p:txEl>
                                          </p:spTgt>
                                        </p:tgtEl>
                                        <p:attrNameLst>
                                          <p:attrName>ppt_x</p:attrName>
                                        </p:attrNameLst>
                                      </p:cBhvr>
                                      <p:tavLst>
                                        <p:tav tm="0">
                                          <p:val>
                                            <p:strVal val="#ppt_x"/>
                                          </p:val>
                                        </p:tav>
                                        <p:tav tm="100000">
                                          <p:val>
                                            <p:strVal val="#ppt_x"/>
                                          </p:val>
                                        </p:tav>
                                      </p:tavLst>
                                    </p:anim>
                                    <p:anim calcmode="lin" valueType="num">
                                      <p:cBhvr>
                                        <p:cTn id="12" dur="15000" fill="hold"/>
                                        <p:tgtEl>
                                          <p:spTgt spid="113667">
                                            <p:txEl>
                                              <p:pRg st="2" end="2"/>
                                            </p:txEl>
                                          </p:spTgt>
                                        </p:tgtEl>
                                        <p:attrNameLst>
                                          <p:attrName>ppt_y</p:attrName>
                                        </p:attrNameLst>
                                      </p:cBhvr>
                                      <p:tavLst>
                                        <p:tav tm="0">
                                          <p:val>
                                            <p:strVal val="#ppt_y+1"/>
                                          </p:val>
                                        </p:tav>
                                        <p:tav tm="100000">
                                          <p:val>
                                            <p:strVal val="#ppt_y-1"/>
                                          </p:val>
                                        </p:tav>
                                      </p:tavLst>
                                    </p:anim>
                                  </p:childTnLst>
                                </p:cTn>
                              </p:par>
                              <p:par>
                                <p:cTn id="13" presetID="28" presetClass="entr" presetSubtype="0" fill="hold" grpId="0" nodeType="withEffect">
                                  <p:stCondLst>
                                    <p:cond delay="0"/>
                                  </p:stCondLst>
                                  <p:childTnLst>
                                    <p:set>
                                      <p:cBhvr>
                                        <p:cTn id="14" dur="1" fill="hold">
                                          <p:stCondLst>
                                            <p:cond delay="0"/>
                                          </p:stCondLst>
                                        </p:cTn>
                                        <p:tgtEl>
                                          <p:spTgt spid="113667">
                                            <p:txEl>
                                              <p:pRg st="3" end="3"/>
                                            </p:txEl>
                                          </p:spTgt>
                                        </p:tgtEl>
                                        <p:attrNameLst>
                                          <p:attrName>style.visibility</p:attrName>
                                        </p:attrNameLst>
                                      </p:cBhvr>
                                      <p:to>
                                        <p:strVal val="visible"/>
                                      </p:to>
                                    </p:set>
                                    <p:anim calcmode="lin" valueType="num">
                                      <p:cBhvr>
                                        <p:cTn id="15" dur="15000" fill="hold"/>
                                        <p:tgtEl>
                                          <p:spTgt spid="113667">
                                            <p:txEl>
                                              <p:pRg st="3" end="3"/>
                                            </p:txEl>
                                          </p:spTgt>
                                        </p:tgtEl>
                                        <p:attrNameLst>
                                          <p:attrName>ppt_x</p:attrName>
                                        </p:attrNameLst>
                                      </p:cBhvr>
                                      <p:tavLst>
                                        <p:tav tm="0">
                                          <p:val>
                                            <p:strVal val="#ppt_x"/>
                                          </p:val>
                                        </p:tav>
                                        <p:tav tm="100000">
                                          <p:val>
                                            <p:strVal val="#ppt_x"/>
                                          </p:val>
                                        </p:tav>
                                      </p:tavLst>
                                    </p:anim>
                                    <p:anim calcmode="lin" valueType="num">
                                      <p:cBhvr>
                                        <p:cTn id="16" dur="15000" fill="hold"/>
                                        <p:tgtEl>
                                          <p:spTgt spid="113667">
                                            <p:txEl>
                                              <p:pRg st="3" end="3"/>
                                            </p:txEl>
                                          </p:spTgt>
                                        </p:tgtEl>
                                        <p:attrNameLst>
                                          <p:attrName>ppt_y</p:attrName>
                                        </p:attrNameLst>
                                      </p:cBhvr>
                                      <p:tavLst>
                                        <p:tav tm="0">
                                          <p:val>
                                            <p:strVal val="#ppt_y+1"/>
                                          </p:val>
                                        </p:tav>
                                        <p:tav tm="100000">
                                          <p:val>
                                            <p:strVal val="#ppt_y-1"/>
                                          </p:val>
                                        </p:tav>
                                      </p:tavLst>
                                    </p:anim>
                                  </p:childTnLst>
                                </p:cTn>
                              </p:par>
                              <p:par>
                                <p:cTn id="17" presetID="28" presetClass="entr" presetSubtype="0" fill="hold" grpId="0" nodeType="withEffect">
                                  <p:stCondLst>
                                    <p:cond delay="0"/>
                                  </p:stCondLst>
                                  <p:childTnLst>
                                    <p:set>
                                      <p:cBhvr>
                                        <p:cTn id="18" dur="1" fill="hold">
                                          <p:stCondLst>
                                            <p:cond delay="0"/>
                                          </p:stCondLst>
                                        </p:cTn>
                                        <p:tgtEl>
                                          <p:spTgt spid="113667">
                                            <p:txEl>
                                              <p:pRg st="4" end="4"/>
                                            </p:txEl>
                                          </p:spTgt>
                                        </p:tgtEl>
                                        <p:attrNameLst>
                                          <p:attrName>style.visibility</p:attrName>
                                        </p:attrNameLst>
                                      </p:cBhvr>
                                      <p:to>
                                        <p:strVal val="visible"/>
                                      </p:to>
                                    </p:set>
                                    <p:anim calcmode="lin" valueType="num">
                                      <p:cBhvr>
                                        <p:cTn id="19" dur="15000" fill="hold"/>
                                        <p:tgtEl>
                                          <p:spTgt spid="113667">
                                            <p:txEl>
                                              <p:pRg st="4" end="4"/>
                                            </p:txEl>
                                          </p:spTgt>
                                        </p:tgtEl>
                                        <p:attrNameLst>
                                          <p:attrName>ppt_x</p:attrName>
                                        </p:attrNameLst>
                                      </p:cBhvr>
                                      <p:tavLst>
                                        <p:tav tm="0">
                                          <p:val>
                                            <p:strVal val="#ppt_x"/>
                                          </p:val>
                                        </p:tav>
                                        <p:tav tm="100000">
                                          <p:val>
                                            <p:strVal val="#ppt_x"/>
                                          </p:val>
                                        </p:tav>
                                      </p:tavLst>
                                    </p:anim>
                                    <p:anim calcmode="lin" valueType="num">
                                      <p:cBhvr>
                                        <p:cTn id="20" dur="15000" fill="hold"/>
                                        <p:tgtEl>
                                          <p:spTgt spid="113667">
                                            <p:txEl>
                                              <p:pRg st="4" end="4"/>
                                            </p:txEl>
                                          </p:spTgt>
                                        </p:tgtEl>
                                        <p:attrNameLst>
                                          <p:attrName>ppt_y</p:attrName>
                                        </p:attrNameLst>
                                      </p:cBhvr>
                                      <p:tavLst>
                                        <p:tav tm="0">
                                          <p:val>
                                            <p:strVal val="#ppt_y+1"/>
                                          </p:val>
                                        </p:tav>
                                        <p:tav tm="100000">
                                          <p:val>
                                            <p:strVal val="#ppt_y-1"/>
                                          </p:val>
                                        </p:tav>
                                      </p:tavLst>
                                    </p:anim>
                                  </p:childTnLst>
                                </p:cTn>
                              </p:par>
                              <p:par>
                                <p:cTn id="21" presetID="28" presetClass="entr" presetSubtype="0" fill="hold" grpId="0" nodeType="withEffect">
                                  <p:stCondLst>
                                    <p:cond delay="0"/>
                                  </p:stCondLst>
                                  <p:childTnLst>
                                    <p:set>
                                      <p:cBhvr>
                                        <p:cTn id="22" dur="1" fill="hold">
                                          <p:stCondLst>
                                            <p:cond delay="0"/>
                                          </p:stCondLst>
                                        </p:cTn>
                                        <p:tgtEl>
                                          <p:spTgt spid="113667">
                                            <p:txEl>
                                              <p:pRg st="5" end="5"/>
                                            </p:txEl>
                                          </p:spTgt>
                                        </p:tgtEl>
                                        <p:attrNameLst>
                                          <p:attrName>style.visibility</p:attrName>
                                        </p:attrNameLst>
                                      </p:cBhvr>
                                      <p:to>
                                        <p:strVal val="visible"/>
                                      </p:to>
                                    </p:set>
                                    <p:anim calcmode="lin" valueType="num">
                                      <p:cBhvr>
                                        <p:cTn id="23" dur="15000" fill="hold"/>
                                        <p:tgtEl>
                                          <p:spTgt spid="113667">
                                            <p:txEl>
                                              <p:pRg st="5" end="5"/>
                                            </p:txEl>
                                          </p:spTgt>
                                        </p:tgtEl>
                                        <p:attrNameLst>
                                          <p:attrName>ppt_x</p:attrName>
                                        </p:attrNameLst>
                                      </p:cBhvr>
                                      <p:tavLst>
                                        <p:tav tm="0">
                                          <p:val>
                                            <p:strVal val="#ppt_x"/>
                                          </p:val>
                                        </p:tav>
                                        <p:tav tm="100000">
                                          <p:val>
                                            <p:strVal val="#ppt_x"/>
                                          </p:val>
                                        </p:tav>
                                      </p:tavLst>
                                    </p:anim>
                                    <p:anim calcmode="lin" valueType="num">
                                      <p:cBhvr>
                                        <p:cTn id="24" dur="15000" fill="hold"/>
                                        <p:tgtEl>
                                          <p:spTgt spid="113667">
                                            <p:txEl>
                                              <p:pRg st="5" end="5"/>
                                            </p:txEl>
                                          </p:spTgt>
                                        </p:tgtEl>
                                        <p:attrNameLst>
                                          <p:attrName>ppt_y</p:attrName>
                                        </p:attrNameLst>
                                      </p:cBhvr>
                                      <p:tavLst>
                                        <p:tav tm="0">
                                          <p:val>
                                            <p:strVal val="#ppt_y+1"/>
                                          </p:val>
                                        </p:tav>
                                        <p:tav tm="100000">
                                          <p:val>
                                            <p:strVal val="#ppt_y-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7" grpId="0" build="allAtOnce"/>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3">
            <a:extLst>
              <a:ext uri="{FF2B5EF4-FFF2-40B4-BE49-F238E27FC236}">
                <a16:creationId xmlns:a16="http://schemas.microsoft.com/office/drawing/2014/main" id="{7996E80E-BD7E-4161-8D43-6CD53955B652}"/>
              </a:ext>
            </a:extLst>
          </p:cNvPr>
          <p:cNvSpPr>
            <a:spLocks noGrp="1" noChangeArrowheads="1"/>
          </p:cNvSpPr>
          <p:nvPr>
            <p:ph type="body" idx="1"/>
          </p:nvPr>
        </p:nvSpPr>
        <p:spPr>
          <a:xfrm>
            <a:off x="457200" y="304800"/>
            <a:ext cx="8229600" cy="5826125"/>
          </a:xfrm>
        </p:spPr>
        <p:txBody>
          <a:bodyPr/>
          <a:lstStyle/>
          <a:p>
            <a:pPr marL="609600" indent="-609600" algn="ctr">
              <a:lnSpc>
                <a:spcPct val="80000"/>
              </a:lnSpc>
              <a:buFontTx/>
              <a:buNone/>
            </a:pPr>
            <a:r>
              <a:rPr lang="en-US" altLang="en-US"/>
              <a:t>YANG MEMPEROLEH 1/6</a:t>
            </a:r>
          </a:p>
          <a:p>
            <a:pPr marL="609600" indent="-609600" algn="ctr">
              <a:lnSpc>
                <a:spcPct val="80000"/>
              </a:lnSpc>
              <a:buFontTx/>
              <a:buNone/>
            </a:pPr>
            <a:endParaRPr lang="en-US" altLang="en-US"/>
          </a:p>
          <a:p>
            <a:pPr marL="609600" indent="-609600">
              <a:lnSpc>
                <a:spcPct val="80000"/>
              </a:lnSpc>
              <a:buFont typeface="Wingdings" panose="05000000000000000000" pitchFamily="2" charset="2"/>
              <a:buAutoNum type="arabicPeriod"/>
            </a:pPr>
            <a:r>
              <a:rPr lang="en-US" altLang="en-US" sz="2200"/>
              <a:t>Ayah, bila si mayat meninggalkan anak laki-laki atau cucu laki-laki dari anak laki-laki.</a:t>
            </a:r>
          </a:p>
          <a:p>
            <a:pPr marL="609600" indent="-609600">
              <a:lnSpc>
                <a:spcPct val="80000"/>
              </a:lnSpc>
              <a:buFont typeface="Wingdings" panose="05000000000000000000" pitchFamily="2" charset="2"/>
              <a:buAutoNum type="arabicPeriod"/>
            </a:pPr>
            <a:r>
              <a:rPr lang="en-US" altLang="en-US" sz="2200"/>
              <a:t>Kakek sahih, bila si mayat meninggalkan anak laki-laki/cucu laki-laki dari anak laki-laki.</a:t>
            </a:r>
          </a:p>
          <a:p>
            <a:pPr marL="609600" indent="-609600">
              <a:lnSpc>
                <a:spcPct val="80000"/>
              </a:lnSpc>
              <a:buFont typeface="Wingdings" panose="05000000000000000000" pitchFamily="2" charset="2"/>
              <a:buAutoNum type="arabicPeriod"/>
            </a:pPr>
            <a:r>
              <a:rPr lang="en-US" altLang="en-US" sz="2200"/>
              <a:t>Ibu, bila si amayt meninggalkan anak atau cucu (laki/ perempuan); atau mempunyai 2 orang atau lebih saudara sakandung/se-ayah/se-ibu.</a:t>
            </a:r>
          </a:p>
          <a:p>
            <a:pPr marL="609600" indent="-609600">
              <a:lnSpc>
                <a:spcPct val="80000"/>
              </a:lnSpc>
              <a:buFont typeface="Wingdings" panose="05000000000000000000" pitchFamily="2" charset="2"/>
              <a:buAutoNum type="arabicPeriod"/>
            </a:pPr>
            <a:r>
              <a:rPr lang="en-US" altLang="en-US" sz="2200"/>
              <a:t>Cucu perempuan dari anak laki-laki, bila si amayat mening-galkan hanya seorang anak perempuan. Bila anak perem-puan lebih dari satu, maka cucu perempuan tidak memper-oleh bagian.</a:t>
            </a:r>
          </a:p>
          <a:p>
            <a:pPr marL="609600" indent="-609600">
              <a:lnSpc>
                <a:spcPct val="80000"/>
              </a:lnSpc>
              <a:buFont typeface="Wingdings" panose="05000000000000000000" pitchFamily="2" charset="2"/>
              <a:buAutoNum type="arabicPeriod"/>
            </a:pPr>
            <a:r>
              <a:rPr lang="en-US" altLang="en-US" sz="2200"/>
              <a:t>Saudara perempuan se ayah seorang atau lebih, bila si ma-yat mempunyai seorang saudara perempuan sekandung.</a:t>
            </a:r>
          </a:p>
          <a:p>
            <a:pPr marL="609600" indent="-609600">
              <a:lnSpc>
                <a:spcPct val="80000"/>
              </a:lnSpc>
              <a:buFont typeface="Wingdings" panose="05000000000000000000" pitchFamily="2" charset="2"/>
              <a:buAutoNum type="arabicPeriod"/>
            </a:pPr>
            <a:r>
              <a:rPr lang="en-US" altLang="en-US" sz="2200"/>
              <a:t>Saudara laki-laki/perempuan se-ibu, masing-masing mereka memperoleh 1/6.</a:t>
            </a:r>
          </a:p>
          <a:p>
            <a:pPr marL="609600" indent="-609600">
              <a:lnSpc>
                <a:spcPct val="80000"/>
              </a:lnSpc>
              <a:buFont typeface="Wingdings" panose="05000000000000000000" pitchFamily="2" charset="2"/>
              <a:buAutoNum type="arabicPeriod"/>
            </a:pPr>
            <a:r>
              <a:rPr lang="en-US" altLang="en-US" sz="2200"/>
              <a:t>Nenek sahih, bila tidak ada ibu si mayat.   </a:t>
            </a:r>
          </a:p>
        </p:txBody>
      </p:sp>
    </p:spTree>
  </p:cSld>
  <p:clrMapOvr>
    <a:masterClrMapping/>
  </p:clrMapOvr>
  <p:transition>
    <p:push dir="r"/>
  </p:transition>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5715" name="Rectangle 3">
            <a:extLst>
              <a:ext uri="{FF2B5EF4-FFF2-40B4-BE49-F238E27FC236}">
                <a16:creationId xmlns:a16="http://schemas.microsoft.com/office/drawing/2014/main" id="{72139245-2771-4681-B8F9-87E0071F364F}"/>
              </a:ext>
            </a:extLst>
          </p:cNvPr>
          <p:cNvSpPr>
            <a:spLocks noGrp="1" noChangeArrowheads="1"/>
          </p:cNvSpPr>
          <p:nvPr>
            <p:ph type="body" idx="1"/>
          </p:nvPr>
        </p:nvSpPr>
        <p:spPr>
          <a:xfrm>
            <a:off x="457200" y="457200"/>
            <a:ext cx="8229600" cy="5673725"/>
          </a:xfrm>
        </p:spPr>
        <p:txBody>
          <a:bodyPr/>
          <a:lstStyle/>
          <a:p>
            <a:pPr marL="609600" indent="-609600" algn="ctr">
              <a:lnSpc>
                <a:spcPct val="90000"/>
              </a:lnSpc>
              <a:buFontTx/>
              <a:buNone/>
            </a:pPr>
            <a:r>
              <a:rPr lang="en-US" altLang="en-US" sz="4000"/>
              <a:t>YANG MEMPEROLEH 1/3</a:t>
            </a:r>
          </a:p>
          <a:p>
            <a:pPr marL="609600" indent="-609600" algn="ctr">
              <a:lnSpc>
                <a:spcPct val="90000"/>
              </a:lnSpc>
              <a:buFontTx/>
              <a:buNone/>
            </a:pPr>
            <a:endParaRPr lang="en-US" altLang="en-US" sz="4000"/>
          </a:p>
          <a:p>
            <a:pPr marL="609600" indent="-609600">
              <a:lnSpc>
                <a:spcPct val="90000"/>
              </a:lnSpc>
              <a:buFont typeface="Wingdings" panose="05000000000000000000" pitchFamily="2" charset="2"/>
              <a:buAutoNum type="arabicPeriod"/>
            </a:pPr>
            <a:r>
              <a:rPr lang="en-US" altLang="en-US"/>
              <a:t>Ibu, bila si mayat tidak meninggalkan anak/cucu; tidak mempunyai saudara laki-laki/perempuan 2 orang atau lebih (sekandung/se-ayah/se-ibu) </a:t>
            </a:r>
            <a:r>
              <a:rPr lang="en-US" altLang="en-US">
                <a:sym typeface="Wingdings" panose="05000000000000000000" pitchFamily="2" charset="2"/>
              </a:rPr>
              <a:t> mereka memperoleh atau terhijab.</a:t>
            </a:r>
          </a:p>
          <a:p>
            <a:pPr marL="609600" indent="-609600">
              <a:lnSpc>
                <a:spcPct val="90000"/>
              </a:lnSpc>
              <a:buFont typeface="Wingdings" panose="05000000000000000000" pitchFamily="2" charset="2"/>
              <a:buAutoNum type="arabicPeriod"/>
            </a:pPr>
            <a:r>
              <a:rPr lang="en-US" altLang="en-US"/>
              <a:t>Saudara laki-laki dan saudara perempu-an se-ibu 2 orang atau lebih, dengan syarat tidak ada orang tua atau anak keturunan.</a:t>
            </a:r>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animEffect transition="in" filter="fade">
                                      <p:cBhvr>
                                        <p:cTn id="7" dur="1000">
                                          <p:stCondLst>
                                            <p:cond delay="0"/>
                                          </p:stCondLst>
                                        </p:cTn>
                                        <p:tgtEl>
                                          <p:spTgt spid="1157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5715">
                                            <p:txEl>
                                              <p:pRg st="2" end="2"/>
                                            </p:txEl>
                                          </p:spTgt>
                                        </p:tgtEl>
                                        <p:attrNameLst>
                                          <p:attrName>style.visibility</p:attrName>
                                        </p:attrNameLst>
                                      </p:cBhvr>
                                      <p:to>
                                        <p:strVal val="visible"/>
                                      </p:to>
                                    </p:set>
                                    <p:animEffect transition="in" filter="fade">
                                      <p:cBhvr>
                                        <p:cTn id="12" dur="1000">
                                          <p:stCondLst>
                                            <p:cond delay="0"/>
                                          </p:stCondLst>
                                        </p:cTn>
                                        <p:tgtEl>
                                          <p:spTgt spid="11571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5715">
                                            <p:txEl>
                                              <p:pRg st="3" end="3"/>
                                            </p:txEl>
                                          </p:spTgt>
                                        </p:tgtEl>
                                        <p:attrNameLst>
                                          <p:attrName>style.visibility</p:attrName>
                                        </p:attrNameLst>
                                      </p:cBhvr>
                                      <p:to>
                                        <p:strVal val="visible"/>
                                      </p:to>
                                    </p:set>
                                    <p:animEffect transition="in" filter="fade">
                                      <p:cBhvr>
                                        <p:cTn id="17" dur="1000">
                                          <p:stCondLst>
                                            <p:cond delay="0"/>
                                          </p:stCondLst>
                                        </p:cTn>
                                        <p:tgtEl>
                                          <p:spTgt spid="1157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5" grpId="0" build="p"/>
    </p:bldLst>
  </p:timing>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880B4FDD-0117-436C-B393-D5C49E8CDAE6}"/>
              </a:ext>
            </a:extLst>
          </p:cNvPr>
          <p:cNvSpPr>
            <a:spLocks noGrp="1" noChangeArrowheads="1"/>
          </p:cNvSpPr>
          <p:nvPr>
            <p:ph type="title"/>
          </p:nvPr>
        </p:nvSpPr>
        <p:spPr>
          <a:xfrm>
            <a:off x="457200" y="292100"/>
            <a:ext cx="8229600" cy="1050925"/>
          </a:xfrm>
        </p:spPr>
        <p:txBody>
          <a:bodyPr/>
          <a:lstStyle/>
          <a:p>
            <a:r>
              <a:rPr lang="en-US" altLang="en-US"/>
              <a:t>HIJAB / PENGHALANG</a:t>
            </a:r>
          </a:p>
        </p:txBody>
      </p:sp>
      <p:sp>
        <p:nvSpPr>
          <p:cNvPr id="116739" name="Rectangle 3">
            <a:extLst>
              <a:ext uri="{FF2B5EF4-FFF2-40B4-BE49-F238E27FC236}">
                <a16:creationId xmlns:a16="http://schemas.microsoft.com/office/drawing/2014/main" id="{3714A46B-1CDD-4BDA-882C-61404CA5BEA0}"/>
              </a:ext>
            </a:extLst>
          </p:cNvPr>
          <p:cNvSpPr>
            <a:spLocks noGrp="1" noChangeArrowheads="1"/>
          </p:cNvSpPr>
          <p:nvPr>
            <p:ph type="body" idx="1"/>
          </p:nvPr>
        </p:nvSpPr>
        <p:spPr>
          <a:xfrm>
            <a:off x="457200" y="2041525"/>
            <a:ext cx="8229600" cy="3978275"/>
          </a:xfrm>
        </p:spPr>
        <p:txBody>
          <a:bodyPr/>
          <a:lstStyle/>
          <a:p>
            <a:pPr marL="609600" indent="-609600">
              <a:lnSpc>
                <a:spcPct val="80000"/>
              </a:lnSpc>
              <a:buFontTx/>
              <a:buNone/>
            </a:pPr>
            <a:r>
              <a:rPr lang="en-US" altLang="en-US" sz="2400" b="1"/>
              <a:t>Hijab</a:t>
            </a:r>
            <a:r>
              <a:rPr lang="en-US" altLang="en-US" sz="2400"/>
              <a:t> (penghalang), yaitu seseorang dapat menghalangi orang lain untuk memperoleh bagian yang sebenarnya atau sama sekali tidak memperoleh.</a:t>
            </a:r>
          </a:p>
          <a:p>
            <a:pPr marL="609600" indent="-609600">
              <a:lnSpc>
                <a:spcPct val="80000"/>
              </a:lnSpc>
              <a:buFontTx/>
              <a:buNone/>
            </a:pPr>
            <a:endParaRPr lang="en-US" altLang="en-US" sz="2400"/>
          </a:p>
          <a:p>
            <a:pPr marL="609600" indent="-609600">
              <a:lnSpc>
                <a:spcPct val="80000"/>
              </a:lnSpc>
              <a:buFontTx/>
              <a:buNone/>
            </a:pPr>
            <a:r>
              <a:rPr lang="en-US" altLang="en-US" sz="2400"/>
              <a:t>Hijab ada dua (2) macam yaitu :</a:t>
            </a:r>
          </a:p>
          <a:p>
            <a:pPr marL="609600" indent="-609600">
              <a:lnSpc>
                <a:spcPct val="80000"/>
              </a:lnSpc>
              <a:buFontTx/>
              <a:buNone/>
            </a:pPr>
            <a:endParaRPr lang="en-US" altLang="en-US" sz="2400"/>
          </a:p>
          <a:p>
            <a:pPr marL="609600" indent="-609600">
              <a:lnSpc>
                <a:spcPct val="80000"/>
              </a:lnSpc>
              <a:buFont typeface="Wingdings" panose="05000000000000000000" pitchFamily="2" charset="2"/>
              <a:buAutoNum type="arabicPeriod"/>
            </a:pPr>
            <a:r>
              <a:rPr lang="en-US" altLang="en-US" sz="2400" u="sng"/>
              <a:t>Hijab Nuqshon</a:t>
            </a:r>
            <a:r>
              <a:rPr lang="en-US" altLang="en-US" sz="2400"/>
              <a:t>, yaitu seseorang menghalangi orang lain untuk memperoleh bagian yang se-benarnya, karena ia lebih dekat pada si mayat.</a:t>
            </a:r>
          </a:p>
          <a:p>
            <a:pPr marL="609600" indent="-609600">
              <a:lnSpc>
                <a:spcPct val="80000"/>
              </a:lnSpc>
              <a:buFont typeface="Wingdings" panose="05000000000000000000" pitchFamily="2" charset="2"/>
              <a:buAutoNum type="arabicPeriod"/>
            </a:pPr>
            <a:r>
              <a:rPr lang="en-US" altLang="en-US" sz="2400" u="sng"/>
              <a:t>Hijab Hirman</a:t>
            </a:r>
            <a:r>
              <a:rPr lang="en-US" altLang="en-US" sz="2400"/>
              <a:t>, yaitu seseorang menghalangi orang lain yang sama sekali tidak memperoleh bagian.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path" presetSubtype="0" accel="50000" decel="50000" fill="hold" grpId="0" nodeType="withEffect">
                                  <p:stCondLst>
                                    <p:cond delay="0"/>
                                  </p:stCondLst>
                                  <p:iterate type="lt">
                                    <p:tmPct val="10000"/>
                                  </p:iterate>
                                  <p:childTnLst>
                                    <p:animMotion origin="layout" path="M 0.0 0.0  C 0.007 -0.01333  0.014 -0.028  0.021 -0.04667  C 0.04 -0.1  0.045 -0.152  0.031 -0.16  C 0.017 -0.16933  -0.01 -0.132  -0.029 -0.07867  C -0.039 -0.05067  -0.045 -0.024  -0.047 -0.004  C -0.05 0.012  -0.051 0.028  -0.051 0.04667  C -0.051 0.10667  -0.038 0.156  -0.023 0.156  C -0.008 0.156  0.005 0.10667  0.005 0.04667  C 0.005 0.01867  0.002 -0.008  -0.003 -0.02667  C -0.005 -0.04267  -0.01 -0.06  -0.016 -0.07733  C -0.036 -0.132  -0.063 -0.16933  -0.077 -0.16  C -0.091 -0.15067  -0.086 -0.1  -0.066 -0.04533  C -0.058 -0.02  -0.047 0.00133  -0.036 0.016  C -0.028 0.02933  -0.019 0.04133  -0.007 0.05333  C 0.029 0.092  0.065 0.10933  0.075 0.09333  C 0.084 0.07733  0.064 0.03333  0.028 -0.004  C 0.013 -0.02  -0.003 -0.032  -0.016 -0.04  C -0.028 -0.048  -0.043 -0.05467  -0.059 -0.05867  C -0.103 -0.072  -0.141 -0.068  -0.144 -0.04667  C -0.148 -0.02667  -0.115 0.0  -0.071 0.01333  C -0.051 0.01867  -0.032 0.02133  -0.017 0.02  C -0.004 0.02  0.01 0.01733  0.025 0.01333  C 0.069 0.0  0.102 -0.028  0.098 -0.048  C 0.095 -0.068  0.057 -0.07333  0.013 -0.06  C -0.008 -0.05333  -0.027 -0.044  -0.04 -0.03333  C -0.051 -0.02533  -0.062 -0.016  -0.074 -0.004  C -0.109 0.03467  -0.13 0.07733  -0.12 0.09333  C -0.111 0.10933  -0.074 0.092  -0.039 0.05467  C -0.022 0.036  -0.008 0.01733  0.0 0.0  Z" pathEditMode="relative">
                                      <p:cBhvr>
                                        <p:cTn id="6" dur="1299" fill="hold">
                                          <p:stCondLst>
                                            <p:cond delay="0"/>
                                          </p:stCondLst>
                                        </p:cTn>
                                        <p:tgtEl>
                                          <p:spTgt spid="116738"/>
                                        </p:tgtEl>
                                        <p:attrNameLst>
                                          <p:attrName>ppt_x</p:attrName>
                                          <p:attrName>ppt_y</p:attrName>
                                        </p:attrNameLst>
                                      </p:cBhvr>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116739">
                                            <p:txEl>
                                              <p:pRg st="0" end="0"/>
                                            </p:txEl>
                                          </p:spTgt>
                                        </p:tgtEl>
                                        <p:attrNameLst>
                                          <p:attrName>style.visibility</p:attrName>
                                        </p:attrNameLst>
                                      </p:cBhvr>
                                      <p:to>
                                        <p:strVal val="visible"/>
                                      </p:to>
                                    </p:set>
                                    <p:animEffect transition="in" filter="fade">
                                      <p:cBhvr>
                                        <p:cTn id="11" dur="1000"/>
                                        <p:tgtEl>
                                          <p:spTgt spid="116739">
                                            <p:txEl>
                                              <p:pRg st="0" end="0"/>
                                            </p:txEl>
                                          </p:spTgt>
                                        </p:tgtEl>
                                      </p:cBhvr>
                                    </p:animEffect>
                                    <p:anim calcmode="lin" valueType="num">
                                      <p:cBhvr>
                                        <p:cTn id="12" dur="1000" fill="hold"/>
                                        <p:tgtEl>
                                          <p:spTgt spid="116739">
                                            <p:txEl>
                                              <p:pRg st="0" end="0"/>
                                            </p:txEl>
                                          </p:spTgt>
                                        </p:tgtEl>
                                        <p:attrNameLst>
                                          <p:attrName>ppt_x</p:attrName>
                                        </p:attrNameLst>
                                      </p:cBhvr>
                                      <p:tavLst>
                                        <p:tav tm="0">
                                          <p:val>
                                            <p:strVal val="#ppt_x"/>
                                          </p:val>
                                        </p:tav>
                                        <p:tav tm="100000">
                                          <p:val>
                                            <p:strVal val="#ppt_x"/>
                                          </p:val>
                                        </p:tav>
                                      </p:tavLst>
                                    </p:anim>
                                    <p:anim calcmode="lin" valueType="num">
                                      <p:cBhvr>
                                        <p:cTn id="13" dur="898" decel="100000" fill="hold"/>
                                        <p:tgtEl>
                                          <p:spTgt spid="116739">
                                            <p:txEl>
                                              <p:pRg st="0" end="0"/>
                                            </p:txEl>
                                          </p:spTgt>
                                        </p:tgtEl>
                                        <p:attrNameLst>
                                          <p:attrName>ppt_y</p:attrName>
                                        </p:attrNameLst>
                                      </p:cBhvr>
                                      <p:tavLst>
                                        <p:tav tm="0">
                                          <p:val>
                                            <p:strVal val="#ppt_y+1"/>
                                          </p:val>
                                        </p:tav>
                                        <p:tav tm="100000">
                                          <p:val>
                                            <p:strVal val="#ppt_y-.03"/>
                                          </p:val>
                                        </p:tav>
                                      </p:tavLst>
                                    </p:anim>
                                    <p:anim calcmode="lin" valueType="num">
                                      <p:cBhvr>
                                        <p:cTn id="14" dur="100" accel="100000" fill="hold">
                                          <p:stCondLst>
                                            <p:cond delay="898"/>
                                          </p:stCondLst>
                                        </p:cTn>
                                        <p:tgtEl>
                                          <p:spTgt spid="116739">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116739">
                                            <p:txEl>
                                              <p:pRg st="2" end="2"/>
                                            </p:txEl>
                                          </p:spTgt>
                                        </p:tgtEl>
                                        <p:attrNameLst>
                                          <p:attrName>style.visibility</p:attrName>
                                        </p:attrNameLst>
                                      </p:cBhvr>
                                      <p:to>
                                        <p:strVal val="visible"/>
                                      </p:to>
                                    </p:set>
                                    <p:animEffect transition="in" filter="fade">
                                      <p:cBhvr>
                                        <p:cTn id="19" dur="1000"/>
                                        <p:tgtEl>
                                          <p:spTgt spid="116739">
                                            <p:txEl>
                                              <p:pRg st="2" end="2"/>
                                            </p:txEl>
                                          </p:spTgt>
                                        </p:tgtEl>
                                      </p:cBhvr>
                                    </p:animEffect>
                                    <p:anim calcmode="lin" valueType="num">
                                      <p:cBhvr>
                                        <p:cTn id="20" dur="1000" fill="hold"/>
                                        <p:tgtEl>
                                          <p:spTgt spid="116739">
                                            <p:txEl>
                                              <p:pRg st="2" end="2"/>
                                            </p:txEl>
                                          </p:spTgt>
                                        </p:tgtEl>
                                        <p:attrNameLst>
                                          <p:attrName>ppt_x</p:attrName>
                                        </p:attrNameLst>
                                      </p:cBhvr>
                                      <p:tavLst>
                                        <p:tav tm="0">
                                          <p:val>
                                            <p:strVal val="#ppt_x"/>
                                          </p:val>
                                        </p:tav>
                                        <p:tav tm="100000">
                                          <p:val>
                                            <p:strVal val="#ppt_x"/>
                                          </p:val>
                                        </p:tav>
                                      </p:tavLst>
                                    </p:anim>
                                    <p:anim calcmode="lin" valueType="num">
                                      <p:cBhvr>
                                        <p:cTn id="21" dur="898" decel="100000" fill="hold"/>
                                        <p:tgtEl>
                                          <p:spTgt spid="116739">
                                            <p:txEl>
                                              <p:pRg st="2" end="2"/>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898"/>
                                          </p:stCondLst>
                                        </p:cTn>
                                        <p:tgtEl>
                                          <p:spTgt spid="116739">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7" presetClass="entr" presetSubtype="0" fill="hold" grpId="0" nodeType="clickEffect">
                                  <p:stCondLst>
                                    <p:cond delay="0"/>
                                  </p:stCondLst>
                                  <p:childTnLst>
                                    <p:set>
                                      <p:cBhvr>
                                        <p:cTn id="26" dur="1" fill="hold">
                                          <p:stCondLst>
                                            <p:cond delay="0"/>
                                          </p:stCondLst>
                                        </p:cTn>
                                        <p:tgtEl>
                                          <p:spTgt spid="116739">
                                            <p:txEl>
                                              <p:pRg st="4" end="4"/>
                                            </p:txEl>
                                          </p:spTgt>
                                        </p:tgtEl>
                                        <p:attrNameLst>
                                          <p:attrName>style.visibility</p:attrName>
                                        </p:attrNameLst>
                                      </p:cBhvr>
                                      <p:to>
                                        <p:strVal val="visible"/>
                                      </p:to>
                                    </p:set>
                                    <p:animEffect transition="in" filter="fade">
                                      <p:cBhvr>
                                        <p:cTn id="27" dur="1000"/>
                                        <p:tgtEl>
                                          <p:spTgt spid="116739">
                                            <p:txEl>
                                              <p:pRg st="4" end="4"/>
                                            </p:txEl>
                                          </p:spTgt>
                                        </p:tgtEl>
                                      </p:cBhvr>
                                    </p:animEffect>
                                    <p:anim calcmode="lin" valueType="num">
                                      <p:cBhvr>
                                        <p:cTn id="28" dur="1000" fill="hold"/>
                                        <p:tgtEl>
                                          <p:spTgt spid="116739">
                                            <p:txEl>
                                              <p:pRg st="4" end="4"/>
                                            </p:txEl>
                                          </p:spTgt>
                                        </p:tgtEl>
                                        <p:attrNameLst>
                                          <p:attrName>ppt_x</p:attrName>
                                        </p:attrNameLst>
                                      </p:cBhvr>
                                      <p:tavLst>
                                        <p:tav tm="0">
                                          <p:val>
                                            <p:strVal val="#ppt_x"/>
                                          </p:val>
                                        </p:tav>
                                        <p:tav tm="100000">
                                          <p:val>
                                            <p:strVal val="#ppt_x"/>
                                          </p:val>
                                        </p:tav>
                                      </p:tavLst>
                                    </p:anim>
                                    <p:anim calcmode="lin" valueType="num">
                                      <p:cBhvr>
                                        <p:cTn id="29" dur="898" decel="100000" fill="hold"/>
                                        <p:tgtEl>
                                          <p:spTgt spid="116739">
                                            <p:txEl>
                                              <p:pRg st="4" end="4"/>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898"/>
                                          </p:stCondLst>
                                        </p:cTn>
                                        <p:tgtEl>
                                          <p:spTgt spid="116739">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37" presetClass="entr" presetSubtype="0" fill="hold" grpId="0" nodeType="clickEffect">
                                  <p:stCondLst>
                                    <p:cond delay="0"/>
                                  </p:stCondLst>
                                  <p:childTnLst>
                                    <p:set>
                                      <p:cBhvr>
                                        <p:cTn id="34" dur="1" fill="hold">
                                          <p:stCondLst>
                                            <p:cond delay="0"/>
                                          </p:stCondLst>
                                        </p:cTn>
                                        <p:tgtEl>
                                          <p:spTgt spid="116739">
                                            <p:txEl>
                                              <p:pRg st="5" end="5"/>
                                            </p:txEl>
                                          </p:spTgt>
                                        </p:tgtEl>
                                        <p:attrNameLst>
                                          <p:attrName>style.visibility</p:attrName>
                                        </p:attrNameLst>
                                      </p:cBhvr>
                                      <p:to>
                                        <p:strVal val="visible"/>
                                      </p:to>
                                    </p:set>
                                    <p:animEffect transition="in" filter="fade">
                                      <p:cBhvr>
                                        <p:cTn id="35" dur="1000"/>
                                        <p:tgtEl>
                                          <p:spTgt spid="116739">
                                            <p:txEl>
                                              <p:pRg st="5" end="5"/>
                                            </p:txEl>
                                          </p:spTgt>
                                        </p:tgtEl>
                                      </p:cBhvr>
                                    </p:animEffect>
                                    <p:anim calcmode="lin" valueType="num">
                                      <p:cBhvr>
                                        <p:cTn id="36" dur="1000" fill="hold"/>
                                        <p:tgtEl>
                                          <p:spTgt spid="116739">
                                            <p:txEl>
                                              <p:pRg st="5" end="5"/>
                                            </p:txEl>
                                          </p:spTgt>
                                        </p:tgtEl>
                                        <p:attrNameLst>
                                          <p:attrName>ppt_x</p:attrName>
                                        </p:attrNameLst>
                                      </p:cBhvr>
                                      <p:tavLst>
                                        <p:tav tm="0">
                                          <p:val>
                                            <p:strVal val="#ppt_x"/>
                                          </p:val>
                                        </p:tav>
                                        <p:tav tm="100000">
                                          <p:val>
                                            <p:strVal val="#ppt_x"/>
                                          </p:val>
                                        </p:tav>
                                      </p:tavLst>
                                    </p:anim>
                                    <p:anim calcmode="lin" valueType="num">
                                      <p:cBhvr>
                                        <p:cTn id="37" dur="898" decel="100000" fill="hold"/>
                                        <p:tgtEl>
                                          <p:spTgt spid="116739">
                                            <p:txEl>
                                              <p:pRg st="5" end="5"/>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898"/>
                                          </p:stCondLst>
                                        </p:cTn>
                                        <p:tgtEl>
                                          <p:spTgt spid="116739">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8" grpId="0"/>
      <p:bldP spid="11673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920EEC11-8F68-45C2-B4C9-02B8DABB4ACD}"/>
              </a:ext>
            </a:extLst>
          </p:cNvPr>
          <p:cNvSpPr>
            <a:spLocks noGrp="1" noChangeArrowheads="1"/>
          </p:cNvSpPr>
          <p:nvPr>
            <p:ph type="title"/>
          </p:nvPr>
        </p:nvSpPr>
        <p:spPr/>
        <p:txBody>
          <a:bodyPr/>
          <a:lstStyle/>
          <a:p>
            <a:r>
              <a:rPr lang="en-US" altLang="en-US" sz="4000"/>
              <a:t>PEMBAHASAN HUKUM DALAM USHUL FIQIH </a:t>
            </a:r>
          </a:p>
        </p:txBody>
      </p:sp>
      <p:sp>
        <p:nvSpPr>
          <p:cNvPr id="9219" name="Rectangle 3">
            <a:extLst>
              <a:ext uri="{FF2B5EF4-FFF2-40B4-BE49-F238E27FC236}">
                <a16:creationId xmlns:a16="http://schemas.microsoft.com/office/drawing/2014/main" id="{270AE2FB-6171-42FB-AEF6-BE81657CFAB6}"/>
              </a:ext>
            </a:extLst>
          </p:cNvPr>
          <p:cNvSpPr>
            <a:spLocks noGrp="1" noChangeArrowheads="1"/>
          </p:cNvSpPr>
          <p:nvPr>
            <p:ph type="body" idx="1"/>
          </p:nvPr>
        </p:nvSpPr>
        <p:spPr/>
        <p:txBody>
          <a:bodyPr/>
          <a:lstStyle/>
          <a:p>
            <a:pPr marL="609600" indent="-609600">
              <a:lnSpc>
                <a:spcPct val="90000"/>
              </a:lnSpc>
              <a:buFontTx/>
              <a:buAutoNum type="arabicPeriod"/>
            </a:pPr>
            <a:r>
              <a:rPr lang="en-US" altLang="en-US" sz="2800"/>
              <a:t>HAKIM, yaitu orang yang menetapkan hukum atau menetapkan baik buruknya satu perbuat-an (dalam hal ini Allah).</a:t>
            </a:r>
          </a:p>
          <a:p>
            <a:pPr marL="609600" indent="-609600">
              <a:lnSpc>
                <a:spcPct val="90000"/>
              </a:lnSpc>
              <a:buFontTx/>
              <a:buAutoNum type="arabicPeriod"/>
            </a:pPr>
            <a:r>
              <a:rPr lang="en-US" altLang="en-US" sz="2800"/>
              <a:t>HUKUM, yaitu sesuatu yang berasal dari ha-kim atau firman pembuat syara’ yang berhu-bungan dengan perbuatan orang dewasa (mu-kallaf) yang mengandung tuntutan.</a:t>
            </a:r>
          </a:p>
          <a:p>
            <a:pPr marL="609600" indent="-609600">
              <a:lnSpc>
                <a:spcPct val="90000"/>
              </a:lnSpc>
              <a:buFontTx/>
              <a:buAutoNum type="arabicPeriod"/>
            </a:pPr>
            <a:r>
              <a:rPr lang="en-US" altLang="en-US" sz="2800"/>
              <a:t>MAHKUM FIIHI, yaitu perbuatan mukallaf yang berhubungan dengan hukum. Misalnya wajib, mandub (sunnat), haram, makruh, dan mubah. </a:t>
            </a:r>
          </a:p>
        </p:txBody>
      </p:sp>
    </p:spTree>
  </p:cSld>
  <p:clrMapOvr>
    <a:masterClrMapping/>
  </p:clrMapOvr>
  <p:transition>
    <p:push dir="r"/>
  </p:transition>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7764" name="Rectangle 4">
            <a:extLst>
              <a:ext uri="{FF2B5EF4-FFF2-40B4-BE49-F238E27FC236}">
                <a16:creationId xmlns:a16="http://schemas.microsoft.com/office/drawing/2014/main" id="{8117D2B7-2598-4116-9867-A51FFF2FE231}"/>
              </a:ext>
            </a:extLst>
          </p:cNvPr>
          <p:cNvSpPr>
            <a:spLocks noGrp="1" noChangeArrowheads="1"/>
          </p:cNvSpPr>
          <p:nvPr>
            <p:ph type="title"/>
          </p:nvPr>
        </p:nvSpPr>
        <p:spPr>
          <a:xfrm>
            <a:off x="457200" y="292100"/>
            <a:ext cx="8229600" cy="958850"/>
          </a:xfrm>
        </p:spPr>
        <p:txBody>
          <a:bodyPr/>
          <a:lstStyle/>
          <a:p>
            <a:r>
              <a:rPr lang="en-US" altLang="en-US"/>
              <a:t>DAFTAR HIJAB HIRMAN</a:t>
            </a:r>
          </a:p>
        </p:txBody>
      </p:sp>
      <p:sp>
        <p:nvSpPr>
          <p:cNvPr id="117765" name="Rectangle 5">
            <a:extLst>
              <a:ext uri="{FF2B5EF4-FFF2-40B4-BE49-F238E27FC236}">
                <a16:creationId xmlns:a16="http://schemas.microsoft.com/office/drawing/2014/main" id="{86F3F568-CDA7-4D38-820C-989DBF1927E3}"/>
              </a:ext>
            </a:extLst>
          </p:cNvPr>
          <p:cNvSpPr>
            <a:spLocks noGrp="1" noChangeArrowheads="1"/>
          </p:cNvSpPr>
          <p:nvPr>
            <p:ph type="body" sz="half" idx="1"/>
          </p:nvPr>
        </p:nvSpPr>
        <p:spPr>
          <a:xfrm>
            <a:off x="457200" y="1371600"/>
            <a:ext cx="4038600" cy="4759325"/>
          </a:xfrm>
        </p:spPr>
        <p:txBody>
          <a:bodyPr/>
          <a:lstStyle/>
          <a:p>
            <a:pPr marL="533400" indent="-533400">
              <a:lnSpc>
                <a:spcPct val="80000"/>
              </a:lnSpc>
              <a:buFontTx/>
              <a:buNone/>
            </a:pPr>
            <a:r>
              <a:rPr lang="en-US" altLang="en-US" sz="2100"/>
              <a:t>Orang-orang yang terhalang</a:t>
            </a:r>
          </a:p>
          <a:p>
            <a:pPr marL="533400" indent="-533400">
              <a:lnSpc>
                <a:spcPct val="80000"/>
              </a:lnSpc>
              <a:buFontTx/>
              <a:buNone/>
            </a:pPr>
            <a:endParaRPr lang="en-US" altLang="en-US" sz="2100"/>
          </a:p>
          <a:p>
            <a:pPr marL="533400" indent="-533400">
              <a:lnSpc>
                <a:spcPct val="80000"/>
              </a:lnSpc>
              <a:buFont typeface="Wingdings" panose="05000000000000000000" pitchFamily="2" charset="2"/>
              <a:buAutoNum type="arabicPeriod"/>
            </a:pPr>
            <a:r>
              <a:rPr lang="en-US" altLang="en-US" sz="2100"/>
              <a:t>Kakek</a:t>
            </a:r>
          </a:p>
          <a:p>
            <a:pPr marL="533400" indent="-533400">
              <a:lnSpc>
                <a:spcPct val="80000"/>
              </a:lnSpc>
              <a:buFont typeface="Wingdings" panose="05000000000000000000" pitchFamily="2" charset="2"/>
              <a:buAutoNum type="arabicPeriod"/>
            </a:pPr>
            <a:r>
              <a:rPr lang="en-US" altLang="en-US" sz="2100"/>
              <a:t>Nenek</a:t>
            </a:r>
          </a:p>
          <a:p>
            <a:pPr marL="533400" indent="-533400">
              <a:lnSpc>
                <a:spcPct val="80000"/>
              </a:lnSpc>
              <a:buFont typeface="Wingdings" panose="05000000000000000000" pitchFamily="2" charset="2"/>
              <a:buAutoNum type="arabicPeriod"/>
            </a:pPr>
            <a:r>
              <a:rPr lang="en-US" altLang="en-US" sz="2100"/>
              <a:t>Cucu (laki/perempuan)</a:t>
            </a:r>
          </a:p>
          <a:p>
            <a:pPr marL="533400" indent="-533400">
              <a:lnSpc>
                <a:spcPct val="80000"/>
              </a:lnSpc>
              <a:buFont typeface="Wingdings" panose="05000000000000000000" pitchFamily="2" charset="2"/>
              <a:buAutoNum type="arabicPeriod"/>
            </a:pPr>
            <a:r>
              <a:rPr lang="en-US" altLang="en-US" sz="2100"/>
              <a:t>Sdr.laki-laki sekandung</a:t>
            </a:r>
          </a:p>
          <a:p>
            <a:pPr marL="533400" indent="-533400">
              <a:lnSpc>
                <a:spcPct val="80000"/>
              </a:lnSpc>
              <a:buFont typeface="Wingdings" panose="05000000000000000000" pitchFamily="2" charset="2"/>
              <a:buAutoNum type="arabicPeriod"/>
            </a:pPr>
            <a:endParaRPr lang="en-US" altLang="en-US" sz="2100"/>
          </a:p>
          <a:p>
            <a:pPr marL="533400" indent="-533400">
              <a:lnSpc>
                <a:spcPct val="80000"/>
              </a:lnSpc>
              <a:buFont typeface="Wingdings" panose="05000000000000000000" pitchFamily="2" charset="2"/>
              <a:buAutoNum type="arabicPeriod"/>
            </a:pPr>
            <a:r>
              <a:rPr lang="en-US" altLang="en-US" sz="2100"/>
              <a:t>Sdr. Peremp. Sekandung</a:t>
            </a:r>
          </a:p>
          <a:p>
            <a:pPr marL="533400" indent="-533400">
              <a:lnSpc>
                <a:spcPct val="80000"/>
              </a:lnSpc>
              <a:buFont typeface="Wingdings" panose="05000000000000000000" pitchFamily="2" charset="2"/>
              <a:buAutoNum type="arabicPeriod"/>
            </a:pPr>
            <a:endParaRPr lang="en-US" altLang="en-US" sz="2100"/>
          </a:p>
          <a:p>
            <a:pPr marL="533400" indent="-533400">
              <a:lnSpc>
                <a:spcPct val="80000"/>
              </a:lnSpc>
              <a:buFont typeface="Wingdings" panose="05000000000000000000" pitchFamily="2" charset="2"/>
              <a:buAutoNum type="arabicPeriod"/>
            </a:pPr>
            <a:r>
              <a:rPr lang="en-US" altLang="en-US" sz="2100"/>
              <a:t>Sdr. Laki-laki se-ayah</a:t>
            </a:r>
          </a:p>
          <a:p>
            <a:pPr marL="533400" indent="-533400">
              <a:lnSpc>
                <a:spcPct val="80000"/>
              </a:lnSpc>
              <a:buFont typeface="Wingdings" panose="05000000000000000000" pitchFamily="2" charset="2"/>
              <a:buAutoNum type="arabicPeriod"/>
            </a:pPr>
            <a:endParaRPr lang="en-US" altLang="en-US" sz="2100"/>
          </a:p>
          <a:p>
            <a:pPr marL="533400" indent="-533400">
              <a:lnSpc>
                <a:spcPct val="80000"/>
              </a:lnSpc>
              <a:buFont typeface="Wingdings" panose="05000000000000000000" pitchFamily="2" charset="2"/>
              <a:buAutoNum type="arabicPeriod"/>
            </a:pPr>
            <a:r>
              <a:rPr lang="en-US" altLang="en-US" sz="2100"/>
              <a:t>Sdr. Laki-laki se-ibu </a:t>
            </a:r>
          </a:p>
        </p:txBody>
      </p:sp>
      <p:sp>
        <p:nvSpPr>
          <p:cNvPr id="117766" name="Rectangle 6">
            <a:extLst>
              <a:ext uri="{FF2B5EF4-FFF2-40B4-BE49-F238E27FC236}">
                <a16:creationId xmlns:a16="http://schemas.microsoft.com/office/drawing/2014/main" id="{604D0D82-797E-4EA6-ADD0-984BACF36BCA}"/>
              </a:ext>
            </a:extLst>
          </p:cNvPr>
          <p:cNvSpPr>
            <a:spLocks noGrp="1" noChangeArrowheads="1"/>
          </p:cNvSpPr>
          <p:nvPr>
            <p:ph type="body" sz="half" idx="2"/>
          </p:nvPr>
        </p:nvSpPr>
        <p:spPr>
          <a:xfrm>
            <a:off x="4648200" y="1371600"/>
            <a:ext cx="4038600" cy="4759325"/>
          </a:xfrm>
        </p:spPr>
        <p:txBody>
          <a:bodyPr/>
          <a:lstStyle/>
          <a:p>
            <a:pPr marL="533400" indent="-533400">
              <a:lnSpc>
                <a:spcPct val="80000"/>
              </a:lnSpc>
              <a:buFontTx/>
              <a:buNone/>
            </a:pPr>
            <a:r>
              <a:rPr lang="en-US" altLang="en-US" sz="2100"/>
              <a:t>Orang-orang yang meng-</a:t>
            </a:r>
          </a:p>
          <a:p>
            <a:pPr marL="533400" indent="-533400">
              <a:lnSpc>
                <a:spcPct val="80000"/>
              </a:lnSpc>
              <a:buFontTx/>
              <a:buNone/>
            </a:pPr>
            <a:r>
              <a:rPr lang="en-US" altLang="en-US" sz="2100"/>
              <a:t>halangi</a:t>
            </a:r>
          </a:p>
          <a:p>
            <a:pPr marL="533400" indent="-533400">
              <a:lnSpc>
                <a:spcPct val="80000"/>
              </a:lnSpc>
              <a:buFont typeface="Wingdings" panose="05000000000000000000" pitchFamily="2" charset="2"/>
              <a:buAutoNum type="arabicPeriod"/>
            </a:pPr>
            <a:r>
              <a:rPr lang="en-US" altLang="en-US" sz="2100"/>
              <a:t>Ayah</a:t>
            </a:r>
          </a:p>
          <a:p>
            <a:pPr marL="533400" indent="-533400">
              <a:lnSpc>
                <a:spcPct val="80000"/>
              </a:lnSpc>
              <a:buFont typeface="Wingdings" panose="05000000000000000000" pitchFamily="2" charset="2"/>
              <a:buAutoNum type="arabicPeriod"/>
            </a:pPr>
            <a:r>
              <a:rPr lang="en-US" altLang="en-US" sz="2100"/>
              <a:t>Ibu</a:t>
            </a:r>
          </a:p>
          <a:p>
            <a:pPr marL="533400" indent="-533400">
              <a:lnSpc>
                <a:spcPct val="80000"/>
              </a:lnSpc>
              <a:buFont typeface="Wingdings" panose="05000000000000000000" pitchFamily="2" charset="2"/>
              <a:buAutoNum type="arabicPeriod"/>
            </a:pPr>
            <a:r>
              <a:rPr lang="en-US" altLang="en-US" sz="2100"/>
              <a:t>Anak laki-laki</a:t>
            </a:r>
          </a:p>
          <a:p>
            <a:pPr marL="533400" indent="-533400">
              <a:lnSpc>
                <a:spcPct val="80000"/>
              </a:lnSpc>
              <a:buFont typeface="Wingdings" panose="05000000000000000000" pitchFamily="2" charset="2"/>
              <a:buAutoNum type="arabicPeriod"/>
            </a:pPr>
            <a:r>
              <a:rPr lang="en-US" altLang="en-US" sz="2100"/>
              <a:t>Ayah; anak laki-laki; cucu laki-laki.</a:t>
            </a:r>
          </a:p>
          <a:p>
            <a:pPr marL="533400" indent="-533400">
              <a:lnSpc>
                <a:spcPct val="80000"/>
              </a:lnSpc>
              <a:buFont typeface="Wingdings" panose="05000000000000000000" pitchFamily="2" charset="2"/>
              <a:buAutoNum type="arabicPeriod"/>
            </a:pPr>
            <a:r>
              <a:rPr lang="en-US" altLang="en-US" sz="2100"/>
              <a:t>Ayah; anak laki-laki; cucu laki-laki</a:t>
            </a:r>
          </a:p>
          <a:p>
            <a:pPr marL="533400" indent="-533400">
              <a:lnSpc>
                <a:spcPct val="80000"/>
              </a:lnSpc>
              <a:buFont typeface="Wingdings" panose="05000000000000000000" pitchFamily="2" charset="2"/>
              <a:buAutoNum type="arabicPeriod"/>
            </a:pPr>
            <a:r>
              <a:rPr lang="en-US" altLang="en-US" sz="2100"/>
              <a:t>Ayah; anak laki-laki; cucu laki-laki; sdr. Laki/perempu-</a:t>
            </a:r>
          </a:p>
          <a:p>
            <a:pPr marL="533400" indent="-533400">
              <a:lnSpc>
                <a:spcPct val="80000"/>
              </a:lnSpc>
              <a:buFont typeface="Wingdings" panose="05000000000000000000" pitchFamily="2" charset="2"/>
              <a:buNone/>
            </a:pPr>
            <a:r>
              <a:rPr lang="en-US" altLang="en-US" sz="2100"/>
              <a:t>       an sekandung.</a:t>
            </a:r>
          </a:p>
          <a:p>
            <a:pPr marL="533400" indent="-533400">
              <a:lnSpc>
                <a:spcPct val="80000"/>
              </a:lnSpc>
              <a:buFont typeface="Wingdings" panose="05000000000000000000" pitchFamily="2" charset="2"/>
              <a:buNone/>
            </a:pPr>
            <a:r>
              <a:rPr lang="en-US" altLang="en-US" sz="2100"/>
              <a:t>7.   Ayah; anak laki-laki; cucu laki-laki; sdr. Laki/perempu-an sekandung.</a:t>
            </a:r>
          </a:p>
          <a:p>
            <a:pPr marL="533400" indent="-533400">
              <a:lnSpc>
                <a:spcPct val="80000"/>
              </a:lnSpc>
              <a:buFont typeface="Wingdings" panose="05000000000000000000" pitchFamily="2" charset="2"/>
              <a:buNone/>
            </a:pPr>
            <a:endParaRPr lang="en-US" altLang="en-US" sz="21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path" presetSubtype="0" accel="50000" decel="50000" fill="hold" grpId="0" nodeType="withEffect">
                                  <p:stCondLst>
                                    <p:cond delay="0"/>
                                  </p:stCondLst>
                                  <p:iterate type="lt">
                                    <p:tmPct val="10000"/>
                                  </p:iterate>
                                  <p:childTnLst>
                                    <p:animMotion origin="layout" path="M 0.0 0.0  C 0.007 -0.01333  0.014 -0.028  0.021 -0.04667  C 0.04 -0.1  0.045 -0.152  0.031 -0.16  C 0.017 -0.16933  -0.01 -0.132  -0.029 -0.07867  C -0.039 -0.05067  -0.045 -0.024  -0.047 -0.004  C -0.05 0.012  -0.051 0.028  -0.051 0.04667  C -0.051 0.10667  -0.038 0.156  -0.023 0.156  C -0.008 0.156  0.005 0.10667  0.005 0.04667  C 0.005 0.01867  0.002 -0.008  -0.003 -0.02667  C -0.005 -0.04267  -0.01 -0.06  -0.016 -0.07733  C -0.036 -0.132  -0.063 -0.16933  -0.077 -0.16  C -0.091 -0.15067  -0.086 -0.1  -0.066 -0.04533  C -0.058 -0.02  -0.047 0.00133  -0.036 0.016  C -0.028 0.02933  -0.019 0.04133  -0.007 0.05333  C 0.029 0.092  0.065 0.10933  0.075 0.09333  C 0.084 0.07733  0.064 0.03333  0.028 -0.004  C 0.013 -0.02  -0.003 -0.032  -0.016 -0.04  C -0.028 -0.048  -0.043 -0.05467  -0.059 -0.05867  C -0.103 -0.072  -0.141 -0.068  -0.144 -0.04667  C -0.148 -0.02667  -0.115 0.0  -0.071 0.01333  C -0.051 0.01867  -0.032 0.02133  -0.017 0.02  C -0.004 0.02  0.01 0.01733  0.025 0.01333  C 0.069 0.0  0.102 -0.028  0.098 -0.048  C 0.095 -0.068  0.057 -0.07333  0.013 -0.06  C -0.008 -0.05333  -0.027 -0.044  -0.04 -0.03333  C -0.051 -0.02533  -0.062 -0.016  -0.074 -0.004  C -0.109 0.03467  -0.13 0.07733  -0.12 0.09333  C -0.111 0.10933  -0.074 0.092  -0.039 0.05467  C -0.022 0.036  -0.008 0.01733  0.0 0.0  Z" pathEditMode="relative">
                                      <p:cBhvr>
                                        <p:cTn id="6" dur="1299" fill="hold">
                                          <p:stCondLst>
                                            <p:cond delay="0"/>
                                          </p:stCondLst>
                                        </p:cTn>
                                        <p:tgtEl>
                                          <p:spTgt spid="117764"/>
                                        </p:tgtEl>
                                        <p:attrNameLst>
                                          <p:attrName>ppt_x</p:attrName>
                                          <p:attrName>ppt_y</p:attrName>
                                        </p:attrNameLst>
                                      </p:cBhvr>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117765">
                                            <p:txEl>
                                              <p:pRg st="0" end="0"/>
                                            </p:txEl>
                                          </p:spTgt>
                                        </p:tgtEl>
                                        <p:attrNameLst>
                                          <p:attrName>style.visibility</p:attrName>
                                        </p:attrNameLst>
                                      </p:cBhvr>
                                      <p:to>
                                        <p:strVal val="visible"/>
                                      </p:to>
                                    </p:set>
                                    <p:animEffect transition="in" filter="fade">
                                      <p:cBhvr>
                                        <p:cTn id="11" dur="1000"/>
                                        <p:tgtEl>
                                          <p:spTgt spid="117765">
                                            <p:txEl>
                                              <p:pRg st="0" end="0"/>
                                            </p:txEl>
                                          </p:spTgt>
                                        </p:tgtEl>
                                      </p:cBhvr>
                                    </p:animEffect>
                                    <p:anim calcmode="lin" valueType="num">
                                      <p:cBhvr>
                                        <p:cTn id="12" dur="1000" fill="hold"/>
                                        <p:tgtEl>
                                          <p:spTgt spid="117765">
                                            <p:txEl>
                                              <p:pRg st="0" end="0"/>
                                            </p:txEl>
                                          </p:spTgt>
                                        </p:tgtEl>
                                        <p:attrNameLst>
                                          <p:attrName>ppt_x</p:attrName>
                                        </p:attrNameLst>
                                      </p:cBhvr>
                                      <p:tavLst>
                                        <p:tav tm="0">
                                          <p:val>
                                            <p:strVal val="#ppt_x"/>
                                          </p:val>
                                        </p:tav>
                                        <p:tav tm="100000">
                                          <p:val>
                                            <p:strVal val="#ppt_x"/>
                                          </p:val>
                                        </p:tav>
                                      </p:tavLst>
                                    </p:anim>
                                    <p:anim calcmode="lin" valueType="num">
                                      <p:cBhvr>
                                        <p:cTn id="13" dur="898" decel="100000" fill="hold"/>
                                        <p:tgtEl>
                                          <p:spTgt spid="117765">
                                            <p:txEl>
                                              <p:pRg st="0" end="0"/>
                                            </p:txEl>
                                          </p:spTgt>
                                        </p:tgtEl>
                                        <p:attrNameLst>
                                          <p:attrName>ppt_y</p:attrName>
                                        </p:attrNameLst>
                                      </p:cBhvr>
                                      <p:tavLst>
                                        <p:tav tm="0">
                                          <p:val>
                                            <p:strVal val="#ppt_y+1"/>
                                          </p:val>
                                        </p:tav>
                                        <p:tav tm="100000">
                                          <p:val>
                                            <p:strVal val="#ppt_y-.03"/>
                                          </p:val>
                                        </p:tav>
                                      </p:tavLst>
                                    </p:anim>
                                    <p:anim calcmode="lin" valueType="num">
                                      <p:cBhvr>
                                        <p:cTn id="14" dur="100" accel="100000" fill="hold">
                                          <p:stCondLst>
                                            <p:cond delay="898"/>
                                          </p:stCondLst>
                                        </p:cTn>
                                        <p:tgtEl>
                                          <p:spTgt spid="117765">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117765">
                                            <p:txEl>
                                              <p:pRg st="2" end="2"/>
                                            </p:txEl>
                                          </p:spTgt>
                                        </p:tgtEl>
                                        <p:attrNameLst>
                                          <p:attrName>style.visibility</p:attrName>
                                        </p:attrNameLst>
                                      </p:cBhvr>
                                      <p:to>
                                        <p:strVal val="visible"/>
                                      </p:to>
                                    </p:set>
                                    <p:animEffect transition="in" filter="fade">
                                      <p:cBhvr>
                                        <p:cTn id="19" dur="1000"/>
                                        <p:tgtEl>
                                          <p:spTgt spid="117765">
                                            <p:txEl>
                                              <p:pRg st="2" end="2"/>
                                            </p:txEl>
                                          </p:spTgt>
                                        </p:tgtEl>
                                      </p:cBhvr>
                                    </p:animEffect>
                                    <p:anim calcmode="lin" valueType="num">
                                      <p:cBhvr>
                                        <p:cTn id="20" dur="1000" fill="hold"/>
                                        <p:tgtEl>
                                          <p:spTgt spid="117765">
                                            <p:txEl>
                                              <p:pRg st="2" end="2"/>
                                            </p:txEl>
                                          </p:spTgt>
                                        </p:tgtEl>
                                        <p:attrNameLst>
                                          <p:attrName>ppt_x</p:attrName>
                                        </p:attrNameLst>
                                      </p:cBhvr>
                                      <p:tavLst>
                                        <p:tav tm="0">
                                          <p:val>
                                            <p:strVal val="#ppt_x"/>
                                          </p:val>
                                        </p:tav>
                                        <p:tav tm="100000">
                                          <p:val>
                                            <p:strVal val="#ppt_x"/>
                                          </p:val>
                                        </p:tav>
                                      </p:tavLst>
                                    </p:anim>
                                    <p:anim calcmode="lin" valueType="num">
                                      <p:cBhvr>
                                        <p:cTn id="21" dur="898" decel="100000" fill="hold"/>
                                        <p:tgtEl>
                                          <p:spTgt spid="117765">
                                            <p:txEl>
                                              <p:pRg st="2" end="2"/>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898"/>
                                          </p:stCondLst>
                                        </p:cTn>
                                        <p:tgtEl>
                                          <p:spTgt spid="117765">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7" presetClass="entr" presetSubtype="0" fill="hold" grpId="0" nodeType="clickEffect">
                                  <p:stCondLst>
                                    <p:cond delay="0"/>
                                  </p:stCondLst>
                                  <p:childTnLst>
                                    <p:set>
                                      <p:cBhvr>
                                        <p:cTn id="26" dur="1" fill="hold">
                                          <p:stCondLst>
                                            <p:cond delay="0"/>
                                          </p:stCondLst>
                                        </p:cTn>
                                        <p:tgtEl>
                                          <p:spTgt spid="117765">
                                            <p:txEl>
                                              <p:pRg st="3" end="3"/>
                                            </p:txEl>
                                          </p:spTgt>
                                        </p:tgtEl>
                                        <p:attrNameLst>
                                          <p:attrName>style.visibility</p:attrName>
                                        </p:attrNameLst>
                                      </p:cBhvr>
                                      <p:to>
                                        <p:strVal val="visible"/>
                                      </p:to>
                                    </p:set>
                                    <p:animEffect transition="in" filter="fade">
                                      <p:cBhvr>
                                        <p:cTn id="27" dur="1000"/>
                                        <p:tgtEl>
                                          <p:spTgt spid="117765">
                                            <p:txEl>
                                              <p:pRg st="3" end="3"/>
                                            </p:txEl>
                                          </p:spTgt>
                                        </p:tgtEl>
                                      </p:cBhvr>
                                    </p:animEffect>
                                    <p:anim calcmode="lin" valueType="num">
                                      <p:cBhvr>
                                        <p:cTn id="28" dur="1000" fill="hold"/>
                                        <p:tgtEl>
                                          <p:spTgt spid="117765">
                                            <p:txEl>
                                              <p:pRg st="3" end="3"/>
                                            </p:txEl>
                                          </p:spTgt>
                                        </p:tgtEl>
                                        <p:attrNameLst>
                                          <p:attrName>ppt_x</p:attrName>
                                        </p:attrNameLst>
                                      </p:cBhvr>
                                      <p:tavLst>
                                        <p:tav tm="0">
                                          <p:val>
                                            <p:strVal val="#ppt_x"/>
                                          </p:val>
                                        </p:tav>
                                        <p:tav tm="100000">
                                          <p:val>
                                            <p:strVal val="#ppt_x"/>
                                          </p:val>
                                        </p:tav>
                                      </p:tavLst>
                                    </p:anim>
                                    <p:anim calcmode="lin" valueType="num">
                                      <p:cBhvr>
                                        <p:cTn id="29" dur="898" decel="100000" fill="hold"/>
                                        <p:tgtEl>
                                          <p:spTgt spid="117765">
                                            <p:txEl>
                                              <p:pRg st="3" end="3"/>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898"/>
                                          </p:stCondLst>
                                        </p:cTn>
                                        <p:tgtEl>
                                          <p:spTgt spid="117765">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37" presetClass="entr" presetSubtype="0" fill="hold" grpId="0" nodeType="clickEffect">
                                  <p:stCondLst>
                                    <p:cond delay="0"/>
                                  </p:stCondLst>
                                  <p:childTnLst>
                                    <p:set>
                                      <p:cBhvr>
                                        <p:cTn id="34" dur="1" fill="hold">
                                          <p:stCondLst>
                                            <p:cond delay="0"/>
                                          </p:stCondLst>
                                        </p:cTn>
                                        <p:tgtEl>
                                          <p:spTgt spid="117765">
                                            <p:txEl>
                                              <p:pRg st="4" end="4"/>
                                            </p:txEl>
                                          </p:spTgt>
                                        </p:tgtEl>
                                        <p:attrNameLst>
                                          <p:attrName>style.visibility</p:attrName>
                                        </p:attrNameLst>
                                      </p:cBhvr>
                                      <p:to>
                                        <p:strVal val="visible"/>
                                      </p:to>
                                    </p:set>
                                    <p:animEffect transition="in" filter="fade">
                                      <p:cBhvr>
                                        <p:cTn id="35" dur="1000"/>
                                        <p:tgtEl>
                                          <p:spTgt spid="117765">
                                            <p:txEl>
                                              <p:pRg st="4" end="4"/>
                                            </p:txEl>
                                          </p:spTgt>
                                        </p:tgtEl>
                                      </p:cBhvr>
                                    </p:animEffect>
                                    <p:anim calcmode="lin" valueType="num">
                                      <p:cBhvr>
                                        <p:cTn id="36" dur="1000" fill="hold"/>
                                        <p:tgtEl>
                                          <p:spTgt spid="117765">
                                            <p:txEl>
                                              <p:pRg st="4" end="4"/>
                                            </p:txEl>
                                          </p:spTgt>
                                        </p:tgtEl>
                                        <p:attrNameLst>
                                          <p:attrName>ppt_x</p:attrName>
                                        </p:attrNameLst>
                                      </p:cBhvr>
                                      <p:tavLst>
                                        <p:tav tm="0">
                                          <p:val>
                                            <p:strVal val="#ppt_x"/>
                                          </p:val>
                                        </p:tav>
                                        <p:tav tm="100000">
                                          <p:val>
                                            <p:strVal val="#ppt_x"/>
                                          </p:val>
                                        </p:tav>
                                      </p:tavLst>
                                    </p:anim>
                                    <p:anim calcmode="lin" valueType="num">
                                      <p:cBhvr>
                                        <p:cTn id="37" dur="898" decel="100000" fill="hold"/>
                                        <p:tgtEl>
                                          <p:spTgt spid="117765">
                                            <p:txEl>
                                              <p:pRg st="4" end="4"/>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898"/>
                                          </p:stCondLst>
                                        </p:cTn>
                                        <p:tgtEl>
                                          <p:spTgt spid="117765">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37" presetClass="entr" presetSubtype="0" fill="hold" grpId="0" nodeType="clickEffect">
                                  <p:stCondLst>
                                    <p:cond delay="0"/>
                                  </p:stCondLst>
                                  <p:childTnLst>
                                    <p:set>
                                      <p:cBhvr>
                                        <p:cTn id="42" dur="1" fill="hold">
                                          <p:stCondLst>
                                            <p:cond delay="0"/>
                                          </p:stCondLst>
                                        </p:cTn>
                                        <p:tgtEl>
                                          <p:spTgt spid="117765">
                                            <p:txEl>
                                              <p:pRg st="5" end="5"/>
                                            </p:txEl>
                                          </p:spTgt>
                                        </p:tgtEl>
                                        <p:attrNameLst>
                                          <p:attrName>style.visibility</p:attrName>
                                        </p:attrNameLst>
                                      </p:cBhvr>
                                      <p:to>
                                        <p:strVal val="visible"/>
                                      </p:to>
                                    </p:set>
                                    <p:animEffect transition="in" filter="fade">
                                      <p:cBhvr>
                                        <p:cTn id="43" dur="1000"/>
                                        <p:tgtEl>
                                          <p:spTgt spid="117765">
                                            <p:txEl>
                                              <p:pRg st="5" end="5"/>
                                            </p:txEl>
                                          </p:spTgt>
                                        </p:tgtEl>
                                      </p:cBhvr>
                                    </p:animEffect>
                                    <p:anim calcmode="lin" valueType="num">
                                      <p:cBhvr>
                                        <p:cTn id="44" dur="1000" fill="hold"/>
                                        <p:tgtEl>
                                          <p:spTgt spid="117765">
                                            <p:txEl>
                                              <p:pRg st="5" end="5"/>
                                            </p:txEl>
                                          </p:spTgt>
                                        </p:tgtEl>
                                        <p:attrNameLst>
                                          <p:attrName>ppt_x</p:attrName>
                                        </p:attrNameLst>
                                      </p:cBhvr>
                                      <p:tavLst>
                                        <p:tav tm="0">
                                          <p:val>
                                            <p:strVal val="#ppt_x"/>
                                          </p:val>
                                        </p:tav>
                                        <p:tav tm="100000">
                                          <p:val>
                                            <p:strVal val="#ppt_x"/>
                                          </p:val>
                                        </p:tav>
                                      </p:tavLst>
                                    </p:anim>
                                    <p:anim calcmode="lin" valueType="num">
                                      <p:cBhvr>
                                        <p:cTn id="45" dur="898" decel="100000" fill="hold"/>
                                        <p:tgtEl>
                                          <p:spTgt spid="117765">
                                            <p:txEl>
                                              <p:pRg st="5" end="5"/>
                                            </p:txEl>
                                          </p:spTgt>
                                        </p:tgtEl>
                                        <p:attrNameLst>
                                          <p:attrName>ppt_y</p:attrName>
                                        </p:attrNameLst>
                                      </p:cBhvr>
                                      <p:tavLst>
                                        <p:tav tm="0">
                                          <p:val>
                                            <p:strVal val="#ppt_y+1"/>
                                          </p:val>
                                        </p:tav>
                                        <p:tav tm="100000">
                                          <p:val>
                                            <p:strVal val="#ppt_y-.03"/>
                                          </p:val>
                                        </p:tav>
                                      </p:tavLst>
                                    </p:anim>
                                    <p:anim calcmode="lin" valueType="num">
                                      <p:cBhvr>
                                        <p:cTn id="46" dur="100" accel="100000" fill="hold">
                                          <p:stCondLst>
                                            <p:cond delay="898"/>
                                          </p:stCondLst>
                                        </p:cTn>
                                        <p:tgtEl>
                                          <p:spTgt spid="117765">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37" presetClass="entr" presetSubtype="0" fill="hold" grpId="0" nodeType="clickEffect">
                                  <p:stCondLst>
                                    <p:cond delay="0"/>
                                  </p:stCondLst>
                                  <p:childTnLst>
                                    <p:set>
                                      <p:cBhvr>
                                        <p:cTn id="50" dur="1" fill="hold">
                                          <p:stCondLst>
                                            <p:cond delay="0"/>
                                          </p:stCondLst>
                                        </p:cTn>
                                        <p:tgtEl>
                                          <p:spTgt spid="117765">
                                            <p:txEl>
                                              <p:pRg st="7" end="7"/>
                                            </p:txEl>
                                          </p:spTgt>
                                        </p:tgtEl>
                                        <p:attrNameLst>
                                          <p:attrName>style.visibility</p:attrName>
                                        </p:attrNameLst>
                                      </p:cBhvr>
                                      <p:to>
                                        <p:strVal val="visible"/>
                                      </p:to>
                                    </p:set>
                                    <p:animEffect transition="in" filter="fade">
                                      <p:cBhvr>
                                        <p:cTn id="51" dur="1000"/>
                                        <p:tgtEl>
                                          <p:spTgt spid="117765">
                                            <p:txEl>
                                              <p:pRg st="7" end="7"/>
                                            </p:txEl>
                                          </p:spTgt>
                                        </p:tgtEl>
                                      </p:cBhvr>
                                    </p:animEffect>
                                    <p:anim calcmode="lin" valueType="num">
                                      <p:cBhvr>
                                        <p:cTn id="52" dur="1000" fill="hold"/>
                                        <p:tgtEl>
                                          <p:spTgt spid="117765">
                                            <p:txEl>
                                              <p:pRg st="7" end="7"/>
                                            </p:txEl>
                                          </p:spTgt>
                                        </p:tgtEl>
                                        <p:attrNameLst>
                                          <p:attrName>ppt_x</p:attrName>
                                        </p:attrNameLst>
                                      </p:cBhvr>
                                      <p:tavLst>
                                        <p:tav tm="0">
                                          <p:val>
                                            <p:strVal val="#ppt_x"/>
                                          </p:val>
                                        </p:tav>
                                        <p:tav tm="100000">
                                          <p:val>
                                            <p:strVal val="#ppt_x"/>
                                          </p:val>
                                        </p:tav>
                                      </p:tavLst>
                                    </p:anim>
                                    <p:anim calcmode="lin" valueType="num">
                                      <p:cBhvr>
                                        <p:cTn id="53" dur="898" decel="100000" fill="hold"/>
                                        <p:tgtEl>
                                          <p:spTgt spid="117765">
                                            <p:txEl>
                                              <p:pRg st="7" end="7"/>
                                            </p:txEl>
                                          </p:spTgt>
                                        </p:tgtEl>
                                        <p:attrNameLst>
                                          <p:attrName>ppt_y</p:attrName>
                                        </p:attrNameLst>
                                      </p:cBhvr>
                                      <p:tavLst>
                                        <p:tav tm="0">
                                          <p:val>
                                            <p:strVal val="#ppt_y+1"/>
                                          </p:val>
                                        </p:tav>
                                        <p:tav tm="100000">
                                          <p:val>
                                            <p:strVal val="#ppt_y-.03"/>
                                          </p:val>
                                        </p:tav>
                                      </p:tavLst>
                                    </p:anim>
                                    <p:anim calcmode="lin" valueType="num">
                                      <p:cBhvr>
                                        <p:cTn id="54" dur="100" accel="100000" fill="hold">
                                          <p:stCondLst>
                                            <p:cond delay="898"/>
                                          </p:stCondLst>
                                        </p:cTn>
                                        <p:tgtEl>
                                          <p:spTgt spid="117765">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37" presetClass="entr" presetSubtype="0" fill="hold" grpId="0" nodeType="clickEffect">
                                  <p:stCondLst>
                                    <p:cond delay="0"/>
                                  </p:stCondLst>
                                  <p:childTnLst>
                                    <p:set>
                                      <p:cBhvr>
                                        <p:cTn id="58" dur="1" fill="hold">
                                          <p:stCondLst>
                                            <p:cond delay="0"/>
                                          </p:stCondLst>
                                        </p:cTn>
                                        <p:tgtEl>
                                          <p:spTgt spid="117765">
                                            <p:txEl>
                                              <p:pRg st="9" end="9"/>
                                            </p:txEl>
                                          </p:spTgt>
                                        </p:tgtEl>
                                        <p:attrNameLst>
                                          <p:attrName>style.visibility</p:attrName>
                                        </p:attrNameLst>
                                      </p:cBhvr>
                                      <p:to>
                                        <p:strVal val="visible"/>
                                      </p:to>
                                    </p:set>
                                    <p:animEffect transition="in" filter="fade">
                                      <p:cBhvr>
                                        <p:cTn id="59" dur="1000"/>
                                        <p:tgtEl>
                                          <p:spTgt spid="117765">
                                            <p:txEl>
                                              <p:pRg st="9" end="9"/>
                                            </p:txEl>
                                          </p:spTgt>
                                        </p:tgtEl>
                                      </p:cBhvr>
                                    </p:animEffect>
                                    <p:anim calcmode="lin" valueType="num">
                                      <p:cBhvr>
                                        <p:cTn id="60" dur="1000" fill="hold"/>
                                        <p:tgtEl>
                                          <p:spTgt spid="117765">
                                            <p:txEl>
                                              <p:pRg st="9" end="9"/>
                                            </p:txEl>
                                          </p:spTgt>
                                        </p:tgtEl>
                                        <p:attrNameLst>
                                          <p:attrName>ppt_x</p:attrName>
                                        </p:attrNameLst>
                                      </p:cBhvr>
                                      <p:tavLst>
                                        <p:tav tm="0">
                                          <p:val>
                                            <p:strVal val="#ppt_x"/>
                                          </p:val>
                                        </p:tav>
                                        <p:tav tm="100000">
                                          <p:val>
                                            <p:strVal val="#ppt_x"/>
                                          </p:val>
                                        </p:tav>
                                      </p:tavLst>
                                    </p:anim>
                                    <p:anim calcmode="lin" valueType="num">
                                      <p:cBhvr>
                                        <p:cTn id="61" dur="898" decel="100000" fill="hold"/>
                                        <p:tgtEl>
                                          <p:spTgt spid="117765">
                                            <p:txEl>
                                              <p:pRg st="9" end="9"/>
                                            </p:txEl>
                                          </p:spTgt>
                                        </p:tgtEl>
                                        <p:attrNameLst>
                                          <p:attrName>ppt_y</p:attrName>
                                        </p:attrNameLst>
                                      </p:cBhvr>
                                      <p:tavLst>
                                        <p:tav tm="0">
                                          <p:val>
                                            <p:strVal val="#ppt_y+1"/>
                                          </p:val>
                                        </p:tav>
                                        <p:tav tm="100000">
                                          <p:val>
                                            <p:strVal val="#ppt_y-.03"/>
                                          </p:val>
                                        </p:tav>
                                      </p:tavLst>
                                    </p:anim>
                                    <p:anim calcmode="lin" valueType="num">
                                      <p:cBhvr>
                                        <p:cTn id="62" dur="100" accel="100000" fill="hold">
                                          <p:stCondLst>
                                            <p:cond delay="898"/>
                                          </p:stCondLst>
                                        </p:cTn>
                                        <p:tgtEl>
                                          <p:spTgt spid="117765">
                                            <p:txEl>
                                              <p:pRg st="9" end="9"/>
                                            </p:txEl>
                                          </p:spTgt>
                                        </p:tgtEl>
                                        <p:attrNameLst>
                                          <p:attrName>ppt_y</p:attrName>
                                        </p:attrNameLst>
                                      </p:cBhvr>
                                      <p:tavLst>
                                        <p:tav tm="0">
                                          <p:val>
                                            <p:strVal val="#ppt_y-.03"/>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37" presetClass="entr" presetSubtype="0" fill="hold" grpId="0" nodeType="clickEffect">
                                  <p:stCondLst>
                                    <p:cond delay="0"/>
                                  </p:stCondLst>
                                  <p:childTnLst>
                                    <p:set>
                                      <p:cBhvr>
                                        <p:cTn id="66" dur="1" fill="hold">
                                          <p:stCondLst>
                                            <p:cond delay="0"/>
                                          </p:stCondLst>
                                        </p:cTn>
                                        <p:tgtEl>
                                          <p:spTgt spid="117765">
                                            <p:txEl>
                                              <p:pRg st="11" end="11"/>
                                            </p:txEl>
                                          </p:spTgt>
                                        </p:tgtEl>
                                        <p:attrNameLst>
                                          <p:attrName>style.visibility</p:attrName>
                                        </p:attrNameLst>
                                      </p:cBhvr>
                                      <p:to>
                                        <p:strVal val="visible"/>
                                      </p:to>
                                    </p:set>
                                    <p:animEffect transition="in" filter="fade">
                                      <p:cBhvr>
                                        <p:cTn id="67" dur="1000"/>
                                        <p:tgtEl>
                                          <p:spTgt spid="117765">
                                            <p:txEl>
                                              <p:pRg st="11" end="11"/>
                                            </p:txEl>
                                          </p:spTgt>
                                        </p:tgtEl>
                                      </p:cBhvr>
                                    </p:animEffect>
                                    <p:anim calcmode="lin" valueType="num">
                                      <p:cBhvr>
                                        <p:cTn id="68" dur="1000" fill="hold"/>
                                        <p:tgtEl>
                                          <p:spTgt spid="117765">
                                            <p:txEl>
                                              <p:pRg st="11" end="11"/>
                                            </p:txEl>
                                          </p:spTgt>
                                        </p:tgtEl>
                                        <p:attrNameLst>
                                          <p:attrName>ppt_x</p:attrName>
                                        </p:attrNameLst>
                                      </p:cBhvr>
                                      <p:tavLst>
                                        <p:tav tm="0">
                                          <p:val>
                                            <p:strVal val="#ppt_x"/>
                                          </p:val>
                                        </p:tav>
                                        <p:tav tm="100000">
                                          <p:val>
                                            <p:strVal val="#ppt_x"/>
                                          </p:val>
                                        </p:tav>
                                      </p:tavLst>
                                    </p:anim>
                                    <p:anim calcmode="lin" valueType="num">
                                      <p:cBhvr>
                                        <p:cTn id="69" dur="898" decel="100000" fill="hold"/>
                                        <p:tgtEl>
                                          <p:spTgt spid="117765">
                                            <p:txEl>
                                              <p:pRg st="11" end="11"/>
                                            </p:txEl>
                                          </p:spTgt>
                                        </p:tgtEl>
                                        <p:attrNameLst>
                                          <p:attrName>ppt_y</p:attrName>
                                        </p:attrNameLst>
                                      </p:cBhvr>
                                      <p:tavLst>
                                        <p:tav tm="0">
                                          <p:val>
                                            <p:strVal val="#ppt_y+1"/>
                                          </p:val>
                                        </p:tav>
                                        <p:tav tm="100000">
                                          <p:val>
                                            <p:strVal val="#ppt_y-.03"/>
                                          </p:val>
                                        </p:tav>
                                      </p:tavLst>
                                    </p:anim>
                                    <p:anim calcmode="lin" valueType="num">
                                      <p:cBhvr>
                                        <p:cTn id="70" dur="100" accel="100000" fill="hold">
                                          <p:stCondLst>
                                            <p:cond delay="898"/>
                                          </p:stCondLst>
                                        </p:cTn>
                                        <p:tgtEl>
                                          <p:spTgt spid="117765">
                                            <p:txEl>
                                              <p:pRg st="11" end="11"/>
                                            </p:txEl>
                                          </p:spTgt>
                                        </p:tgtEl>
                                        <p:attrNameLst>
                                          <p:attrName>ppt_y</p:attrName>
                                        </p:attrNameLst>
                                      </p:cBhvr>
                                      <p:tavLst>
                                        <p:tav tm="0">
                                          <p:val>
                                            <p:strVal val="#ppt_y-.03"/>
                                          </p:val>
                                        </p:tav>
                                        <p:tav tm="100000">
                                          <p:val>
                                            <p:strVal val="#ppt_y"/>
                                          </p:val>
                                        </p:tav>
                                      </p:tavLst>
                                    </p:anim>
                                  </p:childTnLst>
                                </p:cTn>
                              </p:par>
                            </p:childTnLst>
                          </p:cTn>
                        </p:par>
                      </p:childTnLst>
                    </p:cTn>
                  </p:par>
                  <p:par>
                    <p:cTn id="71" fill="hold" nodeType="clickPar">
                      <p:stCondLst>
                        <p:cond delay="indefinite"/>
                      </p:stCondLst>
                      <p:childTnLst>
                        <p:par>
                          <p:cTn id="72" fill="hold" nodeType="withGroup">
                            <p:stCondLst>
                              <p:cond delay="0"/>
                            </p:stCondLst>
                            <p:childTnLst>
                              <p:par>
                                <p:cTn id="73" presetID="37" presetClass="entr" presetSubtype="0" fill="hold" grpId="0" nodeType="clickEffect">
                                  <p:stCondLst>
                                    <p:cond delay="0"/>
                                  </p:stCondLst>
                                  <p:childTnLst>
                                    <p:set>
                                      <p:cBhvr>
                                        <p:cTn id="74" dur="1" fill="hold">
                                          <p:stCondLst>
                                            <p:cond delay="0"/>
                                          </p:stCondLst>
                                        </p:cTn>
                                        <p:tgtEl>
                                          <p:spTgt spid="117766">
                                            <p:txEl>
                                              <p:pRg st="0" end="0"/>
                                            </p:txEl>
                                          </p:spTgt>
                                        </p:tgtEl>
                                        <p:attrNameLst>
                                          <p:attrName>style.visibility</p:attrName>
                                        </p:attrNameLst>
                                      </p:cBhvr>
                                      <p:to>
                                        <p:strVal val="visible"/>
                                      </p:to>
                                    </p:set>
                                    <p:animEffect transition="in" filter="fade">
                                      <p:cBhvr>
                                        <p:cTn id="75" dur="1000"/>
                                        <p:tgtEl>
                                          <p:spTgt spid="117766">
                                            <p:txEl>
                                              <p:pRg st="0" end="0"/>
                                            </p:txEl>
                                          </p:spTgt>
                                        </p:tgtEl>
                                      </p:cBhvr>
                                    </p:animEffect>
                                    <p:anim calcmode="lin" valueType="num">
                                      <p:cBhvr>
                                        <p:cTn id="76" dur="1000" fill="hold"/>
                                        <p:tgtEl>
                                          <p:spTgt spid="117766">
                                            <p:txEl>
                                              <p:pRg st="0" end="0"/>
                                            </p:txEl>
                                          </p:spTgt>
                                        </p:tgtEl>
                                        <p:attrNameLst>
                                          <p:attrName>ppt_x</p:attrName>
                                        </p:attrNameLst>
                                      </p:cBhvr>
                                      <p:tavLst>
                                        <p:tav tm="0">
                                          <p:val>
                                            <p:strVal val="#ppt_x"/>
                                          </p:val>
                                        </p:tav>
                                        <p:tav tm="100000">
                                          <p:val>
                                            <p:strVal val="#ppt_x"/>
                                          </p:val>
                                        </p:tav>
                                      </p:tavLst>
                                    </p:anim>
                                    <p:anim calcmode="lin" valueType="num">
                                      <p:cBhvr>
                                        <p:cTn id="77" dur="898" decel="100000" fill="hold"/>
                                        <p:tgtEl>
                                          <p:spTgt spid="117766">
                                            <p:txEl>
                                              <p:pRg st="0" end="0"/>
                                            </p:txEl>
                                          </p:spTgt>
                                        </p:tgtEl>
                                        <p:attrNameLst>
                                          <p:attrName>ppt_y</p:attrName>
                                        </p:attrNameLst>
                                      </p:cBhvr>
                                      <p:tavLst>
                                        <p:tav tm="0">
                                          <p:val>
                                            <p:strVal val="#ppt_y+1"/>
                                          </p:val>
                                        </p:tav>
                                        <p:tav tm="100000">
                                          <p:val>
                                            <p:strVal val="#ppt_y-.03"/>
                                          </p:val>
                                        </p:tav>
                                      </p:tavLst>
                                    </p:anim>
                                    <p:anim calcmode="lin" valueType="num">
                                      <p:cBhvr>
                                        <p:cTn id="78" dur="100" accel="100000" fill="hold">
                                          <p:stCondLst>
                                            <p:cond delay="898"/>
                                          </p:stCondLst>
                                        </p:cTn>
                                        <p:tgtEl>
                                          <p:spTgt spid="117766">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79" fill="hold" nodeType="clickPar">
                      <p:stCondLst>
                        <p:cond delay="indefinite"/>
                      </p:stCondLst>
                      <p:childTnLst>
                        <p:par>
                          <p:cTn id="80" fill="hold" nodeType="withGroup">
                            <p:stCondLst>
                              <p:cond delay="0"/>
                            </p:stCondLst>
                            <p:childTnLst>
                              <p:par>
                                <p:cTn id="81" presetID="37" presetClass="entr" presetSubtype="0" fill="hold" grpId="0" nodeType="clickEffect">
                                  <p:stCondLst>
                                    <p:cond delay="0"/>
                                  </p:stCondLst>
                                  <p:childTnLst>
                                    <p:set>
                                      <p:cBhvr>
                                        <p:cTn id="82" dur="1" fill="hold">
                                          <p:stCondLst>
                                            <p:cond delay="0"/>
                                          </p:stCondLst>
                                        </p:cTn>
                                        <p:tgtEl>
                                          <p:spTgt spid="117766">
                                            <p:txEl>
                                              <p:pRg st="1" end="1"/>
                                            </p:txEl>
                                          </p:spTgt>
                                        </p:tgtEl>
                                        <p:attrNameLst>
                                          <p:attrName>style.visibility</p:attrName>
                                        </p:attrNameLst>
                                      </p:cBhvr>
                                      <p:to>
                                        <p:strVal val="visible"/>
                                      </p:to>
                                    </p:set>
                                    <p:animEffect transition="in" filter="fade">
                                      <p:cBhvr>
                                        <p:cTn id="83" dur="1000"/>
                                        <p:tgtEl>
                                          <p:spTgt spid="117766">
                                            <p:txEl>
                                              <p:pRg st="1" end="1"/>
                                            </p:txEl>
                                          </p:spTgt>
                                        </p:tgtEl>
                                      </p:cBhvr>
                                    </p:animEffect>
                                    <p:anim calcmode="lin" valueType="num">
                                      <p:cBhvr>
                                        <p:cTn id="84" dur="1000" fill="hold"/>
                                        <p:tgtEl>
                                          <p:spTgt spid="117766">
                                            <p:txEl>
                                              <p:pRg st="1" end="1"/>
                                            </p:txEl>
                                          </p:spTgt>
                                        </p:tgtEl>
                                        <p:attrNameLst>
                                          <p:attrName>ppt_x</p:attrName>
                                        </p:attrNameLst>
                                      </p:cBhvr>
                                      <p:tavLst>
                                        <p:tav tm="0">
                                          <p:val>
                                            <p:strVal val="#ppt_x"/>
                                          </p:val>
                                        </p:tav>
                                        <p:tav tm="100000">
                                          <p:val>
                                            <p:strVal val="#ppt_x"/>
                                          </p:val>
                                        </p:tav>
                                      </p:tavLst>
                                    </p:anim>
                                    <p:anim calcmode="lin" valueType="num">
                                      <p:cBhvr>
                                        <p:cTn id="85" dur="898" decel="100000" fill="hold"/>
                                        <p:tgtEl>
                                          <p:spTgt spid="117766">
                                            <p:txEl>
                                              <p:pRg st="1" end="1"/>
                                            </p:txEl>
                                          </p:spTgt>
                                        </p:tgtEl>
                                        <p:attrNameLst>
                                          <p:attrName>ppt_y</p:attrName>
                                        </p:attrNameLst>
                                      </p:cBhvr>
                                      <p:tavLst>
                                        <p:tav tm="0">
                                          <p:val>
                                            <p:strVal val="#ppt_y+1"/>
                                          </p:val>
                                        </p:tav>
                                        <p:tav tm="100000">
                                          <p:val>
                                            <p:strVal val="#ppt_y-.03"/>
                                          </p:val>
                                        </p:tav>
                                      </p:tavLst>
                                    </p:anim>
                                    <p:anim calcmode="lin" valueType="num">
                                      <p:cBhvr>
                                        <p:cTn id="86" dur="100" accel="100000" fill="hold">
                                          <p:stCondLst>
                                            <p:cond delay="898"/>
                                          </p:stCondLst>
                                        </p:cTn>
                                        <p:tgtEl>
                                          <p:spTgt spid="117766">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37" presetClass="entr" presetSubtype="0" fill="hold" grpId="0" nodeType="clickEffect">
                                  <p:stCondLst>
                                    <p:cond delay="0"/>
                                  </p:stCondLst>
                                  <p:childTnLst>
                                    <p:set>
                                      <p:cBhvr>
                                        <p:cTn id="90" dur="1" fill="hold">
                                          <p:stCondLst>
                                            <p:cond delay="0"/>
                                          </p:stCondLst>
                                        </p:cTn>
                                        <p:tgtEl>
                                          <p:spTgt spid="117766">
                                            <p:txEl>
                                              <p:pRg st="2" end="2"/>
                                            </p:txEl>
                                          </p:spTgt>
                                        </p:tgtEl>
                                        <p:attrNameLst>
                                          <p:attrName>style.visibility</p:attrName>
                                        </p:attrNameLst>
                                      </p:cBhvr>
                                      <p:to>
                                        <p:strVal val="visible"/>
                                      </p:to>
                                    </p:set>
                                    <p:animEffect transition="in" filter="fade">
                                      <p:cBhvr>
                                        <p:cTn id="91" dur="1000"/>
                                        <p:tgtEl>
                                          <p:spTgt spid="117766">
                                            <p:txEl>
                                              <p:pRg st="2" end="2"/>
                                            </p:txEl>
                                          </p:spTgt>
                                        </p:tgtEl>
                                      </p:cBhvr>
                                    </p:animEffect>
                                    <p:anim calcmode="lin" valueType="num">
                                      <p:cBhvr>
                                        <p:cTn id="92" dur="1000" fill="hold"/>
                                        <p:tgtEl>
                                          <p:spTgt spid="117766">
                                            <p:txEl>
                                              <p:pRg st="2" end="2"/>
                                            </p:txEl>
                                          </p:spTgt>
                                        </p:tgtEl>
                                        <p:attrNameLst>
                                          <p:attrName>ppt_x</p:attrName>
                                        </p:attrNameLst>
                                      </p:cBhvr>
                                      <p:tavLst>
                                        <p:tav tm="0">
                                          <p:val>
                                            <p:strVal val="#ppt_x"/>
                                          </p:val>
                                        </p:tav>
                                        <p:tav tm="100000">
                                          <p:val>
                                            <p:strVal val="#ppt_x"/>
                                          </p:val>
                                        </p:tav>
                                      </p:tavLst>
                                    </p:anim>
                                    <p:anim calcmode="lin" valueType="num">
                                      <p:cBhvr>
                                        <p:cTn id="93" dur="898" decel="100000" fill="hold"/>
                                        <p:tgtEl>
                                          <p:spTgt spid="117766">
                                            <p:txEl>
                                              <p:pRg st="2" end="2"/>
                                            </p:txEl>
                                          </p:spTgt>
                                        </p:tgtEl>
                                        <p:attrNameLst>
                                          <p:attrName>ppt_y</p:attrName>
                                        </p:attrNameLst>
                                      </p:cBhvr>
                                      <p:tavLst>
                                        <p:tav tm="0">
                                          <p:val>
                                            <p:strVal val="#ppt_y+1"/>
                                          </p:val>
                                        </p:tav>
                                        <p:tav tm="100000">
                                          <p:val>
                                            <p:strVal val="#ppt_y-.03"/>
                                          </p:val>
                                        </p:tav>
                                      </p:tavLst>
                                    </p:anim>
                                    <p:anim calcmode="lin" valueType="num">
                                      <p:cBhvr>
                                        <p:cTn id="94" dur="100" accel="100000" fill="hold">
                                          <p:stCondLst>
                                            <p:cond delay="898"/>
                                          </p:stCondLst>
                                        </p:cTn>
                                        <p:tgtEl>
                                          <p:spTgt spid="117766">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95" fill="hold" nodeType="clickPar">
                      <p:stCondLst>
                        <p:cond delay="indefinite"/>
                      </p:stCondLst>
                      <p:childTnLst>
                        <p:par>
                          <p:cTn id="96" fill="hold" nodeType="withGroup">
                            <p:stCondLst>
                              <p:cond delay="0"/>
                            </p:stCondLst>
                            <p:childTnLst>
                              <p:par>
                                <p:cTn id="97" presetID="37" presetClass="entr" presetSubtype="0" fill="hold" grpId="0" nodeType="clickEffect">
                                  <p:stCondLst>
                                    <p:cond delay="0"/>
                                  </p:stCondLst>
                                  <p:childTnLst>
                                    <p:set>
                                      <p:cBhvr>
                                        <p:cTn id="98" dur="1" fill="hold">
                                          <p:stCondLst>
                                            <p:cond delay="0"/>
                                          </p:stCondLst>
                                        </p:cTn>
                                        <p:tgtEl>
                                          <p:spTgt spid="117766">
                                            <p:txEl>
                                              <p:pRg st="3" end="3"/>
                                            </p:txEl>
                                          </p:spTgt>
                                        </p:tgtEl>
                                        <p:attrNameLst>
                                          <p:attrName>style.visibility</p:attrName>
                                        </p:attrNameLst>
                                      </p:cBhvr>
                                      <p:to>
                                        <p:strVal val="visible"/>
                                      </p:to>
                                    </p:set>
                                    <p:animEffect transition="in" filter="fade">
                                      <p:cBhvr>
                                        <p:cTn id="99" dur="1000"/>
                                        <p:tgtEl>
                                          <p:spTgt spid="117766">
                                            <p:txEl>
                                              <p:pRg st="3" end="3"/>
                                            </p:txEl>
                                          </p:spTgt>
                                        </p:tgtEl>
                                      </p:cBhvr>
                                    </p:animEffect>
                                    <p:anim calcmode="lin" valueType="num">
                                      <p:cBhvr>
                                        <p:cTn id="100" dur="1000" fill="hold"/>
                                        <p:tgtEl>
                                          <p:spTgt spid="117766">
                                            <p:txEl>
                                              <p:pRg st="3" end="3"/>
                                            </p:txEl>
                                          </p:spTgt>
                                        </p:tgtEl>
                                        <p:attrNameLst>
                                          <p:attrName>ppt_x</p:attrName>
                                        </p:attrNameLst>
                                      </p:cBhvr>
                                      <p:tavLst>
                                        <p:tav tm="0">
                                          <p:val>
                                            <p:strVal val="#ppt_x"/>
                                          </p:val>
                                        </p:tav>
                                        <p:tav tm="100000">
                                          <p:val>
                                            <p:strVal val="#ppt_x"/>
                                          </p:val>
                                        </p:tav>
                                      </p:tavLst>
                                    </p:anim>
                                    <p:anim calcmode="lin" valueType="num">
                                      <p:cBhvr>
                                        <p:cTn id="101" dur="898" decel="100000" fill="hold"/>
                                        <p:tgtEl>
                                          <p:spTgt spid="117766">
                                            <p:txEl>
                                              <p:pRg st="3" end="3"/>
                                            </p:txEl>
                                          </p:spTgt>
                                        </p:tgtEl>
                                        <p:attrNameLst>
                                          <p:attrName>ppt_y</p:attrName>
                                        </p:attrNameLst>
                                      </p:cBhvr>
                                      <p:tavLst>
                                        <p:tav tm="0">
                                          <p:val>
                                            <p:strVal val="#ppt_y+1"/>
                                          </p:val>
                                        </p:tav>
                                        <p:tav tm="100000">
                                          <p:val>
                                            <p:strVal val="#ppt_y-.03"/>
                                          </p:val>
                                        </p:tav>
                                      </p:tavLst>
                                    </p:anim>
                                    <p:anim calcmode="lin" valueType="num">
                                      <p:cBhvr>
                                        <p:cTn id="102" dur="100" accel="100000" fill="hold">
                                          <p:stCondLst>
                                            <p:cond delay="898"/>
                                          </p:stCondLst>
                                        </p:cTn>
                                        <p:tgtEl>
                                          <p:spTgt spid="117766">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103" fill="hold" nodeType="clickPar">
                      <p:stCondLst>
                        <p:cond delay="indefinite"/>
                      </p:stCondLst>
                      <p:childTnLst>
                        <p:par>
                          <p:cTn id="104" fill="hold" nodeType="withGroup">
                            <p:stCondLst>
                              <p:cond delay="0"/>
                            </p:stCondLst>
                            <p:childTnLst>
                              <p:par>
                                <p:cTn id="105" presetID="37" presetClass="entr" presetSubtype="0" fill="hold" grpId="0" nodeType="clickEffect">
                                  <p:stCondLst>
                                    <p:cond delay="0"/>
                                  </p:stCondLst>
                                  <p:childTnLst>
                                    <p:set>
                                      <p:cBhvr>
                                        <p:cTn id="106" dur="1" fill="hold">
                                          <p:stCondLst>
                                            <p:cond delay="0"/>
                                          </p:stCondLst>
                                        </p:cTn>
                                        <p:tgtEl>
                                          <p:spTgt spid="117766">
                                            <p:txEl>
                                              <p:pRg st="4" end="4"/>
                                            </p:txEl>
                                          </p:spTgt>
                                        </p:tgtEl>
                                        <p:attrNameLst>
                                          <p:attrName>style.visibility</p:attrName>
                                        </p:attrNameLst>
                                      </p:cBhvr>
                                      <p:to>
                                        <p:strVal val="visible"/>
                                      </p:to>
                                    </p:set>
                                    <p:animEffect transition="in" filter="fade">
                                      <p:cBhvr>
                                        <p:cTn id="107" dur="1000"/>
                                        <p:tgtEl>
                                          <p:spTgt spid="117766">
                                            <p:txEl>
                                              <p:pRg st="4" end="4"/>
                                            </p:txEl>
                                          </p:spTgt>
                                        </p:tgtEl>
                                      </p:cBhvr>
                                    </p:animEffect>
                                    <p:anim calcmode="lin" valueType="num">
                                      <p:cBhvr>
                                        <p:cTn id="108" dur="1000" fill="hold"/>
                                        <p:tgtEl>
                                          <p:spTgt spid="117766">
                                            <p:txEl>
                                              <p:pRg st="4" end="4"/>
                                            </p:txEl>
                                          </p:spTgt>
                                        </p:tgtEl>
                                        <p:attrNameLst>
                                          <p:attrName>ppt_x</p:attrName>
                                        </p:attrNameLst>
                                      </p:cBhvr>
                                      <p:tavLst>
                                        <p:tav tm="0">
                                          <p:val>
                                            <p:strVal val="#ppt_x"/>
                                          </p:val>
                                        </p:tav>
                                        <p:tav tm="100000">
                                          <p:val>
                                            <p:strVal val="#ppt_x"/>
                                          </p:val>
                                        </p:tav>
                                      </p:tavLst>
                                    </p:anim>
                                    <p:anim calcmode="lin" valueType="num">
                                      <p:cBhvr>
                                        <p:cTn id="109" dur="898" decel="100000" fill="hold"/>
                                        <p:tgtEl>
                                          <p:spTgt spid="117766">
                                            <p:txEl>
                                              <p:pRg st="4" end="4"/>
                                            </p:txEl>
                                          </p:spTgt>
                                        </p:tgtEl>
                                        <p:attrNameLst>
                                          <p:attrName>ppt_y</p:attrName>
                                        </p:attrNameLst>
                                      </p:cBhvr>
                                      <p:tavLst>
                                        <p:tav tm="0">
                                          <p:val>
                                            <p:strVal val="#ppt_y+1"/>
                                          </p:val>
                                        </p:tav>
                                        <p:tav tm="100000">
                                          <p:val>
                                            <p:strVal val="#ppt_y-.03"/>
                                          </p:val>
                                        </p:tav>
                                      </p:tavLst>
                                    </p:anim>
                                    <p:anim calcmode="lin" valueType="num">
                                      <p:cBhvr>
                                        <p:cTn id="110" dur="100" accel="100000" fill="hold">
                                          <p:stCondLst>
                                            <p:cond delay="898"/>
                                          </p:stCondLst>
                                        </p:cTn>
                                        <p:tgtEl>
                                          <p:spTgt spid="117766">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111" fill="hold" nodeType="clickPar">
                      <p:stCondLst>
                        <p:cond delay="indefinite"/>
                      </p:stCondLst>
                      <p:childTnLst>
                        <p:par>
                          <p:cTn id="112" fill="hold" nodeType="withGroup">
                            <p:stCondLst>
                              <p:cond delay="0"/>
                            </p:stCondLst>
                            <p:childTnLst>
                              <p:par>
                                <p:cTn id="113" presetID="37" presetClass="entr" presetSubtype="0" fill="hold" grpId="0" nodeType="clickEffect">
                                  <p:stCondLst>
                                    <p:cond delay="0"/>
                                  </p:stCondLst>
                                  <p:childTnLst>
                                    <p:set>
                                      <p:cBhvr>
                                        <p:cTn id="114" dur="1" fill="hold">
                                          <p:stCondLst>
                                            <p:cond delay="0"/>
                                          </p:stCondLst>
                                        </p:cTn>
                                        <p:tgtEl>
                                          <p:spTgt spid="117766">
                                            <p:txEl>
                                              <p:pRg st="5" end="5"/>
                                            </p:txEl>
                                          </p:spTgt>
                                        </p:tgtEl>
                                        <p:attrNameLst>
                                          <p:attrName>style.visibility</p:attrName>
                                        </p:attrNameLst>
                                      </p:cBhvr>
                                      <p:to>
                                        <p:strVal val="visible"/>
                                      </p:to>
                                    </p:set>
                                    <p:animEffect transition="in" filter="fade">
                                      <p:cBhvr>
                                        <p:cTn id="115" dur="1000"/>
                                        <p:tgtEl>
                                          <p:spTgt spid="117766">
                                            <p:txEl>
                                              <p:pRg st="5" end="5"/>
                                            </p:txEl>
                                          </p:spTgt>
                                        </p:tgtEl>
                                      </p:cBhvr>
                                    </p:animEffect>
                                    <p:anim calcmode="lin" valueType="num">
                                      <p:cBhvr>
                                        <p:cTn id="116" dur="1000" fill="hold"/>
                                        <p:tgtEl>
                                          <p:spTgt spid="117766">
                                            <p:txEl>
                                              <p:pRg st="5" end="5"/>
                                            </p:txEl>
                                          </p:spTgt>
                                        </p:tgtEl>
                                        <p:attrNameLst>
                                          <p:attrName>ppt_x</p:attrName>
                                        </p:attrNameLst>
                                      </p:cBhvr>
                                      <p:tavLst>
                                        <p:tav tm="0">
                                          <p:val>
                                            <p:strVal val="#ppt_x"/>
                                          </p:val>
                                        </p:tav>
                                        <p:tav tm="100000">
                                          <p:val>
                                            <p:strVal val="#ppt_x"/>
                                          </p:val>
                                        </p:tav>
                                      </p:tavLst>
                                    </p:anim>
                                    <p:anim calcmode="lin" valueType="num">
                                      <p:cBhvr>
                                        <p:cTn id="117" dur="898" decel="100000" fill="hold"/>
                                        <p:tgtEl>
                                          <p:spTgt spid="117766">
                                            <p:txEl>
                                              <p:pRg st="5" end="5"/>
                                            </p:txEl>
                                          </p:spTgt>
                                        </p:tgtEl>
                                        <p:attrNameLst>
                                          <p:attrName>ppt_y</p:attrName>
                                        </p:attrNameLst>
                                      </p:cBhvr>
                                      <p:tavLst>
                                        <p:tav tm="0">
                                          <p:val>
                                            <p:strVal val="#ppt_y+1"/>
                                          </p:val>
                                        </p:tav>
                                        <p:tav tm="100000">
                                          <p:val>
                                            <p:strVal val="#ppt_y-.03"/>
                                          </p:val>
                                        </p:tav>
                                      </p:tavLst>
                                    </p:anim>
                                    <p:anim calcmode="lin" valueType="num">
                                      <p:cBhvr>
                                        <p:cTn id="118" dur="100" accel="100000" fill="hold">
                                          <p:stCondLst>
                                            <p:cond delay="898"/>
                                          </p:stCondLst>
                                        </p:cTn>
                                        <p:tgtEl>
                                          <p:spTgt spid="117766">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119" fill="hold" nodeType="clickPar">
                      <p:stCondLst>
                        <p:cond delay="indefinite"/>
                      </p:stCondLst>
                      <p:childTnLst>
                        <p:par>
                          <p:cTn id="120" fill="hold" nodeType="withGroup">
                            <p:stCondLst>
                              <p:cond delay="0"/>
                            </p:stCondLst>
                            <p:childTnLst>
                              <p:par>
                                <p:cTn id="121" presetID="37" presetClass="entr" presetSubtype="0" fill="hold" grpId="0" nodeType="clickEffect">
                                  <p:stCondLst>
                                    <p:cond delay="0"/>
                                  </p:stCondLst>
                                  <p:childTnLst>
                                    <p:set>
                                      <p:cBhvr>
                                        <p:cTn id="122" dur="1" fill="hold">
                                          <p:stCondLst>
                                            <p:cond delay="0"/>
                                          </p:stCondLst>
                                        </p:cTn>
                                        <p:tgtEl>
                                          <p:spTgt spid="117766">
                                            <p:txEl>
                                              <p:pRg st="6" end="6"/>
                                            </p:txEl>
                                          </p:spTgt>
                                        </p:tgtEl>
                                        <p:attrNameLst>
                                          <p:attrName>style.visibility</p:attrName>
                                        </p:attrNameLst>
                                      </p:cBhvr>
                                      <p:to>
                                        <p:strVal val="visible"/>
                                      </p:to>
                                    </p:set>
                                    <p:animEffect transition="in" filter="fade">
                                      <p:cBhvr>
                                        <p:cTn id="123" dur="1000"/>
                                        <p:tgtEl>
                                          <p:spTgt spid="117766">
                                            <p:txEl>
                                              <p:pRg st="6" end="6"/>
                                            </p:txEl>
                                          </p:spTgt>
                                        </p:tgtEl>
                                      </p:cBhvr>
                                    </p:animEffect>
                                    <p:anim calcmode="lin" valueType="num">
                                      <p:cBhvr>
                                        <p:cTn id="124" dur="1000" fill="hold"/>
                                        <p:tgtEl>
                                          <p:spTgt spid="117766">
                                            <p:txEl>
                                              <p:pRg st="6" end="6"/>
                                            </p:txEl>
                                          </p:spTgt>
                                        </p:tgtEl>
                                        <p:attrNameLst>
                                          <p:attrName>ppt_x</p:attrName>
                                        </p:attrNameLst>
                                      </p:cBhvr>
                                      <p:tavLst>
                                        <p:tav tm="0">
                                          <p:val>
                                            <p:strVal val="#ppt_x"/>
                                          </p:val>
                                        </p:tav>
                                        <p:tav tm="100000">
                                          <p:val>
                                            <p:strVal val="#ppt_x"/>
                                          </p:val>
                                        </p:tav>
                                      </p:tavLst>
                                    </p:anim>
                                    <p:anim calcmode="lin" valueType="num">
                                      <p:cBhvr>
                                        <p:cTn id="125" dur="898" decel="100000" fill="hold"/>
                                        <p:tgtEl>
                                          <p:spTgt spid="117766">
                                            <p:txEl>
                                              <p:pRg st="6" end="6"/>
                                            </p:txEl>
                                          </p:spTgt>
                                        </p:tgtEl>
                                        <p:attrNameLst>
                                          <p:attrName>ppt_y</p:attrName>
                                        </p:attrNameLst>
                                      </p:cBhvr>
                                      <p:tavLst>
                                        <p:tav tm="0">
                                          <p:val>
                                            <p:strVal val="#ppt_y+1"/>
                                          </p:val>
                                        </p:tav>
                                        <p:tav tm="100000">
                                          <p:val>
                                            <p:strVal val="#ppt_y-.03"/>
                                          </p:val>
                                        </p:tav>
                                      </p:tavLst>
                                    </p:anim>
                                    <p:anim calcmode="lin" valueType="num">
                                      <p:cBhvr>
                                        <p:cTn id="126" dur="100" accel="100000" fill="hold">
                                          <p:stCondLst>
                                            <p:cond delay="898"/>
                                          </p:stCondLst>
                                        </p:cTn>
                                        <p:tgtEl>
                                          <p:spTgt spid="117766">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127" fill="hold" nodeType="clickPar">
                      <p:stCondLst>
                        <p:cond delay="indefinite"/>
                      </p:stCondLst>
                      <p:childTnLst>
                        <p:par>
                          <p:cTn id="128" fill="hold" nodeType="withGroup">
                            <p:stCondLst>
                              <p:cond delay="0"/>
                            </p:stCondLst>
                            <p:childTnLst>
                              <p:par>
                                <p:cTn id="129" presetID="37" presetClass="entr" presetSubtype="0" fill="hold" grpId="0" nodeType="clickEffect">
                                  <p:stCondLst>
                                    <p:cond delay="0"/>
                                  </p:stCondLst>
                                  <p:childTnLst>
                                    <p:set>
                                      <p:cBhvr>
                                        <p:cTn id="130" dur="1" fill="hold">
                                          <p:stCondLst>
                                            <p:cond delay="0"/>
                                          </p:stCondLst>
                                        </p:cTn>
                                        <p:tgtEl>
                                          <p:spTgt spid="117766">
                                            <p:txEl>
                                              <p:pRg st="7" end="7"/>
                                            </p:txEl>
                                          </p:spTgt>
                                        </p:tgtEl>
                                        <p:attrNameLst>
                                          <p:attrName>style.visibility</p:attrName>
                                        </p:attrNameLst>
                                      </p:cBhvr>
                                      <p:to>
                                        <p:strVal val="visible"/>
                                      </p:to>
                                    </p:set>
                                    <p:animEffect transition="in" filter="fade">
                                      <p:cBhvr>
                                        <p:cTn id="131" dur="1000"/>
                                        <p:tgtEl>
                                          <p:spTgt spid="117766">
                                            <p:txEl>
                                              <p:pRg st="7" end="7"/>
                                            </p:txEl>
                                          </p:spTgt>
                                        </p:tgtEl>
                                      </p:cBhvr>
                                    </p:animEffect>
                                    <p:anim calcmode="lin" valueType="num">
                                      <p:cBhvr>
                                        <p:cTn id="132" dur="1000" fill="hold"/>
                                        <p:tgtEl>
                                          <p:spTgt spid="117766">
                                            <p:txEl>
                                              <p:pRg st="7" end="7"/>
                                            </p:txEl>
                                          </p:spTgt>
                                        </p:tgtEl>
                                        <p:attrNameLst>
                                          <p:attrName>ppt_x</p:attrName>
                                        </p:attrNameLst>
                                      </p:cBhvr>
                                      <p:tavLst>
                                        <p:tav tm="0">
                                          <p:val>
                                            <p:strVal val="#ppt_x"/>
                                          </p:val>
                                        </p:tav>
                                        <p:tav tm="100000">
                                          <p:val>
                                            <p:strVal val="#ppt_x"/>
                                          </p:val>
                                        </p:tav>
                                      </p:tavLst>
                                    </p:anim>
                                    <p:anim calcmode="lin" valueType="num">
                                      <p:cBhvr>
                                        <p:cTn id="133" dur="898" decel="100000" fill="hold"/>
                                        <p:tgtEl>
                                          <p:spTgt spid="117766">
                                            <p:txEl>
                                              <p:pRg st="7" end="7"/>
                                            </p:txEl>
                                          </p:spTgt>
                                        </p:tgtEl>
                                        <p:attrNameLst>
                                          <p:attrName>ppt_y</p:attrName>
                                        </p:attrNameLst>
                                      </p:cBhvr>
                                      <p:tavLst>
                                        <p:tav tm="0">
                                          <p:val>
                                            <p:strVal val="#ppt_y+1"/>
                                          </p:val>
                                        </p:tav>
                                        <p:tav tm="100000">
                                          <p:val>
                                            <p:strVal val="#ppt_y-.03"/>
                                          </p:val>
                                        </p:tav>
                                      </p:tavLst>
                                    </p:anim>
                                    <p:anim calcmode="lin" valueType="num">
                                      <p:cBhvr>
                                        <p:cTn id="134" dur="100" accel="100000" fill="hold">
                                          <p:stCondLst>
                                            <p:cond delay="898"/>
                                          </p:stCondLst>
                                        </p:cTn>
                                        <p:tgtEl>
                                          <p:spTgt spid="117766">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135" fill="hold" nodeType="clickPar">
                      <p:stCondLst>
                        <p:cond delay="indefinite"/>
                      </p:stCondLst>
                      <p:childTnLst>
                        <p:par>
                          <p:cTn id="136" fill="hold" nodeType="withGroup">
                            <p:stCondLst>
                              <p:cond delay="0"/>
                            </p:stCondLst>
                            <p:childTnLst>
                              <p:par>
                                <p:cTn id="137" presetID="37" presetClass="entr" presetSubtype="0" fill="hold" grpId="0" nodeType="clickEffect">
                                  <p:stCondLst>
                                    <p:cond delay="0"/>
                                  </p:stCondLst>
                                  <p:childTnLst>
                                    <p:set>
                                      <p:cBhvr>
                                        <p:cTn id="138" dur="1" fill="hold">
                                          <p:stCondLst>
                                            <p:cond delay="0"/>
                                          </p:stCondLst>
                                        </p:cTn>
                                        <p:tgtEl>
                                          <p:spTgt spid="117766">
                                            <p:txEl>
                                              <p:pRg st="8" end="8"/>
                                            </p:txEl>
                                          </p:spTgt>
                                        </p:tgtEl>
                                        <p:attrNameLst>
                                          <p:attrName>style.visibility</p:attrName>
                                        </p:attrNameLst>
                                      </p:cBhvr>
                                      <p:to>
                                        <p:strVal val="visible"/>
                                      </p:to>
                                    </p:set>
                                    <p:animEffect transition="in" filter="fade">
                                      <p:cBhvr>
                                        <p:cTn id="139" dur="1000"/>
                                        <p:tgtEl>
                                          <p:spTgt spid="117766">
                                            <p:txEl>
                                              <p:pRg st="8" end="8"/>
                                            </p:txEl>
                                          </p:spTgt>
                                        </p:tgtEl>
                                      </p:cBhvr>
                                    </p:animEffect>
                                    <p:anim calcmode="lin" valueType="num">
                                      <p:cBhvr>
                                        <p:cTn id="140" dur="1000" fill="hold"/>
                                        <p:tgtEl>
                                          <p:spTgt spid="117766">
                                            <p:txEl>
                                              <p:pRg st="8" end="8"/>
                                            </p:txEl>
                                          </p:spTgt>
                                        </p:tgtEl>
                                        <p:attrNameLst>
                                          <p:attrName>ppt_x</p:attrName>
                                        </p:attrNameLst>
                                      </p:cBhvr>
                                      <p:tavLst>
                                        <p:tav tm="0">
                                          <p:val>
                                            <p:strVal val="#ppt_x"/>
                                          </p:val>
                                        </p:tav>
                                        <p:tav tm="100000">
                                          <p:val>
                                            <p:strVal val="#ppt_x"/>
                                          </p:val>
                                        </p:tav>
                                      </p:tavLst>
                                    </p:anim>
                                    <p:anim calcmode="lin" valueType="num">
                                      <p:cBhvr>
                                        <p:cTn id="141" dur="898" decel="100000" fill="hold"/>
                                        <p:tgtEl>
                                          <p:spTgt spid="117766">
                                            <p:txEl>
                                              <p:pRg st="8" end="8"/>
                                            </p:txEl>
                                          </p:spTgt>
                                        </p:tgtEl>
                                        <p:attrNameLst>
                                          <p:attrName>ppt_y</p:attrName>
                                        </p:attrNameLst>
                                      </p:cBhvr>
                                      <p:tavLst>
                                        <p:tav tm="0">
                                          <p:val>
                                            <p:strVal val="#ppt_y+1"/>
                                          </p:val>
                                        </p:tav>
                                        <p:tav tm="100000">
                                          <p:val>
                                            <p:strVal val="#ppt_y-.03"/>
                                          </p:val>
                                        </p:tav>
                                      </p:tavLst>
                                    </p:anim>
                                    <p:anim calcmode="lin" valueType="num">
                                      <p:cBhvr>
                                        <p:cTn id="142" dur="100" accel="100000" fill="hold">
                                          <p:stCondLst>
                                            <p:cond delay="898"/>
                                          </p:stCondLst>
                                        </p:cTn>
                                        <p:tgtEl>
                                          <p:spTgt spid="117766">
                                            <p:txEl>
                                              <p:pRg st="8" end="8"/>
                                            </p:txEl>
                                          </p:spTgt>
                                        </p:tgtEl>
                                        <p:attrNameLst>
                                          <p:attrName>ppt_y</p:attrName>
                                        </p:attrNameLst>
                                      </p:cBhvr>
                                      <p:tavLst>
                                        <p:tav tm="0">
                                          <p:val>
                                            <p:strVal val="#ppt_y-.03"/>
                                          </p:val>
                                        </p:tav>
                                        <p:tav tm="100000">
                                          <p:val>
                                            <p:strVal val="#ppt_y"/>
                                          </p:val>
                                        </p:tav>
                                      </p:tavLst>
                                    </p:anim>
                                  </p:childTnLst>
                                </p:cTn>
                              </p:par>
                            </p:childTnLst>
                          </p:cTn>
                        </p:par>
                      </p:childTnLst>
                    </p:cTn>
                  </p:par>
                  <p:par>
                    <p:cTn id="143" fill="hold" nodeType="clickPar">
                      <p:stCondLst>
                        <p:cond delay="indefinite"/>
                      </p:stCondLst>
                      <p:childTnLst>
                        <p:par>
                          <p:cTn id="144" fill="hold" nodeType="withGroup">
                            <p:stCondLst>
                              <p:cond delay="0"/>
                            </p:stCondLst>
                            <p:childTnLst>
                              <p:par>
                                <p:cTn id="145" presetID="37" presetClass="entr" presetSubtype="0" fill="hold" grpId="0" nodeType="clickEffect">
                                  <p:stCondLst>
                                    <p:cond delay="0"/>
                                  </p:stCondLst>
                                  <p:childTnLst>
                                    <p:set>
                                      <p:cBhvr>
                                        <p:cTn id="146" dur="1" fill="hold">
                                          <p:stCondLst>
                                            <p:cond delay="0"/>
                                          </p:stCondLst>
                                        </p:cTn>
                                        <p:tgtEl>
                                          <p:spTgt spid="117766">
                                            <p:txEl>
                                              <p:pRg st="9" end="9"/>
                                            </p:txEl>
                                          </p:spTgt>
                                        </p:tgtEl>
                                        <p:attrNameLst>
                                          <p:attrName>style.visibility</p:attrName>
                                        </p:attrNameLst>
                                      </p:cBhvr>
                                      <p:to>
                                        <p:strVal val="visible"/>
                                      </p:to>
                                    </p:set>
                                    <p:animEffect transition="in" filter="fade">
                                      <p:cBhvr>
                                        <p:cTn id="147" dur="1000"/>
                                        <p:tgtEl>
                                          <p:spTgt spid="117766">
                                            <p:txEl>
                                              <p:pRg st="9" end="9"/>
                                            </p:txEl>
                                          </p:spTgt>
                                        </p:tgtEl>
                                      </p:cBhvr>
                                    </p:animEffect>
                                    <p:anim calcmode="lin" valueType="num">
                                      <p:cBhvr>
                                        <p:cTn id="148" dur="1000" fill="hold"/>
                                        <p:tgtEl>
                                          <p:spTgt spid="117766">
                                            <p:txEl>
                                              <p:pRg st="9" end="9"/>
                                            </p:txEl>
                                          </p:spTgt>
                                        </p:tgtEl>
                                        <p:attrNameLst>
                                          <p:attrName>ppt_x</p:attrName>
                                        </p:attrNameLst>
                                      </p:cBhvr>
                                      <p:tavLst>
                                        <p:tav tm="0">
                                          <p:val>
                                            <p:strVal val="#ppt_x"/>
                                          </p:val>
                                        </p:tav>
                                        <p:tav tm="100000">
                                          <p:val>
                                            <p:strVal val="#ppt_x"/>
                                          </p:val>
                                        </p:tav>
                                      </p:tavLst>
                                    </p:anim>
                                    <p:anim calcmode="lin" valueType="num">
                                      <p:cBhvr>
                                        <p:cTn id="149" dur="898" decel="100000" fill="hold"/>
                                        <p:tgtEl>
                                          <p:spTgt spid="117766">
                                            <p:txEl>
                                              <p:pRg st="9" end="9"/>
                                            </p:txEl>
                                          </p:spTgt>
                                        </p:tgtEl>
                                        <p:attrNameLst>
                                          <p:attrName>ppt_y</p:attrName>
                                        </p:attrNameLst>
                                      </p:cBhvr>
                                      <p:tavLst>
                                        <p:tav tm="0">
                                          <p:val>
                                            <p:strVal val="#ppt_y+1"/>
                                          </p:val>
                                        </p:tav>
                                        <p:tav tm="100000">
                                          <p:val>
                                            <p:strVal val="#ppt_y-.03"/>
                                          </p:val>
                                        </p:tav>
                                      </p:tavLst>
                                    </p:anim>
                                    <p:anim calcmode="lin" valueType="num">
                                      <p:cBhvr>
                                        <p:cTn id="150" dur="100" accel="100000" fill="hold">
                                          <p:stCondLst>
                                            <p:cond delay="898"/>
                                          </p:stCondLst>
                                        </p:cTn>
                                        <p:tgtEl>
                                          <p:spTgt spid="117766">
                                            <p:txEl>
                                              <p:pRg st="9" end="9"/>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4" grpId="0"/>
      <p:bldP spid="117765" grpId="0" build="p"/>
      <p:bldP spid="117766" grpId="0" build="p"/>
    </p:bldLst>
  </p:timing>
</p:sld>
</file>

<file path=ppt/slides/slide8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9813" name="Rectangle 5">
            <a:extLst>
              <a:ext uri="{FF2B5EF4-FFF2-40B4-BE49-F238E27FC236}">
                <a16:creationId xmlns:a16="http://schemas.microsoft.com/office/drawing/2014/main" id="{68A6148A-A58A-4455-BF8E-4A7BDF33EB8B}"/>
              </a:ext>
            </a:extLst>
          </p:cNvPr>
          <p:cNvSpPr>
            <a:spLocks noGrp="1" noChangeArrowheads="1"/>
          </p:cNvSpPr>
          <p:nvPr>
            <p:ph type="body" sz="half" idx="1"/>
          </p:nvPr>
        </p:nvSpPr>
        <p:spPr>
          <a:xfrm>
            <a:off x="457200" y="304800"/>
            <a:ext cx="4038600" cy="5826125"/>
          </a:xfrm>
        </p:spPr>
        <p:txBody>
          <a:bodyPr/>
          <a:lstStyle/>
          <a:p>
            <a:pPr>
              <a:lnSpc>
                <a:spcPct val="90000"/>
              </a:lnSpc>
              <a:buFontTx/>
              <a:buNone/>
            </a:pPr>
            <a:r>
              <a:rPr lang="en-US" altLang="en-US" sz="2000"/>
              <a:t>9. Anak laki-laki sdr.laki-laki sekandung</a:t>
            </a:r>
          </a:p>
          <a:p>
            <a:pPr>
              <a:lnSpc>
                <a:spcPct val="90000"/>
              </a:lnSpc>
              <a:buFontTx/>
              <a:buNone/>
            </a:pPr>
            <a:endParaRPr lang="en-US" altLang="en-US" sz="2000"/>
          </a:p>
          <a:p>
            <a:pPr>
              <a:lnSpc>
                <a:spcPct val="90000"/>
              </a:lnSpc>
              <a:buFontTx/>
              <a:buNone/>
            </a:pPr>
            <a:endParaRPr lang="en-US" altLang="en-US" sz="2000"/>
          </a:p>
          <a:p>
            <a:pPr>
              <a:lnSpc>
                <a:spcPct val="90000"/>
              </a:lnSpc>
              <a:buFontTx/>
              <a:buNone/>
            </a:pPr>
            <a:endParaRPr lang="en-US" altLang="en-US" sz="2000"/>
          </a:p>
          <a:p>
            <a:pPr>
              <a:lnSpc>
                <a:spcPct val="90000"/>
              </a:lnSpc>
              <a:buFontTx/>
              <a:buNone/>
            </a:pPr>
            <a:endParaRPr lang="en-US" altLang="en-US" sz="2000"/>
          </a:p>
          <a:p>
            <a:pPr>
              <a:lnSpc>
                <a:spcPct val="90000"/>
              </a:lnSpc>
              <a:buFontTx/>
              <a:buNone/>
            </a:pPr>
            <a:r>
              <a:rPr lang="en-US" altLang="en-US" sz="2000"/>
              <a:t>10. Anak laki-laki sdr.laki-laki se-ayah</a:t>
            </a:r>
          </a:p>
          <a:p>
            <a:pPr>
              <a:lnSpc>
                <a:spcPct val="90000"/>
              </a:lnSpc>
              <a:buFontTx/>
              <a:buNone/>
            </a:pPr>
            <a:endParaRPr lang="en-US" altLang="en-US" sz="2000"/>
          </a:p>
          <a:p>
            <a:pPr>
              <a:lnSpc>
                <a:spcPct val="90000"/>
              </a:lnSpc>
              <a:buFontTx/>
              <a:buNone/>
            </a:pPr>
            <a:endParaRPr lang="en-US" altLang="en-US" sz="2000"/>
          </a:p>
          <a:p>
            <a:pPr>
              <a:lnSpc>
                <a:spcPct val="90000"/>
              </a:lnSpc>
              <a:buFontTx/>
              <a:buNone/>
            </a:pPr>
            <a:endParaRPr lang="en-US" altLang="en-US" sz="2000"/>
          </a:p>
          <a:p>
            <a:pPr>
              <a:lnSpc>
                <a:spcPct val="90000"/>
              </a:lnSpc>
              <a:buFontTx/>
              <a:buNone/>
            </a:pPr>
            <a:endParaRPr lang="en-US" altLang="en-US" sz="2000"/>
          </a:p>
          <a:p>
            <a:pPr>
              <a:lnSpc>
                <a:spcPct val="90000"/>
              </a:lnSpc>
              <a:buFontTx/>
              <a:buNone/>
            </a:pPr>
            <a:r>
              <a:rPr lang="en-US" altLang="en-US" sz="2000"/>
              <a:t>11. Paman sekandung dengan ayah</a:t>
            </a:r>
          </a:p>
          <a:p>
            <a:pPr>
              <a:lnSpc>
                <a:spcPct val="90000"/>
              </a:lnSpc>
              <a:buFontTx/>
              <a:buNone/>
            </a:pPr>
            <a:r>
              <a:rPr lang="en-US" altLang="en-US" sz="2000"/>
              <a:t>12. Paman se-ayah dengan ayah</a:t>
            </a:r>
          </a:p>
          <a:p>
            <a:pPr>
              <a:lnSpc>
                <a:spcPct val="90000"/>
              </a:lnSpc>
              <a:buFontTx/>
              <a:buNone/>
            </a:pPr>
            <a:r>
              <a:rPr lang="en-US" altLang="en-US" sz="2000"/>
              <a:t> </a:t>
            </a:r>
          </a:p>
          <a:p>
            <a:pPr>
              <a:lnSpc>
                <a:spcPct val="90000"/>
              </a:lnSpc>
              <a:buFontTx/>
              <a:buNone/>
            </a:pPr>
            <a:endParaRPr lang="en-US" altLang="en-US" sz="2000"/>
          </a:p>
        </p:txBody>
      </p:sp>
      <p:sp>
        <p:nvSpPr>
          <p:cNvPr id="119814" name="Rectangle 6">
            <a:extLst>
              <a:ext uri="{FF2B5EF4-FFF2-40B4-BE49-F238E27FC236}">
                <a16:creationId xmlns:a16="http://schemas.microsoft.com/office/drawing/2014/main" id="{EE4BD22C-5559-40D1-9BDF-C99E02EFDCC8}"/>
              </a:ext>
            </a:extLst>
          </p:cNvPr>
          <p:cNvSpPr>
            <a:spLocks noGrp="1" noChangeArrowheads="1"/>
          </p:cNvSpPr>
          <p:nvPr>
            <p:ph type="body" sz="half" idx="2"/>
          </p:nvPr>
        </p:nvSpPr>
        <p:spPr>
          <a:xfrm>
            <a:off x="4648200" y="381000"/>
            <a:ext cx="4038600" cy="5749925"/>
          </a:xfrm>
        </p:spPr>
        <p:txBody>
          <a:bodyPr/>
          <a:lstStyle/>
          <a:p>
            <a:pPr>
              <a:lnSpc>
                <a:spcPct val="90000"/>
              </a:lnSpc>
              <a:buFontTx/>
              <a:buNone/>
            </a:pPr>
            <a:r>
              <a:rPr lang="en-US" altLang="en-US" sz="2400"/>
              <a:t>9. </a:t>
            </a:r>
            <a:r>
              <a:rPr lang="en-US" altLang="en-US" sz="2000"/>
              <a:t>Ayah; anak laki-laki; cucu laki-laki; kakek; sdr. Laki-laki sekandung, sdr. Laki-laki se-ayah; sdr. Perempuan sekandung, sdr. Perempuan se-ayah.</a:t>
            </a:r>
          </a:p>
          <a:p>
            <a:pPr>
              <a:lnSpc>
                <a:spcPct val="90000"/>
              </a:lnSpc>
              <a:buFontTx/>
              <a:buNone/>
            </a:pPr>
            <a:r>
              <a:rPr lang="en-US" altLang="en-US" sz="2000"/>
              <a:t>10. Ayah; anak laki-laki; cucu laki-laki; kakek; sdr. Laki-laki sekandung, sdr. Laki-laki se-ayah; sdr. Perempuan sekandung; sdr. Perempuan se-ayah; anak laki-laki sdr. Laki-laki sekandung.</a:t>
            </a:r>
          </a:p>
          <a:p>
            <a:pPr>
              <a:lnSpc>
                <a:spcPct val="90000"/>
              </a:lnSpc>
              <a:buFontTx/>
              <a:buNone/>
            </a:pPr>
            <a:r>
              <a:rPr lang="en-US" altLang="en-US" sz="2000"/>
              <a:t>11. Sda + anak laki-laki sdr. Laki-laki se-ayah</a:t>
            </a:r>
          </a:p>
          <a:p>
            <a:pPr>
              <a:lnSpc>
                <a:spcPct val="90000"/>
              </a:lnSpc>
              <a:buFontTx/>
              <a:buNone/>
            </a:pPr>
            <a:r>
              <a:rPr lang="en-US" altLang="en-US" sz="2000"/>
              <a:t>12. Sda + paman sekandung dengan ayah.</a:t>
            </a:r>
          </a:p>
          <a:p>
            <a:pPr>
              <a:lnSpc>
                <a:spcPct val="90000"/>
              </a:lnSpc>
              <a:buFontTx/>
              <a:buNone/>
            </a:pPr>
            <a:r>
              <a:rPr lang="en-US" altLang="en-US" sz="2000"/>
              <a:t> </a:t>
            </a:r>
          </a:p>
          <a:p>
            <a:pPr>
              <a:lnSpc>
                <a:spcPct val="90000"/>
              </a:lnSpc>
              <a:buFontTx/>
              <a:buNone/>
            </a:pPr>
            <a:endParaRPr lang="en-US" altLang="en-US" sz="240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19813">
                                            <p:txEl>
                                              <p:pRg st="0" end="0"/>
                                            </p:txEl>
                                          </p:spTgt>
                                        </p:tgtEl>
                                        <p:attrNameLst>
                                          <p:attrName>style.visibility</p:attrName>
                                        </p:attrNameLst>
                                      </p:cBhvr>
                                      <p:to>
                                        <p:strVal val="visible"/>
                                      </p:to>
                                    </p:set>
                                    <p:animEffect transition="in" filter="fade">
                                      <p:cBhvr>
                                        <p:cTn id="7" dur="1000"/>
                                        <p:tgtEl>
                                          <p:spTgt spid="119813">
                                            <p:txEl>
                                              <p:pRg st="0" end="0"/>
                                            </p:txEl>
                                          </p:spTgt>
                                        </p:tgtEl>
                                      </p:cBhvr>
                                    </p:animEffect>
                                    <p:anim calcmode="lin" valueType="num">
                                      <p:cBhvr>
                                        <p:cTn id="8" dur="1000" fill="hold"/>
                                        <p:tgtEl>
                                          <p:spTgt spid="11981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981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19813">
                                            <p:txEl>
                                              <p:pRg st="5" end="5"/>
                                            </p:txEl>
                                          </p:spTgt>
                                        </p:tgtEl>
                                        <p:attrNameLst>
                                          <p:attrName>style.visibility</p:attrName>
                                        </p:attrNameLst>
                                      </p:cBhvr>
                                      <p:to>
                                        <p:strVal val="visible"/>
                                      </p:to>
                                    </p:set>
                                    <p:animEffect transition="in" filter="fade">
                                      <p:cBhvr>
                                        <p:cTn id="14" dur="1000"/>
                                        <p:tgtEl>
                                          <p:spTgt spid="119813">
                                            <p:txEl>
                                              <p:pRg st="5" end="5"/>
                                            </p:txEl>
                                          </p:spTgt>
                                        </p:tgtEl>
                                      </p:cBhvr>
                                    </p:animEffect>
                                    <p:anim calcmode="lin" valueType="num">
                                      <p:cBhvr>
                                        <p:cTn id="15" dur="1000" fill="hold"/>
                                        <p:tgtEl>
                                          <p:spTgt spid="11981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11981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119813">
                                            <p:txEl>
                                              <p:pRg st="10" end="10"/>
                                            </p:txEl>
                                          </p:spTgt>
                                        </p:tgtEl>
                                        <p:attrNameLst>
                                          <p:attrName>style.visibility</p:attrName>
                                        </p:attrNameLst>
                                      </p:cBhvr>
                                      <p:to>
                                        <p:strVal val="visible"/>
                                      </p:to>
                                    </p:set>
                                    <p:animEffect transition="in" filter="fade">
                                      <p:cBhvr>
                                        <p:cTn id="21" dur="1000"/>
                                        <p:tgtEl>
                                          <p:spTgt spid="119813">
                                            <p:txEl>
                                              <p:pRg st="10" end="10"/>
                                            </p:txEl>
                                          </p:spTgt>
                                        </p:tgtEl>
                                      </p:cBhvr>
                                    </p:animEffect>
                                    <p:anim calcmode="lin" valueType="num">
                                      <p:cBhvr>
                                        <p:cTn id="22" dur="1000" fill="hold"/>
                                        <p:tgtEl>
                                          <p:spTgt spid="119813">
                                            <p:txEl>
                                              <p:pRg st="10" end="10"/>
                                            </p:txEl>
                                          </p:spTgt>
                                        </p:tgtEl>
                                        <p:attrNameLst>
                                          <p:attrName>ppt_x</p:attrName>
                                        </p:attrNameLst>
                                      </p:cBhvr>
                                      <p:tavLst>
                                        <p:tav tm="0">
                                          <p:val>
                                            <p:strVal val="#ppt_x"/>
                                          </p:val>
                                        </p:tav>
                                        <p:tav tm="100000">
                                          <p:val>
                                            <p:strVal val="#ppt_x"/>
                                          </p:val>
                                        </p:tav>
                                      </p:tavLst>
                                    </p:anim>
                                    <p:anim calcmode="lin" valueType="num">
                                      <p:cBhvr>
                                        <p:cTn id="23" dur="1000" fill="hold"/>
                                        <p:tgtEl>
                                          <p:spTgt spid="11981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119813">
                                            <p:txEl>
                                              <p:pRg st="11" end="11"/>
                                            </p:txEl>
                                          </p:spTgt>
                                        </p:tgtEl>
                                        <p:attrNameLst>
                                          <p:attrName>style.visibility</p:attrName>
                                        </p:attrNameLst>
                                      </p:cBhvr>
                                      <p:to>
                                        <p:strVal val="visible"/>
                                      </p:to>
                                    </p:set>
                                    <p:animEffect transition="in" filter="fade">
                                      <p:cBhvr>
                                        <p:cTn id="28" dur="1000"/>
                                        <p:tgtEl>
                                          <p:spTgt spid="119813">
                                            <p:txEl>
                                              <p:pRg st="11" end="11"/>
                                            </p:txEl>
                                          </p:spTgt>
                                        </p:tgtEl>
                                      </p:cBhvr>
                                    </p:animEffect>
                                    <p:anim calcmode="lin" valueType="num">
                                      <p:cBhvr>
                                        <p:cTn id="29" dur="1000" fill="hold"/>
                                        <p:tgtEl>
                                          <p:spTgt spid="119813">
                                            <p:txEl>
                                              <p:pRg st="11" end="11"/>
                                            </p:txEl>
                                          </p:spTgt>
                                        </p:tgtEl>
                                        <p:attrNameLst>
                                          <p:attrName>ppt_x</p:attrName>
                                        </p:attrNameLst>
                                      </p:cBhvr>
                                      <p:tavLst>
                                        <p:tav tm="0">
                                          <p:val>
                                            <p:strVal val="#ppt_x"/>
                                          </p:val>
                                        </p:tav>
                                        <p:tav tm="100000">
                                          <p:val>
                                            <p:strVal val="#ppt_x"/>
                                          </p:val>
                                        </p:tav>
                                      </p:tavLst>
                                    </p:anim>
                                    <p:anim calcmode="lin" valueType="num">
                                      <p:cBhvr>
                                        <p:cTn id="30" dur="1000" fill="hold"/>
                                        <p:tgtEl>
                                          <p:spTgt spid="11981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119813">
                                            <p:txEl>
                                              <p:pRg st="12" end="12"/>
                                            </p:txEl>
                                          </p:spTgt>
                                        </p:tgtEl>
                                        <p:attrNameLst>
                                          <p:attrName>style.visibility</p:attrName>
                                        </p:attrNameLst>
                                      </p:cBhvr>
                                      <p:to>
                                        <p:strVal val="visible"/>
                                      </p:to>
                                    </p:set>
                                    <p:animEffect transition="in" filter="fade">
                                      <p:cBhvr>
                                        <p:cTn id="35" dur="1000"/>
                                        <p:tgtEl>
                                          <p:spTgt spid="119813">
                                            <p:txEl>
                                              <p:pRg st="12" end="12"/>
                                            </p:txEl>
                                          </p:spTgt>
                                        </p:tgtEl>
                                      </p:cBhvr>
                                    </p:animEffect>
                                    <p:anim calcmode="lin" valueType="num">
                                      <p:cBhvr>
                                        <p:cTn id="36" dur="1000" fill="hold"/>
                                        <p:tgtEl>
                                          <p:spTgt spid="119813">
                                            <p:txEl>
                                              <p:pRg st="12" end="12"/>
                                            </p:txEl>
                                          </p:spTgt>
                                        </p:tgtEl>
                                        <p:attrNameLst>
                                          <p:attrName>ppt_x</p:attrName>
                                        </p:attrNameLst>
                                      </p:cBhvr>
                                      <p:tavLst>
                                        <p:tav tm="0">
                                          <p:val>
                                            <p:strVal val="#ppt_x"/>
                                          </p:val>
                                        </p:tav>
                                        <p:tav tm="100000">
                                          <p:val>
                                            <p:strVal val="#ppt_x"/>
                                          </p:val>
                                        </p:tav>
                                      </p:tavLst>
                                    </p:anim>
                                    <p:anim calcmode="lin" valueType="num">
                                      <p:cBhvr>
                                        <p:cTn id="37" dur="1000" fill="hold"/>
                                        <p:tgtEl>
                                          <p:spTgt spid="11981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119814">
                                            <p:txEl>
                                              <p:pRg st="0" end="0"/>
                                            </p:txEl>
                                          </p:spTgt>
                                        </p:tgtEl>
                                        <p:attrNameLst>
                                          <p:attrName>style.visibility</p:attrName>
                                        </p:attrNameLst>
                                      </p:cBhvr>
                                      <p:to>
                                        <p:strVal val="visible"/>
                                      </p:to>
                                    </p:set>
                                    <p:animEffect transition="in" filter="fade">
                                      <p:cBhvr>
                                        <p:cTn id="42" dur="1000"/>
                                        <p:tgtEl>
                                          <p:spTgt spid="119814">
                                            <p:txEl>
                                              <p:pRg st="0" end="0"/>
                                            </p:txEl>
                                          </p:spTgt>
                                        </p:tgtEl>
                                      </p:cBhvr>
                                    </p:animEffect>
                                    <p:anim calcmode="lin" valueType="num">
                                      <p:cBhvr>
                                        <p:cTn id="43" dur="1000" fill="hold"/>
                                        <p:tgtEl>
                                          <p:spTgt spid="119814">
                                            <p:txEl>
                                              <p:pRg st="0" end="0"/>
                                            </p:txEl>
                                          </p:spTgt>
                                        </p:tgtEl>
                                        <p:attrNameLst>
                                          <p:attrName>ppt_x</p:attrName>
                                        </p:attrNameLst>
                                      </p:cBhvr>
                                      <p:tavLst>
                                        <p:tav tm="0">
                                          <p:val>
                                            <p:strVal val="#ppt_x"/>
                                          </p:val>
                                        </p:tav>
                                        <p:tav tm="100000">
                                          <p:val>
                                            <p:strVal val="#ppt_x"/>
                                          </p:val>
                                        </p:tav>
                                      </p:tavLst>
                                    </p:anim>
                                    <p:anim calcmode="lin" valueType="num">
                                      <p:cBhvr>
                                        <p:cTn id="44" dur="1000" fill="hold"/>
                                        <p:tgtEl>
                                          <p:spTgt spid="11981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119814">
                                            <p:txEl>
                                              <p:pRg st="1" end="1"/>
                                            </p:txEl>
                                          </p:spTgt>
                                        </p:tgtEl>
                                        <p:attrNameLst>
                                          <p:attrName>style.visibility</p:attrName>
                                        </p:attrNameLst>
                                      </p:cBhvr>
                                      <p:to>
                                        <p:strVal val="visible"/>
                                      </p:to>
                                    </p:set>
                                    <p:animEffect transition="in" filter="fade">
                                      <p:cBhvr>
                                        <p:cTn id="49" dur="1000"/>
                                        <p:tgtEl>
                                          <p:spTgt spid="119814">
                                            <p:txEl>
                                              <p:pRg st="1" end="1"/>
                                            </p:txEl>
                                          </p:spTgt>
                                        </p:tgtEl>
                                      </p:cBhvr>
                                    </p:animEffect>
                                    <p:anim calcmode="lin" valueType="num">
                                      <p:cBhvr>
                                        <p:cTn id="50" dur="1000" fill="hold"/>
                                        <p:tgtEl>
                                          <p:spTgt spid="119814">
                                            <p:txEl>
                                              <p:pRg st="1" end="1"/>
                                            </p:txEl>
                                          </p:spTgt>
                                        </p:tgtEl>
                                        <p:attrNameLst>
                                          <p:attrName>ppt_x</p:attrName>
                                        </p:attrNameLst>
                                      </p:cBhvr>
                                      <p:tavLst>
                                        <p:tav tm="0">
                                          <p:val>
                                            <p:strVal val="#ppt_x"/>
                                          </p:val>
                                        </p:tav>
                                        <p:tav tm="100000">
                                          <p:val>
                                            <p:strVal val="#ppt_x"/>
                                          </p:val>
                                        </p:tav>
                                      </p:tavLst>
                                    </p:anim>
                                    <p:anim calcmode="lin" valueType="num">
                                      <p:cBhvr>
                                        <p:cTn id="51" dur="1000" fill="hold"/>
                                        <p:tgtEl>
                                          <p:spTgt spid="11981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119814">
                                            <p:txEl>
                                              <p:pRg st="2" end="2"/>
                                            </p:txEl>
                                          </p:spTgt>
                                        </p:tgtEl>
                                        <p:attrNameLst>
                                          <p:attrName>style.visibility</p:attrName>
                                        </p:attrNameLst>
                                      </p:cBhvr>
                                      <p:to>
                                        <p:strVal val="visible"/>
                                      </p:to>
                                    </p:set>
                                    <p:animEffect transition="in" filter="fade">
                                      <p:cBhvr>
                                        <p:cTn id="56" dur="1000"/>
                                        <p:tgtEl>
                                          <p:spTgt spid="119814">
                                            <p:txEl>
                                              <p:pRg st="2" end="2"/>
                                            </p:txEl>
                                          </p:spTgt>
                                        </p:tgtEl>
                                      </p:cBhvr>
                                    </p:animEffect>
                                    <p:anim calcmode="lin" valueType="num">
                                      <p:cBhvr>
                                        <p:cTn id="57" dur="1000" fill="hold"/>
                                        <p:tgtEl>
                                          <p:spTgt spid="119814">
                                            <p:txEl>
                                              <p:pRg st="2" end="2"/>
                                            </p:txEl>
                                          </p:spTgt>
                                        </p:tgtEl>
                                        <p:attrNameLst>
                                          <p:attrName>ppt_x</p:attrName>
                                        </p:attrNameLst>
                                      </p:cBhvr>
                                      <p:tavLst>
                                        <p:tav tm="0">
                                          <p:val>
                                            <p:strVal val="#ppt_x"/>
                                          </p:val>
                                        </p:tav>
                                        <p:tav tm="100000">
                                          <p:val>
                                            <p:strVal val="#ppt_x"/>
                                          </p:val>
                                        </p:tav>
                                      </p:tavLst>
                                    </p:anim>
                                    <p:anim calcmode="lin" valueType="num">
                                      <p:cBhvr>
                                        <p:cTn id="58" dur="1000" fill="hold"/>
                                        <p:tgtEl>
                                          <p:spTgt spid="11981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47" presetClass="entr" presetSubtype="0" fill="hold" grpId="0" nodeType="clickEffect">
                                  <p:stCondLst>
                                    <p:cond delay="0"/>
                                  </p:stCondLst>
                                  <p:childTnLst>
                                    <p:set>
                                      <p:cBhvr>
                                        <p:cTn id="62" dur="1" fill="hold">
                                          <p:stCondLst>
                                            <p:cond delay="0"/>
                                          </p:stCondLst>
                                        </p:cTn>
                                        <p:tgtEl>
                                          <p:spTgt spid="119814">
                                            <p:txEl>
                                              <p:pRg st="3" end="3"/>
                                            </p:txEl>
                                          </p:spTgt>
                                        </p:tgtEl>
                                        <p:attrNameLst>
                                          <p:attrName>style.visibility</p:attrName>
                                        </p:attrNameLst>
                                      </p:cBhvr>
                                      <p:to>
                                        <p:strVal val="visible"/>
                                      </p:to>
                                    </p:set>
                                    <p:animEffect transition="in" filter="fade">
                                      <p:cBhvr>
                                        <p:cTn id="63" dur="1000"/>
                                        <p:tgtEl>
                                          <p:spTgt spid="119814">
                                            <p:txEl>
                                              <p:pRg st="3" end="3"/>
                                            </p:txEl>
                                          </p:spTgt>
                                        </p:tgtEl>
                                      </p:cBhvr>
                                    </p:animEffect>
                                    <p:anim calcmode="lin" valueType="num">
                                      <p:cBhvr>
                                        <p:cTn id="64" dur="1000" fill="hold"/>
                                        <p:tgtEl>
                                          <p:spTgt spid="119814">
                                            <p:txEl>
                                              <p:pRg st="3" end="3"/>
                                            </p:txEl>
                                          </p:spTgt>
                                        </p:tgtEl>
                                        <p:attrNameLst>
                                          <p:attrName>ppt_x</p:attrName>
                                        </p:attrNameLst>
                                      </p:cBhvr>
                                      <p:tavLst>
                                        <p:tav tm="0">
                                          <p:val>
                                            <p:strVal val="#ppt_x"/>
                                          </p:val>
                                        </p:tav>
                                        <p:tav tm="100000">
                                          <p:val>
                                            <p:strVal val="#ppt_x"/>
                                          </p:val>
                                        </p:tav>
                                      </p:tavLst>
                                    </p:anim>
                                    <p:anim calcmode="lin" valueType="num">
                                      <p:cBhvr>
                                        <p:cTn id="65" dur="1000" fill="hold"/>
                                        <p:tgtEl>
                                          <p:spTgt spid="11981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66" fill="hold" nodeType="clickPar">
                      <p:stCondLst>
                        <p:cond delay="indefinite"/>
                      </p:stCondLst>
                      <p:childTnLst>
                        <p:par>
                          <p:cTn id="67" fill="hold" nodeType="withGroup">
                            <p:stCondLst>
                              <p:cond delay="0"/>
                            </p:stCondLst>
                            <p:childTnLst>
                              <p:par>
                                <p:cTn id="68" presetID="47" presetClass="entr" presetSubtype="0" fill="hold" grpId="0" nodeType="clickEffect">
                                  <p:stCondLst>
                                    <p:cond delay="0"/>
                                  </p:stCondLst>
                                  <p:childTnLst>
                                    <p:set>
                                      <p:cBhvr>
                                        <p:cTn id="69" dur="1" fill="hold">
                                          <p:stCondLst>
                                            <p:cond delay="0"/>
                                          </p:stCondLst>
                                        </p:cTn>
                                        <p:tgtEl>
                                          <p:spTgt spid="119814">
                                            <p:txEl>
                                              <p:pRg st="4" end="4"/>
                                            </p:txEl>
                                          </p:spTgt>
                                        </p:tgtEl>
                                        <p:attrNameLst>
                                          <p:attrName>style.visibility</p:attrName>
                                        </p:attrNameLst>
                                      </p:cBhvr>
                                      <p:to>
                                        <p:strVal val="visible"/>
                                      </p:to>
                                    </p:set>
                                    <p:animEffect transition="in" filter="fade">
                                      <p:cBhvr>
                                        <p:cTn id="70" dur="1000"/>
                                        <p:tgtEl>
                                          <p:spTgt spid="119814">
                                            <p:txEl>
                                              <p:pRg st="4" end="4"/>
                                            </p:txEl>
                                          </p:spTgt>
                                        </p:tgtEl>
                                      </p:cBhvr>
                                    </p:animEffect>
                                    <p:anim calcmode="lin" valueType="num">
                                      <p:cBhvr>
                                        <p:cTn id="71" dur="1000" fill="hold"/>
                                        <p:tgtEl>
                                          <p:spTgt spid="119814">
                                            <p:txEl>
                                              <p:pRg st="4" end="4"/>
                                            </p:txEl>
                                          </p:spTgt>
                                        </p:tgtEl>
                                        <p:attrNameLst>
                                          <p:attrName>ppt_x</p:attrName>
                                        </p:attrNameLst>
                                      </p:cBhvr>
                                      <p:tavLst>
                                        <p:tav tm="0">
                                          <p:val>
                                            <p:strVal val="#ppt_x"/>
                                          </p:val>
                                        </p:tav>
                                        <p:tav tm="100000">
                                          <p:val>
                                            <p:strVal val="#ppt_x"/>
                                          </p:val>
                                        </p:tav>
                                      </p:tavLst>
                                    </p:anim>
                                    <p:anim calcmode="lin" valueType="num">
                                      <p:cBhvr>
                                        <p:cTn id="72" dur="1000" fill="hold"/>
                                        <p:tgtEl>
                                          <p:spTgt spid="11981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3" grpId="0" build="p"/>
      <p:bldP spid="119814" grpId="0" build="p"/>
    </p:bldLst>
  </p:timing>
</p:sld>
</file>

<file path=ppt/slides/slide8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861" name="Rectangle 5">
            <a:extLst>
              <a:ext uri="{FF2B5EF4-FFF2-40B4-BE49-F238E27FC236}">
                <a16:creationId xmlns:a16="http://schemas.microsoft.com/office/drawing/2014/main" id="{7C7E9BD4-5CE4-4BEC-8FA6-96E34CBF2432}"/>
              </a:ext>
            </a:extLst>
          </p:cNvPr>
          <p:cNvSpPr>
            <a:spLocks noGrp="1" noChangeArrowheads="1"/>
          </p:cNvSpPr>
          <p:nvPr>
            <p:ph type="body" sz="half" idx="1"/>
          </p:nvPr>
        </p:nvSpPr>
        <p:spPr>
          <a:xfrm>
            <a:off x="457200" y="457200"/>
            <a:ext cx="4038600" cy="5673725"/>
          </a:xfrm>
        </p:spPr>
        <p:txBody>
          <a:bodyPr/>
          <a:lstStyle/>
          <a:p>
            <a:pPr>
              <a:buFontTx/>
              <a:buNone/>
            </a:pPr>
            <a:r>
              <a:rPr lang="en-US" altLang="en-US" sz="2400"/>
              <a:t>13. </a:t>
            </a:r>
            <a:r>
              <a:rPr lang="en-US" altLang="en-US" sz="2800"/>
              <a:t>Anak laki-laki paman sekandung dengan ayah</a:t>
            </a:r>
          </a:p>
          <a:p>
            <a:pPr>
              <a:buFontTx/>
              <a:buNone/>
            </a:pPr>
            <a:r>
              <a:rPr lang="en-US" altLang="en-US" sz="2800"/>
              <a:t>14. Anak laki-laki pa-man se-ayah dengan ayah</a:t>
            </a:r>
          </a:p>
          <a:p>
            <a:pPr>
              <a:buFontTx/>
              <a:buNone/>
            </a:pPr>
            <a:r>
              <a:rPr lang="en-US" altLang="en-US" sz="2800"/>
              <a:t>15. Cucu perempuan dari anak laki-laki seorang atau lebih</a:t>
            </a:r>
          </a:p>
        </p:txBody>
      </p:sp>
      <p:sp>
        <p:nvSpPr>
          <p:cNvPr id="121862" name="Rectangle 6">
            <a:extLst>
              <a:ext uri="{FF2B5EF4-FFF2-40B4-BE49-F238E27FC236}">
                <a16:creationId xmlns:a16="http://schemas.microsoft.com/office/drawing/2014/main" id="{1C24F462-16E5-42F2-BDEA-7E2F22A15831}"/>
              </a:ext>
            </a:extLst>
          </p:cNvPr>
          <p:cNvSpPr>
            <a:spLocks noGrp="1" noChangeArrowheads="1"/>
          </p:cNvSpPr>
          <p:nvPr>
            <p:ph type="body" sz="half" idx="2"/>
          </p:nvPr>
        </p:nvSpPr>
        <p:spPr>
          <a:xfrm>
            <a:off x="4648200" y="457200"/>
            <a:ext cx="4038600" cy="5673725"/>
          </a:xfrm>
        </p:spPr>
        <p:txBody>
          <a:bodyPr/>
          <a:lstStyle/>
          <a:p>
            <a:pPr>
              <a:buFontTx/>
              <a:buNone/>
            </a:pPr>
            <a:r>
              <a:rPr lang="en-US" altLang="en-US" sz="2400"/>
              <a:t>13. </a:t>
            </a:r>
            <a:r>
              <a:rPr lang="en-US" altLang="en-US" sz="2800"/>
              <a:t>Sda. + anak laki-laki paman sekandung de-ngan ayah</a:t>
            </a:r>
          </a:p>
          <a:p>
            <a:pPr>
              <a:buFontTx/>
              <a:buNone/>
            </a:pPr>
            <a:r>
              <a:rPr lang="en-US" altLang="en-US" sz="2800"/>
              <a:t>14. Sda. + anak laki-laki paman sekandung de-ngan ayah</a:t>
            </a:r>
          </a:p>
          <a:p>
            <a:pPr>
              <a:buFontTx/>
              <a:buNone/>
            </a:pPr>
            <a:r>
              <a:rPr lang="en-US" altLang="en-US" sz="2800"/>
              <a:t>15. Dua orang atau le-bih anak perempuan.</a:t>
            </a: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1861">
                                            <p:txEl>
                                              <p:pRg st="0" end="0"/>
                                            </p:txEl>
                                          </p:spTgt>
                                        </p:tgtEl>
                                        <p:attrNameLst>
                                          <p:attrName>style.visibility</p:attrName>
                                        </p:attrNameLst>
                                      </p:cBhvr>
                                      <p:to>
                                        <p:strVal val="visible"/>
                                      </p:to>
                                    </p:set>
                                    <p:animEffect transition="in" filter="wipe(left)">
                                      <p:cBhvr>
                                        <p:cTn id="7" dur="500"/>
                                        <p:tgtEl>
                                          <p:spTgt spid="12186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1861">
                                            <p:txEl>
                                              <p:pRg st="1" end="1"/>
                                            </p:txEl>
                                          </p:spTgt>
                                        </p:tgtEl>
                                        <p:attrNameLst>
                                          <p:attrName>style.visibility</p:attrName>
                                        </p:attrNameLst>
                                      </p:cBhvr>
                                      <p:to>
                                        <p:strVal val="visible"/>
                                      </p:to>
                                    </p:set>
                                    <p:animEffect transition="in" filter="wipe(left)">
                                      <p:cBhvr>
                                        <p:cTn id="12" dur="500"/>
                                        <p:tgtEl>
                                          <p:spTgt spid="12186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1861">
                                            <p:txEl>
                                              <p:pRg st="2" end="2"/>
                                            </p:txEl>
                                          </p:spTgt>
                                        </p:tgtEl>
                                        <p:attrNameLst>
                                          <p:attrName>style.visibility</p:attrName>
                                        </p:attrNameLst>
                                      </p:cBhvr>
                                      <p:to>
                                        <p:strVal val="visible"/>
                                      </p:to>
                                    </p:set>
                                    <p:animEffect transition="in" filter="wipe(left)">
                                      <p:cBhvr>
                                        <p:cTn id="17" dur="500"/>
                                        <p:tgtEl>
                                          <p:spTgt spid="12186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1862">
                                            <p:txEl>
                                              <p:pRg st="0" end="0"/>
                                            </p:txEl>
                                          </p:spTgt>
                                        </p:tgtEl>
                                        <p:attrNameLst>
                                          <p:attrName>style.visibility</p:attrName>
                                        </p:attrNameLst>
                                      </p:cBhvr>
                                      <p:to>
                                        <p:strVal val="visible"/>
                                      </p:to>
                                    </p:set>
                                    <p:animEffect transition="in" filter="wipe(left)">
                                      <p:cBhvr>
                                        <p:cTn id="22" dur="500"/>
                                        <p:tgtEl>
                                          <p:spTgt spid="121862">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21862">
                                            <p:txEl>
                                              <p:pRg st="1" end="1"/>
                                            </p:txEl>
                                          </p:spTgt>
                                        </p:tgtEl>
                                        <p:attrNameLst>
                                          <p:attrName>style.visibility</p:attrName>
                                        </p:attrNameLst>
                                      </p:cBhvr>
                                      <p:to>
                                        <p:strVal val="visible"/>
                                      </p:to>
                                    </p:set>
                                    <p:animEffect transition="in" filter="wipe(left)">
                                      <p:cBhvr>
                                        <p:cTn id="27" dur="500"/>
                                        <p:tgtEl>
                                          <p:spTgt spid="121862">
                                            <p:txEl>
                                              <p:pRg st="1" end="1"/>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21862">
                                            <p:txEl>
                                              <p:pRg st="2" end="2"/>
                                            </p:txEl>
                                          </p:spTgt>
                                        </p:tgtEl>
                                        <p:attrNameLst>
                                          <p:attrName>style.visibility</p:attrName>
                                        </p:attrNameLst>
                                      </p:cBhvr>
                                      <p:to>
                                        <p:strVal val="visible"/>
                                      </p:to>
                                    </p:set>
                                    <p:animEffect transition="in" filter="wipe(left)">
                                      <p:cBhvr>
                                        <p:cTn id="32" dur="500"/>
                                        <p:tgtEl>
                                          <p:spTgt spid="12186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61" grpId="0" build="p"/>
      <p:bldP spid="121862" grpId="0" build="p"/>
    </p:bldLst>
  </p:timing>
</p:sld>
</file>

<file path=ppt/slides/slide8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906" name="Rectangle 2">
            <a:extLst>
              <a:ext uri="{FF2B5EF4-FFF2-40B4-BE49-F238E27FC236}">
                <a16:creationId xmlns:a16="http://schemas.microsoft.com/office/drawing/2014/main" id="{6A2AF1AB-185A-4438-AD6D-03DF976E1519}"/>
              </a:ext>
            </a:extLst>
          </p:cNvPr>
          <p:cNvSpPr>
            <a:spLocks noGrp="1" noChangeArrowheads="1"/>
          </p:cNvSpPr>
          <p:nvPr>
            <p:ph type="title"/>
          </p:nvPr>
        </p:nvSpPr>
        <p:spPr>
          <a:xfrm>
            <a:off x="457200" y="292100"/>
            <a:ext cx="8229600" cy="1050925"/>
          </a:xfrm>
        </p:spPr>
        <p:txBody>
          <a:bodyPr/>
          <a:lstStyle/>
          <a:p>
            <a:r>
              <a:rPr lang="en-US" altLang="en-US" sz="3800"/>
              <a:t>ASHOBAH (YANG MEMPEROLEH SISA)</a:t>
            </a:r>
          </a:p>
        </p:txBody>
      </p:sp>
      <p:sp>
        <p:nvSpPr>
          <p:cNvPr id="123907" name="Rectangle 3">
            <a:extLst>
              <a:ext uri="{FF2B5EF4-FFF2-40B4-BE49-F238E27FC236}">
                <a16:creationId xmlns:a16="http://schemas.microsoft.com/office/drawing/2014/main" id="{0573B5EF-5815-42B1-87B8-29FF401EDB80}"/>
              </a:ext>
            </a:extLst>
          </p:cNvPr>
          <p:cNvSpPr>
            <a:spLocks noGrp="1" noChangeArrowheads="1"/>
          </p:cNvSpPr>
          <p:nvPr>
            <p:ph type="body" idx="1"/>
          </p:nvPr>
        </p:nvSpPr>
        <p:spPr/>
        <p:txBody>
          <a:bodyPr/>
          <a:lstStyle/>
          <a:p>
            <a:pPr>
              <a:buFontTx/>
              <a:buNone/>
            </a:pPr>
            <a:r>
              <a:rPr lang="en-US" altLang="en-US"/>
              <a:t>ASHOBAH, secara istilah ialah semua ahli waris yang tidak memiliki bagian tertentu dengan jelas dalam Al-Qur’an dan Hadits. Arti lain ashobah adalah semua ahli waris yang mendapatkan semua harta pusaka apabila sendirian dan mengambil sisa harta pusaka setelah ash-habul furudl mengambil bagiannya masing-masing</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123906"/>
                                        </p:tgtEl>
                                        <p:attrNameLst>
                                          <p:attrName>style.visibility</p:attrName>
                                        </p:attrNameLst>
                                      </p:cBhvr>
                                      <p:to>
                                        <p:strVal val="visible"/>
                                      </p:to>
                                    </p:set>
                                    <p:animEffect transition="in" filter="fade">
                                      <p:cBhvr>
                                        <p:cTn id="7" dur="800" decel="100000"/>
                                        <p:tgtEl>
                                          <p:spTgt spid="123906"/>
                                        </p:tgtEl>
                                      </p:cBhvr>
                                    </p:animEffect>
                                    <p:anim calcmode="lin" valueType="num">
                                      <p:cBhvr>
                                        <p:cTn id="8" dur="800" decel="100000" fill="hold"/>
                                        <p:tgtEl>
                                          <p:spTgt spid="123906"/>
                                        </p:tgtEl>
                                        <p:attrNameLst>
                                          <p:attrName>style.rotation</p:attrName>
                                        </p:attrNameLst>
                                      </p:cBhvr>
                                      <p:tavLst>
                                        <p:tav tm="0">
                                          <p:val>
                                            <p:fltVal val="-90"/>
                                          </p:val>
                                        </p:tav>
                                        <p:tav tm="100000">
                                          <p:val>
                                            <p:fltVal val="0"/>
                                          </p:val>
                                        </p:tav>
                                      </p:tavLst>
                                    </p:anim>
                                    <p:anim calcmode="lin" valueType="num">
                                      <p:cBhvr>
                                        <p:cTn id="9" dur="800" decel="100000" fill="hold"/>
                                        <p:tgtEl>
                                          <p:spTgt spid="123906"/>
                                        </p:tgtEl>
                                        <p:attrNameLst>
                                          <p:attrName>ppt_x</p:attrName>
                                        </p:attrNameLst>
                                      </p:cBhvr>
                                      <p:tavLst>
                                        <p:tav tm="0">
                                          <p:val>
                                            <p:strVal val="#ppt_x+0.4"/>
                                          </p:val>
                                        </p:tav>
                                        <p:tav tm="100000">
                                          <p:val>
                                            <p:strVal val="#ppt_x-0.05"/>
                                          </p:val>
                                        </p:tav>
                                      </p:tavLst>
                                    </p:anim>
                                    <p:anim calcmode="lin" valueType="num">
                                      <p:cBhvr>
                                        <p:cTn id="10" dur="800" decel="100000" fill="hold"/>
                                        <p:tgtEl>
                                          <p:spTgt spid="12390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2390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23906"/>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123907">
                                            <p:txEl>
                                              <p:pRg st="0" end="0"/>
                                            </p:txEl>
                                          </p:spTgt>
                                        </p:tgtEl>
                                        <p:attrNameLst>
                                          <p:attrName>style.visibility</p:attrName>
                                        </p:attrNameLst>
                                      </p:cBhvr>
                                      <p:to>
                                        <p:strVal val="visible"/>
                                      </p:to>
                                    </p:set>
                                    <p:animEffect transition="in" filter="fade">
                                      <p:cBhvr>
                                        <p:cTn id="17" dur="1000"/>
                                        <p:tgtEl>
                                          <p:spTgt spid="123907">
                                            <p:txEl>
                                              <p:pRg st="0" end="0"/>
                                            </p:txEl>
                                          </p:spTgt>
                                        </p:tgtEl>
                                      </p:cBhvr>
                                    </p:animEffect>
                                    <p:anim calcmode="lin" valueType="num">
                                      <p:cBhvr>
                                        <p:cTn id="18" dur="1000" fill="hold"/>
                                        <p:tgtEl>
                                          <p:spTgt spid="123907">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12390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6" grpId="0"/>
      <p:bldP spid="123907" grpId="0" build="p"/>
    </p:bldLst>
  </p:timing>
</p:sld>
</file>

<file path=ppt/slides/slide8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4931" name="Rectangle 3">
            <a:extLst>
              <a:ext uri="{FF2B5EF4-FFF2-40B4-BE49-F238E27FC236}">
                <a16:creationId xmlns:a16="http://schemas.microsoft.com/office/drawing/2014/main" id="{02BCE58A-8B55-4CCB-B65B-620262B4FDBA}"/>
              </a:ext>
            </a:extLst>
          </p:cNvPr>
          <p:cNvSpPr>
            <a:spLocks noGrp="1" noChangeArrowheads="1"/>
          </p:cNvSpPr>
          <p:nvPr>
            <p:ph type="body" idx="1"/>
          </p:nvPr>
        </p:nvSpPr>
        <p:spPr>
          <a:xfrm>
            <a:off x="533400" y="304800"/>
            <a:ext cx="8229600" cy="5749925"/>
          </a:xfrm>
        </p:spPr>
        <p:txBody>
          <a:bodyPr/>
          <a:lstStyle/>
          <a:p>
            <a:pPr marL="609600" indent="-609600">
              <a:lnSpc>
                <a:spcPct val="80000"/>
              </a:lnSpc>
              <a:buFontTx/>
              <a:buNone/>
            </a:pPr>
            <a:r>
              <a:rPr lang="en-US" altLang="en-US" sz="2400"/>
              <a:t>ORANG YANG MEMPEROLEH ASHOBAH A.L.</a:t>
            </a:r>
          </a:p>
          <a:p>
            <a:pPr marL="609600" indent="-609600">
              <a:lnSpc>
                <a:spcPct val="80000"/>
              </a:lnSpc>
              <a:buFontTx/>
              <a:buNone/>
            </a:pPr>
            <a:endParaRPr lang="en-US" altLang="en-US" sz="2400"/>
          </a:p>
          <a:p>
            <a:pPr marL="609600" indent="-609600">
              <a:lnSpc>
                <a:spcPct val="80000"/>
              </a:lnSpc>
              <a:buFont typeface="Wingdings" panose="05000000000000000000" pitchFamily="2" charset="2"/>
              <a:buAutoNum type="arabicPeriod"/>
            </a:pPr>
            <a:r>
              <a:rPr lang="en-US" altLang="en-US" sz="2000"/>
              <a:t>Anak laki-laki</a:t>
            </a:r>
          </a:p>
          <a:p>
            <a:pPr marL="609600" indent="-609600">
              <a:lnSpc>
                <a:spcPct val="80000"/>
              </a:lnSpc>
              <a:buFont typeface="Wingdings" panose="05000000000000000000" pitchFamily="2" charset="2"/>
              <a:buAutoNum type="arabicPeriod"/>
            </a:pPr>
            <a:r>
              <a:rPr lang="en-US" altLang="en-US" sz="2000"/>
              <a:t>Cucu laki-laki dari anak laki-laki</a:t>
            </a:r>
          </a:p>
          <a:p>
            <a:pPr marL="609600" indent="-609600">
              <a:lnSpc>
                <a:spcPct val="80000"/>
              </a:lnSpc>
              <a:buFont typeface="Wingdings" panose="05000000000000000000" pitchFamily="2" charset="2"/>
              <a:buAutoNum type="arabicPeriod"/>
            </a:pPr>
            <a:r>
              <a:rPr lang="en-US" altLang="en-US" sz="2000"/>
              <a:t>Sdr. Laki-laki sekandung</a:t>
            </a:r>
          </a:p>
          <a:p>
            <a:pPr marL="609600" indent="-609600">
              <a:lnSpc>
                <a:spcPct val="80000"/>
              </a:lnSpc>
              <a:buFont typeface="Wingdings" panose="05000000000000000000" pitchFamily="2" charset="2"/>
              <a:buAutoNum type="arabicPeriod"/>
            </a:pPr>
            <a:r>
              <a:rPr lang="en-US" altLang="en-US" sz="2000"/>
              <a:t>Sdr. Laki-laki se-ayah</a:t>
            </a:r>
          </a:p>
          <a:p>
            <a:pPr marL="609600" indent="-609600">
              <a:lnSpc>
                <a:spcPct val="80000"/>
              </a:lnSpc>
              <a:buFont typeface="Wingdings" panose="05000000000000000000" pitchFamily="2" charset="2"/>
              <a:buAutoNum type="arabicPeriod"/>
            </a:pPr>
            <a:r>
              <a:rPr lang="en-US" altLang="en-US" sz="2000"/>
              <a:t>Paman sekandung</a:t>
            </a:r>
          </a:p>
          <a:p>
            <a:pPr marL="609600" indent="-609600">
              <a:lnSpc>
                <a:spcPct val="80000"/>
              </a:lnSpc>
              <a:buFont typeface="Wingdings" panose="05000000000000000000" pitchFamily="2" charset="2"/>
              <a:buAutoNum type="arabicPeriod"/>
            </a:pPr>
            <a:r>
              <a:rPr lang="en-US" altLang="en-US" sz="2000"/>
              <a:t>Bapak</a:t>
            </a:r>
          </a:p>
          <a:p>
            <a:pPr marL="609600" indent="-609600">
              <a:lnSpc>
                <a:spcPct val="80000"/>
              </a:lnSpc>
              <a:buFont typeface="Wingdings" panose="05000000000000000000" pitchFamily="2" charset="2"/>
              <a:buAutoNum type="arabicPeriod"/>
            </a:pPr>
            <a:r>
              <a:rPr lang="en-US" altLang="en-US" sz="2000"/>
              <a:t>Kakek (terus ke atas)</a:t>
            </a:r>
          </a:p>
          <a:p>
            <a:pPr marL="609600" indent="-609600">
              <a:lnSpc>
                <a:spcPct val="80000"/>
              </a:lnSpc>
              <a:buFont typeface="Wingdings" panose="05000000000000000000" pitchFamily="2" charset="2"/>
              <a:buAutoNum type="arabicPeriod"/>
            </a:pPr>
            <a:r>
              <a:rPr lang="en-US" altLang="en-US" sz="2000"/>
              <a:t>Anak laki-laki sdr. Sekandung</a:t>
            </a:r>
          </a:p>
          <a:p>
            <a:pPr marL="609600" indent="-609600">
              <a:lnSpc>
                <a:spcPct val="80000"/>
              </a:lnSpc>
              <a:buFont typeface="Wingdings" panose="05000000000000000000" pitchFamily="2" charset="2"/>
              <a:buAutoNum type="arabicPeriod"/>
            </a:pPr>
            <a:r>
              <a:rPr lang="en-US" altLang="en-US" sz="2000"/>
              <a:t>Anak laki-laki sdr. Se-ayah</a:t>
            </a:r>
          </a:p>
          <a:p>
            <a:pPr marL="609600" indent="-609600">
              <a:lnSpc>
                <a:spcPct val="80000"/>
              </a:lnSpc>
              <a:buFont typeface="Wingdings" panose="05000000000000000000" pitchFamily="2" charset="2"/>
              <a:buAutoNum type="arabicPeriod"/>
            </a:pPr>
            <a:r>
              <a:rPr lang="en-US" altLang="en-US" sz="2000"/>
              <a:t>Paman seayah</a:t>
            </a:r>
          </a:p>
          <a:p>
            <a:pPr marL="609600" indent="-609600">
              <a:lnSpc>
                <a:spcPct val="80000"/>
              </a:lnSpc>
              <a:buFont typeface="Wingdings" panose="05000000000000000000" pitchFamily="2" charset="2"/>
              <a:buAutoNum type="arabicPeriod"/>
            </a:pPr>
            <a:r>
              <a:rPr lang="en-US" altLang="en-US" sz="2000"/>
              <a:t>Anak laki-laki paman sekandung</a:t>
            </a:r>
          </a:p>
          <a:p>
            <a:pPr marL="609600" indent="-609600">
              <a:lnSpc>
                <a:spcPct val="80000"/>
              </a:lnSpc>
              <a:buFont typeface="Wingdings" panose="05000000000000000000" pitchFamily="2" charset="2"/>
              <a:buAutoNum type="arabicPeriod"/>
            </a:pPr>
            <a:r>
              <a:rPr lang="en-US" altLang="en-US" sz="2000"/>
              <a:t>Anak laki-laki paman se-ayah</a:t>
            </a:r>
          </a:p>
          <a:p>
            <a:pPr marL="609600" indent="-609600">
              <a:lnSpc>
                <a:spcPct val="80000"/>
              </a:lnSpc>
              <a:buFont typeface="Wingdings" panose="05000000000000000000" pitchFamily="2" charset="2"/>
              <a:buAutoNum type="arabicPeriod"/>
            </a:pPr>
            <a:r>
              <a:rPr lang="en-US" altLang="en-US" sz="2000"/>
              <a:t>Laki-laki dan perempuan yang memerdekakan (Mu’tiq dan Mu’tiqoh).</a:t>
            </a:r>
          </a:p>
          <a:p>
            <a:pPr marL="609600" indent="-609600">
              <a:lnSpc>
                <a:spcPct val="80000"/>
              </a:lnSpc>
              <a:buFont typeface="Wingdings" panose="05000000000000000000" pitchFamily="2" charset="2"/>
              <a:buAutoNum type="arabicPeriod"/>
            </a:pPr>
            <a:r>
              <a:rPr lang="en-US" altLang="en-US" sz="2000"/>
              <a:t>Anak laki-laki yang memerdekakan.</a:t>
            </a:r>
          </a:p>
          <a:p>
            <a:pPr marL="609600" indent="-609600">
              <a:lnSpc>
                <a:spcPct val="80000"/>
              </a:lnSpc>
              <a:buFont typeface="Wingdings" panose="05000000000000000000" pitchFamily="2" charset="2"/>
              <a:buAutoNum type="arabicPeriod"/>
            </a:pPr>
            <a:endParaRPr lang="en-US" altLang="en-US" sz="200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24931">
                                            <p:txEl>
                                              <p:pRg st="0" end="0"/>
                                            </p:txEl>
                                          </p:spTgt>
                                        </p:tgtEl>
                                        <p:attrNameLst>
                                          <p:attrName>style.visibility</p:attrName>
                                        </p:attrNameLst>
                                      </p:cBhvr>
                                      <p:to>
                                        <p:strVal val="visible"/>
                                      </p:to>
                                    </p:set>
                                    <p:animEffect transition="in" filter="fade">
                                      <p:cBhvr>
                                        <p:cTn id="7" dur="1000"/>
                                        <p:tgtEl>
                                          <p:spTgt spid="124931">
                                            <p:txEl>
                                              <p:pRg st="0" end="0"/>
                                            </p:txEl>
                                          </p:spTgt>
                                        </p:tgtEl>
                                      </p:cBhvr>
                                    </p:animEffect>
                                    <p:anim calcmode="lin" valueType="num">
                                      <p:cBhvr>
                                        <p:cTn id="8" dur="1000" fill="hold"/>
                                        <p:tgtEl>
                                          <p:spTgt spid="12493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2493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24931">
                                            <p:txEl>
                                              <p:pRg st="2" end="2"/>
                                            </p:txEl>
                                          </p:spTgt>
                                        </p:tgtEl>
                                        <p:attrNameLst>
                                          <p:attrName>style.visibility</p:attrName>
                                        </p:attrNameLst>
                                      </p:cBhvr>
                                      <p:to>
                                        <p:strVal val="visible"/>
                                      </p:to>
                                    </p:set>
                                    <p:animEffect transition="in" filter="fade">
                                      <p:cBhvr>
                                        <p:cTn id="14" dur="1000"/>
                                        <p:tgtEl>
                                          <p:spTgt spid="124931">
                                            <p:txEl>
                                              <p:pRg st="2" end="2"/>
                                            </p:txEl>
                                          </p:spTgt>
                                        </p:tgtEl>
                                      </p:cBhvr>
                                    </p:animEffect>
                                    <p:anim calcmode="lin" valueType="num">
                                      <p:cBhvr>
                                        <p:cTn id="15" dur="1000" fill="hold"/>
                                        <p:tgtEl>
                                          <p:spTgt spid="124931">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2493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124931">
                                            <p:txEl>
                                              <p:pRg st="3" end="3"/>
                                            </p:txEl>
                                          </p:spTgt>
                                        </p:tgtEl>
                                        <p:attrNameLst>
                                          <p:attrName>style.visibility</p:attrName>
                                        </p:attrNameLst>
                                      </p:cBhvr>
                                      <p:to>
                                        <p:strVal val="visible"/>
                                      </p:to>
                                    </p:set>
                                    <p:animEffect transition="in" filter="fade">
                                      <p:cBhvr>
                                        <p:cTn id="21" dur="1000"/>
                                        <p:tgtEl>
                                          <p:spTgt spid="124931">
                                            <p:txEl>
                                              <p:pRg st="3" end="3"/>
                                            </p:txEl>
                                          </p:spTgt>
                                        </p:tgtEl>
                                      </p:cBhvr>
                                    </p:animEffect>
                                    <p:anim calcmode="lin" valueType="num">
                                      <p:cBhvr>
                                        <p:cTn id="22" dur="1000" fill="hold"/>
                                        <p:tgtEl>
                                          <p:spTgt spid="124931">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12493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124931">
                                            <p:txEl>
                                              <p:pRg st="4" end="4"/>
                                            </p:txEl>
                                          </p:spTgt>
                                        </p:tgtEl>
                                        <p:attrNameLst>
                                          <p:attrName>style.visibility</p:attrName>
                                        </p:attrNameLst>
                                      </p:cBhvr>
                                      <p:to>
                                        <p:strVal val="visible"/>
                                      </p:to>
                                    </p:set>
                                    <p:animEffect transition="in" filter="fade">
                                      <p:cBhvr>
                                        <p:cTn id="28" dur="1000"/>
                                        <p:tgtEl>
                                          <p:spTgt spid="124931">
                                            <p:txEl>
                                              <p:pRg st="4" end="4"/>
                                            </p:txEl>
                                          </p:spTgt>
                                        </p:tgtEl>
                                      </p:cBhvr>
                                    </p:animEffect>
                                    <p:anim calcmode="lin" valueType="num">
                                      <p:cBhvr>
                                        <p:cTn id="29" dur="1000" fill="hold"/>
                                        <p:tgtEl>
                                          <p:spTgt spid="124931">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12493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124931">
                                            <p:txEl>
                                              <p:pRg st="5" end="5"/>
                                            </p:txEl>
                                          </p:spTgt>
                                        </p:tgtEl>
                                        <p:attrNameLst>
                                          <p:attrName>style.visibility</p:attrName>
                                        </p:attrNameLst>
                                      </p:cBhvr>
                                      <p:to>
                                        <p:strVal val="visible"/>
                                      </p:to>
                                    </p:set>
                                    <p:animEffect transition="in" filter="fade">
                                      <p:cBhvr>
                                        <p:cTn id="35" dur="1000"/>
                                        <p:tgtEl>
                                          <p:spTgt spid="124931">
                                            <p:txEl>
                                              <p:pRg st="5" end="5"/>
                                            </p:txEl>
                                          </p:spTgt>
                                        </p:tgtEl>
                                      </p:cBhvr>
                                    </p:animEffect>
                                    <p:anim calcmode="lin" valueType="num">
                                      <p:cBhvr>
                                        <p:cTn id="36" dur="1000" fill="hold"/>
                                        <p:tgtEl>
                                          <p:spTgt spid="124931">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12493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124931">
                                            <p:txEl>
                                              <p:pRg st="6" end="6"/>
                                            </p:txEl>
                                          </p:spTgt>
                                        </p:tgtEl>
                                        <p:attrNameLst>
                                          <p:attrName>style.visibility</p:attrName>
                                        </p:attrNameLst>
                                      </p:cBhvr>
                                      <p:to>
                                        <p:strVal val="visible"/>
                                      </p:to>
                                    </p:set>
                                    <p:animEffect transition="in" filter="fade">
                                      <p:cBhvr>
                                        <p:cTn id="42" dur="1000"/>
                                        <p:tgtEl>
                                          <p:spTgt spid="124931">
                                            <p:txEl>
                                              <p:pRg st="6" end="6"/>
                                            </p:txEl>
                                          </p:spTgt>
                                        </p:tgtEl>
                                      </p:cBhvr>
                                    </p:animEffect>
                                    <p:anim calcmode="lin" valueType="num">
                                      <p:cBhvr>
                                        <p:cTn id="43" dur="1000" fill="hold"/>
                                        <p:tgtEl>
                                          <p:spTgt spid="124931">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124931">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124931">
                                            <p:txEl>
                                              <p:pRg st="7" end="7"/>
                                            </p:txEl>
                                          </p:spTgt>
                                        </p:tgtEl>
                                        <p:attrNameLst>
                                          <p:attrName>style.visibility</p:attrName>
                                        </p:attrNameLst>
                                      </p:cBhvr>
                                      <p:to>
                                        <p:strVal val="visible"/>
                                      </p:to>
                                    </p:set>
                                    <p:animEffect transition="in" filter="fade">
                                      <p:cBhvr>
                                        <p:cTn id="49" dur="1000"/>
                                        <p:tgtEl>
                                          <p:spTgt spid="124931">
                                            <p:txEl>
                                              <p:pRg st="7" end="7"/>
                                            </p:txEl>
                                          </p:spTgt>
                                        </p:tgtEl>
                                      </p:cBhvr>
                                    </p:animEffect>
                                    <p:anim calcmode="lin" valueType="num">
                                      <p:cBhvr>
                                        <p:cTn id="50" dur="1000" fill="hold"/>
                                        <p:tgtEl>
                                          <p:spTgt spid="124931">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124931">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124931">
                                            <p:txEl>
                                              <p:pRg st="8" end="8"/>
                                            </p:txEl>
                                          </p:spTgt>
                                        </p:tgtEl>
                                        <p:attrNameLst>
                                          <p:attrName>style.visibility</p:attrName>
                                        </p:attrNameLst>
                                      </p:cBhvr>
                                      <p:to>
                                        <p:strVal val="visible"/>
                                      </p:to>
                                    </p:set>
                                    <p:animEffect transition="in" filter="fade">
                                      <p:cBhvr>
                                        <p:cTn id="56" dur="1000"/>
                                        <p:tgtEl>
                                          <p:spTgt spid="124931">
                                            <p:txEl>
                                              <p:pRg st="8" end="8"/>
                                            </p:txEl>
                                          </p:spTgt>
                                        </p:tgtEl>
                                      </p:cBhvr>
                                    </p:animEffect>
                                    <p:anim calcmode="lin" valueType="num">
                                      <p:cBhvr>
                                        <p:cTn id="57" dur="1000" fill="hold"/>
                                        <p:tgtEl>
                                          <p:spTgt spid="124931">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124931">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47" presetClass="entr" presetSubtype="0" fill="hold" grpId="0" nodeType="clickEffect">
                                  <p:stCondLst>
                                    <p:cond delay="0"/>
                                  </p:stCondLst>
                                  <p:childTnLst>
                                    <p:set>
                                      <p:cBhvr>
                                        <p:cTn id="62" dur="1" fill="hold">
                                          <p:stCondLst>
                                            <p:cond delay="0"/>
                                          </p:stCondLst>
                                        </p:cTn>
                                        <p:tgtEl>
                                          <p:spTgt spid="124931">
                                            <p:txEl>
                                              <p:pRg st="9" end="9"/>
                                            </p:txEl>
                                          </p:spTgt>
                                        </p:tgtEl>
                                        <p:attrNameLst>
                                          <p:attrName>style.visibility</p:attrName>
                                        </p:attrNameLst>
                                      </p:cBhvr>
                                      <p:to>
                                        <p:strVal val="visible"/>
                                      </p:to>
                                    </p:set>
                                    <p:animEffect transition="in" filter="fade">
                                      <p:cBhvr>
                                        <p:cTn id="63" dur="1000"/>
                                        <p:tgtEl>
                                          <p:spTgt spid="124931">
                                            <p:txEl>
                                              <p:pRg st="9" end="9"/>
                                            </p:txEl>
                                          </p:spTgt>
                                        </p:tgtEl>
                                      </p:cBhvr>
                                    </p:animEffect>
                                    <p:anim calcmode="lin" valueType="num">
                                      <p:cBhvr>
                                        <p:cTn id="64" dur="1000" fill="hold"/>
                                        <p:tgtEl>
                                          <p:spTgt spid="124931">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124931">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6" fill="hold" nodeType="clickPar">
                      <p:stCondLst>
                        <p:cond delay="indefinite"/>
                      </p:stCondLst>
                      <p:childTnLst>
                        <p:par>
                          <p:cTn id="67" fill="hold" nodeType="withGroup">
                            <p:stCondLst>
                              <p:cond delay="0"/>
                            </p:stCondLst>
                            <p:childTnLst>
                              <p:par>
                                <p:cTn id="68" presetID="47" presetClass="entr" presetSubtype="0" fill="hold" grpId="0" nodeType="clickEffect">
                                  <p:stCondLst>
                                    <p:cond delay="0"/>
                                  </p:stCondLst>
                                  <p:childTnLst>
                                    <p:set>
                                      <p:cBhvr>
                                        <p:cTn id="69" dur="1" fill="hold">
                                          <p:stCondLst>
                                            <p:cond delay="0"/>
                                          </p:stCondLst>
                                        </p:cTn>
                                        <p:tgtEl>
                                          <p:spTgt spid="124931">
                                            <p:txEl>
                                              <p:pRg st="10" end="10"/>
                                            </p:txEl>
                                          </p:spTgt>
                                        </p:tgtEl>
                                        <p:attrNameLst>
                                          <p:attrName>style.visibility</p:attrName>
                                        </p:attrNameLst>
                                      </p:cBhvr>
                                      <p:to>
                                        <p:strVal val="visible"/>
                                      </p:to>
                                    </p:set>
                                    <p:animEffect transition="in" filter="fade">
                                      <p:cBhvr>
                                        <p:cTn id="70" dur="1000"/>
                                        <p:tgtEl>
                                          <p:spTgt spid="124931">
                                            <p:txEl>
                                              <p:pRg st="10" end="10"/>
                                            </p:txEl>
                                          </p:spTgt>
                                        </p:tgtEl>
                                      </p:cBhvr>
                                    </p:animEffect>
                                    <p:anim calcmode="lin" valueType="num">
                                      <p:cBhvr>
                                        <p:cTn id="71" dur="1000" fill="hold"/>
                                        <p:tgtEl>
                                          <p:spTgt spid="124931">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124931">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47" presetClass="entr" presetSubtype="0" fill="hold" grpId="0" nodeType="clickEffect">
                                  <p:stCondLst>
                                    <p:cond delay="0"/>
                                  </p:stCondLst>
                                  <p:childTnLst>
                                    <p:set>
                                      <p:cBhvr>
                                        <p:cTn id="76" dur="1" fill="hold">
                                          <p:stCondLst>
                                            <p:cond delay="0"/>
                                          </p:stCondLst>
                                        </p:cTn>
                                        <p:tgtEl>
                                          <p:spTgt spid="124931">
                                            <p:txEl>
                                              <p:pRg st="11" end="11"/>
                                            </p:txEl>
                                          </p:spTgt>
                                        </p:tgtEl>
                                        <p:attrNameLst>
                                          <p:attrName>style.visibility</p:attrName>
                                        </p:attrNameLst>
                                      </p:cBhvr>
                                      <p:to>
                                        <p:strVal val="visible"/>
                                      </p:to>
                                    </p:set>
                                    <p:animEffect transition="in" filter="fade">
                                      <p:cBhvr>
                                        <p:cTn id="77" dur="1000"/>
                                        <p:tgtEl>
                                          <p:spTgt spid="124931">
                                            <p:txEl>
                                              <p:pRg st="11" end="11"/>
                                            </p:txEl>
                                          </p:spTgt>
                                        </p:tgtEl>
                                      </p:cBhvr>
                                    </p:animEffect>
                                    <p:anim calcmode="lin" valueType="num">
                                      <p:cBhvr>
                                        <p:cTn id="78" dur="1000" fill="hold"/>
                                        <p:tgtEl>
                                          <p:spTgt spid="124931">
                                            <p:txEl>
                                              <p:pRg st="11" end="11"/>
                                            </p:txEl>
                                          </p:spTgt>
                                        </p:tgtEl>
                                        <p:attrNameLst>
                                          <p:attrName>ppt_x</p:attrName>
                                        </p:attrNameLst>
                                      </p:cBhvr>
                                      <p:tavLst>
                                        <p:tav tm="0">
                                          <p:val>
                                            <p:strVal val="#ppt_x"/>
                                          </p:val>
                                        </p:tav>
                                        <p:tav tm="100000">
                                          <p:val>
                                            <p:strVal val="#ppt_x"/>
                                          </p:val>
                                        </p:tav>
                                      </p:tavLst>
                                    </p:anim>
                                    <p:anim calcmode="lin" valueType="num">
                                      <p:cBhvr>
                                        <p:cTn id="79" dur="1000" fill="hold"/>
                                        <p:tgtEl>
                                          <p:spTgt spid="124931">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47" presetClass="entr" presetSubtype="0" fill="hold" grpId="0" nodeType="clickEffect">
                                  <p:stCondLst>
                                    <p:cond delay="0"/>
                                  </p:stCondLst>
                                  <p:childTnLst>
                                    <p:set>
                                      <p:cBhvr>
                                        <p:cTn id="83" dur="1" fill="hold">
                                          <p:stCondLst>
                                            <p:cond delay="0"/>
                                          </p:stCondLst>
                                        </p:cTn>
                                        <p:tgtEl>
                                          <p:spTgt spid="124931">
                                            <p:txEl>
                                              <p:pRg st="12" end="12"/>
                                            </p:txEl>
                                          </p:spTgt>
                                        </p:tgtEl>
                                        <p:attrNameLst>
                                          <p:attrName>style.visibility</p:attrName>
                                        </p:attrNameLst>
                                      </p:cBhvr>
                                      <p:to>
                                        <p:strVal val="visible"/>
                                      </p:to>
                                    </p:set>
                                    <p:animEffect transition="in" filter="fade">
                                      <p:cBhvr>
                                        <p:cTn id="84" dur="1000"/>
                                        <p:tgtEl>
                                          <p:spTgt spid="124931">
                                            <p:txEl>
                                              <p:pRg st="12" end="12"/>
                                            </p:txEl>
                                          </p:spTgt>
                                        </p:tgtEl>
                                      </p:cBhvr>
                                    </p:animEffect>
                                    <p:anim calcmode="lin" valueType="num">
                                      <p:cBhvr>
                                        <p:cTn id="85" dur="1000" fill="hold"/>
                                        <p:tgtEl>
                                          <p:spTgt spid="124931">
                                            <p:txEl>
                                              <p:pRg st="12" end="12"/>
                                            </p:txEl>
                                          </p:spTgt>
                                        </p:tgtEl>
                                        <p:attrNameLst>
                                          <p:attrName>ppt_x</p:attrName>
                                        </p:attrNameLst>
                                      </p:cBhvr>
                                      <p:tavLst>
                                        <p:tav tm="0">
                                          <p:val>
                                            <p:strVal val="#ppt_x"/>
                                          </p:val>
                                        </p:tav>
                                        <p:tav tm="100000">
                                          <p:val>
                                            <p:strVal val="#ppt_x"/>
                                          </p:val>
                                        </p:tav>
                                      </p:tavLst>
                                    </p:anim>
                                    <p:anim calcmode="lin" valueType="num">
                                      <p:cBhvr>
                                        <p:cTn id="86" dur="1000" fill="hold"/>
                                        <p:tgtEl>
                                          <p:spTgt spid="124931">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47" presetClass="entr" presetSubtype="0" fill="hold" grpId="0" nodeType="clickEffect">
                                  <p:stCondLst>
                                    <p:cond delay="0"/>
                                  </p:stCondLst>
                                  <p:childTnLst>
                                    <p:set>
                                      <p:cBhvr>
                                        <p:cTn id="90" dur="1" fill="hold">
                                          <p:stCondLst>
                                            <p:cond delay="0"/>
                                          </p:stCondLst>
                                        </p:cTn>
                                        <p:tgtEl>
                                          <p:spTgt spid="124931">
                                            <p:txEl>
                                              <p:pRg st="13" end="13"/>
                                            </p:txEl>
                                          </p:spTgt>
                                        </p:tgtEl>
                                        <p:attrNameLst>
                                          <p:attrName>style.visibility</p:attrName>
                                        </p:attrNameLst>
                                      </p:cBhvr>
                                      <p:to>
                                        <p:strVal val="visible"/>
                                      </p:to>
                                    </p:set>
                                    <p:animEffect transition="in" filter="fade">
                                      <p:cBhvr>
                                        <p:cTn id="91" dur="1000"/>
                                        <p:tgtEl>
                                          <p:spTgt spid="124931">
                                            <p:txEl>
                                              <p:pRg st="13" end="13"/>
                                            </p:txEl>
                                          </p:spTgt>
                                        </p:tgtEl>
                                      </p:cBhvr>
                                    </p:animEffect>
                                    <p:anim calcmode="lin" valueType="num">
                                      <p:cBhvr>
                                        <p:cTn id="92" dur="1000" fill="hold"/>
                                        <p:tgtEl>
                                          <p:spTgt spid="124931">
                                            <p:txEl>
                                              <p:pRg st="13" end="13"/>
                                            </p:txEl>
                                          </p:spTgt>
                                        </p:tgtEl>
                                        <p:attrNameLst>
                                          <p:attrName>ppt_x</p:attrName>
                                        </p:attrNameLst>
                                      </p:cBhvr>
                                      <p:tavLst>
                                        <p:tav tm="0">
                                          <p:val>
                                            <p:strVal val="#ppt_x"/>
                                          </p:val>
                                        </p:tav>
                                        <p:tav tm="100000">
                                          <p:val>
                                            <p:strVal val="#ppt_x"/>
                                          </p:val>
                                        </p:tav>
                                      </p:tavLst>
                                    </p:anim>
                                    <p:anim calcmode="lin" valueType="num">
                                      <p:cBhvr>
                                        <p:cTn id="93" dur="1000" fill="hold"/>
                                        <p:tgtEl>
                                          <p:spTgt spid="124931">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94" fill="hold" nodeType="clickPar">
                      <p:stCondLst>
                        <p:cond delay="indefinite"/>
                      </p:stCondLst>
                      <p:childTnLst>
                        <p:par>
                          <p:cTn id="95" fill="hold" nodeType="withGroup">
                            <p:stCondLst>
                              <p:cond delay="0"/>
                            </p:stCondLst>
                            <p:childTnLst>
                              <p:par>
                                <p:cTn id="96" presetID="47" presetClass="entr" presetSubtype="0" fill="hold" grpId="0" nodeType="clickEffect">
                                  <p:stCondLst>
                                    <p:cond delay="0"/>
                                  </p:stCondLst>
                                  <p:childTnLst>
                                    <p:set>
                                      <p:cBhvr>
                                        <p:cTn id="97" dur="1" fill="hold">
                                          <p:stCondLst>
                                            <p:cond delay="0"/>
                                          </p:stCondLst>
                                        </p:cTn>
                                        <p:tgtEl>
                                          <p:spTgt spid="124931">
                                            <p:txEl>
                                              <p:pRg st="14" end="14"/>
                                            </p:txEl>
                                          </p:spTgt>
                                        </p:tgtEl>
                                        <p:attrNameLst>
                                          <p:attrName>style.visibility</p:attrName>
                                        </p:attrNameLst>
                                      </p:cBhvr>
                                      <p:to>
                                        <p:strVal val="visible"/>
                                      </p:to>
                                    </p:set>
                                    <p:animEffect transition="in" filter="fade">
                                      <p:cBhvr>
                                        <p:cTn id="98" dur="1000"/>
                                        <p:tgtEl>
                                          <p:spTgt spid="124931">
                                            <p:txEl>
                                              <p:pRg st="14" end="14"/>
                                            </p:txEl>
                                          </p:spTgt>
                                        </p:tgtEl>
                                      </p:cBhvr>
                                    </p:animEffect>
                                    <p:anim calcmode="lin" valueType="num">
                                      <p:cBhvr>
                                        <p:cTn id="99" dur="1000" fill="hold"/>
                                        <p:tgtEl>
                                          <p:spTgt spid="124931">
                                            <p:txEl>
                                              <p:pRg st="14" end="14"/>
                                            </p:txEl>
                                          </p:spTgt>
                                        </p:tgtEl>
                                        <p:attrNameLst>
                                          <p:attrName>ppt_x</p:attrName>
                                        </p:attrNameLst>
                                      </p:cBhvr>
                                      <p:tavLst>
                                        <p:tav tm="0">
                                          <p:val>
                                            <p:strVal val="#ppt_x"/>
                                          </p:val>
                                        </p:tav>
                                        <p:tav tm="100000">
                                          <p:val>
                                            <p:strVal val="#ppt_x"/>
                                          </p:val>
                                        </p:tav>
                                      </p:tavLst>
                                    </p:anim>
                                    <p:anim calcmode="lin" valueType="num">
                                      <p:cBhvr>
                                        <p:cTn id="100" dur="1000" fill="hold"/>
                                        <p:tgtEl>
                                          <p:spTgt spid="124931">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101" fill="hold" nodeType="clickPar">
                      <p:stCondLst>
                        <p:cond delay="indefinite"/>
                      </p:stCondLst>
                      <p:childTnLst>
                        <p:par>
                          <p:cTn id="102" fill="hold" nodeType="withGroup">
                            <p:stCondLst>
                              <p:cond delay="0"/>
                            </p:stCondLst>
                            <p:childTnLst>
                              <p:par>
                                <p:cTn id="103" presetID="47" presetClass="entr" presetSubtype="0" fill="hold" grpId="0" nodeType="clickEffect">
                                  <p:stCondLst>
                                    <p:cond delay="0"/>
                                  </p:stCondLst>
                                  <p:childTnLst>
                                    <p:set>
                                      <p:cBhvr>
                                        <p:cTn id="104" dur="1" fill="hold">
                                          <p:stCondLst>
                                            <p:cond delay="0"/>
                                          </p:stCondLst>
                                        </p:cTn>
                                        <p:tgtEl>
                                          <p:spTgt spid="124931">
                                            <p:txEl>
                                              <p:pRg st="15" end="15"/>
                                            </p:txEl>
                                          </p:spTgt>
                                        </p:tgtEl>
                                        <p:attrNameLst>
                                          <p:attrName>style.visibility</p:attrName>
                                        </p:attrNameLst>
                                      </p:cBhvr>
                                      <p:to>
                                        <p:strVal val="visible"/>
                                      </p:to>
                                    </p:set>
                                    <p:animEffect transition="in" filter="fade">
                                      <p:cBhvr>
                                        <p:cTn id="105" dur="1000"/>
                                        <p:tgtEl>
                                          <p:spTgt spid="124931">
                                            <p:txEl>
                                              <p:pRg st="15" end="15"/>
                                            </p:txEl>
                                          </p:spTgt>
                                        </p:tgtEl>
                                      </p:cBhvr>
                                    </p:animEffect>
                                    <p:anim calcmode="lin" valueType="num">
                                      <p:cBhvr>
                                        <p:cTn id="106" dur="1000" fill="hold"/>
                                        <p:tgtEl>
                                          <p:spTgt spid="124931">
                                            <p:txEl>
                                              <p:pRg st="15" end="15"/>
                                            </p:txEl>
                                          </p:spTgt>
                                        </p:tgtEl>
                                        <p:attrNameLst>
                                          <p:attrName>ppt_x</p:attrName>
                                        </p:attrNameLst>
                                      </p:cBhvr>
                                      <p:tavLst>
                                        <p:tav tm="0">
                                          <p:val>
                                            <p:strVal val="#ppt_x"/>
                                          </p:val>
                                        </p:tav>
                                        <p:tav tm="100000">
                                          <p:val>
                                            <p:strVal val="#ppt_x"/>
                                          </p:val>
                                        </p:tav>
                                      </p:tavLst>
                                    </p:anim>
                                    <p:anim calcmode="lin" valueType="num">
                                      <p:cBhvr>
                                        <p:cTn id="107" dur="1000" fill="hold"/>
                                        <p:tgtEl>
                                          <p:spTgt spid="124931">
                                            <p:txEl>
                                              <p:pRg st="15" end="1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1" grpId="0" build="p"/>
    </p:bldLst>
  </p:timing>
</p:sld>
</file>

<file path=ppt/slides/slide8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5954" name="Rectangle 2">
            <a:extLst>
              <a:ext uri="{FF2B5EF4-FFF2-40B4-BE49-F238E27FC236}">
                <a16:creationId xmlns:a16="http://schemas.microsoft.com/office/drawing/2014/main" id="{014EA275-5880-44F2-8E9C-6CF548010526}"/>
              </a:ext>
            </a:extLst>
          </p:cNvPr>
          <p:cNvSpPr>
            <a:spLocks noGrp="1" noChangeArrowheads="1"/>
          </p:cNvSpPr>
          <p:nvPr>
            <p:ph type="title"/>
          </p:nvPr>
        </p:nvSpPr>
        <p:spPr>
          <a:xfrm>
            <a:off x="457200" y="292100"/>
            <a:ext cx="8229600" cy="773113"/>
          </a:xfrm>
        </p:spPr>
        <p:txBody>
          <a:bodyPr/>
          <a:lstStyle/>
          <a:p>
            <a:r>
              <a:rPr lang="en-US" altLang="en-US" sz="3800"/>
              <a:t>MACAM-MACAM ASHOBAH</a:t>
            </a:r>
          </a:p>
        </p:txBody>
      </p:sp>
      <p:sp>
        <p:nvSpPr>
          <p:cNvPr id="125955" name="Rectangle 3">
            <a:extLst>
              <a:ext uri="{FF2B5EF4-FFF2-40B4-BE49-F238E27FC236}">
                <a16:creationId xmlns:a16="http://schemas.microsoft.com/office/drawing/2014/main" id="{86E1F9D1-E4CE-4DD6-8851-F9CF9E6D1E1A}"/>
              </a:ext>
            </a:extLst>
          </p:cNvPr>
          <p:cNvSpPr>
            <a:spLocks noGrp="1" noChangeArrowheads="1"/>
          </p:cNvSpPr>
          <p:nvPr>
            <p:ph type="body" idx="1"/>
          </p:nvPr>
        </p:nvSpPr>
        <p:spPr>
          <a:xfrm>
            <a:off x="457200" y="990600"/>
            <a:ext cx="8229600" cy="5486400"/>
          </a:xfrm>
          <a:noFill/>
          <a:ln>
            <a:solidFill>
              <a:schemeClr val="accent1"/>
            </a:solidFill>
            <a:miter lim="800000"/>
            <a:headEnd/>
            <a:tailEnd/>
          </a:ln>
        </p:spPr>
        <p:txBody>
          <a:bodyPr/>
          <a:lstStyle/>
          <a:p>
            <a:pPr marL="609600" indent="-609600">
              <a:lnSpc>
                <a:spcPct val="80000"/>
              </a:lnSpc>
              <a:buFont typeface="Wingdings" panose="05000000000000000000" pitchFamily="2" charset="2"/>
              <a:buAutoNum type="alphaUcPeriod"/>
            </a:pPr>
            <a:r>
              <a:rPr lang="en-US" altLang="en-US" sz="2400" b="1">
                <a:solidFill>
                  <a:schemeClr val="folHlink"/>
                </a:solidFill>
              </a:rPr>
              <a:t>Ashobah Bin-nafsihi</a:t>
            </a:r>
            <a:r>
              <a:rPr lang="en-US" altLang="en-US" sz="2400"/>
              <a:t>, yaitu golongan laki-laki yang dipertalikan dengan si mayat tanpa diselingi oleh perempuan. Terdiri dari :</a:t>
            </a:r>
          </a:p>
          <a:p>
            <a:pPr marL="609600" indent="-609600">
              <a:lnSpc>
                <a:spcPct val="80000"/>
              </a:lnSpc>
              <a:buFont typeface="Wingdings" panose="05000000000000000000" pitchFamily="2" charset="2"/>
              <a:buNone/>
            </a:pPr>
            <a:r>
              <a:rPr lang="en-US" altLang="en-US" sz="2400"/>
              <a:t>	- Jihat Bunuwah (pertalian anak), yaitu anak laki-laki </a:t>
            </a:r>
          </a:p>
          <a:p>
            <a:pPr marL="609600" indent="-609600">
              <a:lnSpc>
                <a:spcPct val="80000"/>
              </a:lnSpc>
              <a:buFont typeface="Wingdings" panose="05000000000000000000" pitchFamily="2" charset="2"/>
              <a:buNone/>
            </a:pPr>
            <a:r>
              <a:rPr lang="en-US" altLang="en-US" sz="2400"/>
              <a:t>         terus ke bawah</a:t>
            </a:r>
          </a:p>
          <a:p>
            <a:pPr marL="609600" indent="-609600">
              <a:lnSpc>
                <a:spcPct val="80000"/>
              </a:lnSpc>
              <a:buFont typeface="Wingdings" panose="05000000000000000000" pitchFamily="2" charset="2"/>
              <a:buNone/>
            </a:pPr>
            <a:r>
              <a:rPr lang="en-US" altLang="en-US" sz="2400"/>
              <a:t>	- Jihat Ubuwah (pertalian orang tua), yaitu ayah, </a:t>
            </a:r>
          </a:p>
          <a:p>
            <a:pPr marL="609600" indent="-609600">
              <a:lnSpc>
                <a:spcPct val="80000"/>
              </a:lnSpc>
              <a:buFont typeface="Wingdings" panose="05000000000000000000" pitchFamily="2" charset="2"/>
              <a:buNone/>
            </a:pPr>
            <a:r>
              <a:rPr lang="en-US" altLang="en-US" sz="2400"/>
              <a:t>         kakek terus ke atas</a:t>
            </a:r>
          </a:p>
          <a:p>
            <a:pPr marL="609600" indent="-609600">
              <a:lnSpc>
                <a:spcPct val="80000"/>
              </a:lnSpc>
              <a:buFont typeface="Wingdings" panose="05000000000000000000" pitchFamily="2" charset="2"/>
              <a:buNone/>
            </a:pPr>
            <a:r>
              <a:rPr lang="en-US" altLang="en-US" sz="2400"/>
              <a:t>	- Jihat Ukhuwah (pertalian saudara), yaitu sdr. laki-laki </a:t>
            </a:r>
          </a:p>
          <a:p>
            <a:pPr marL="609600" indent="-609600">
              <a:lnSpc>
                <a:spcPct val="80000"/>
              </a:lnSpc>
              <a:buFont typeface="Wingdings" panose="05000000000000000000" pitchFamily="2" charset="2"/>
              <a:buNone/>
            </a:pPr>
            <a:r>
              <a:rPr lang="en-US" altLang="en-US" sz="2400"/>
              <a:t>         sekandung, dan sdr. Laki-laki se-ayah terus kebawah</a:t>
            </a:r>
          </a:p>
          <a:p>
            <a:pPr marL="609600" indent="-609600">
              <a:lnSpc>
                <a:spcPct val="80000"/>
              </a:lnSpc>
              <a:buFont typeface="Wingdings" panose="05000000000000000000" pitchFamily="2" charset="2"/>
              <a:buNone/>
            </a:pPr>
            <a:r>
              <a:rPr lang="en-US" altLang="en-US" sz="2400"/>
              <a:t>	- Jihat Umumah (pertalian paman), yaitu paman se-       </a:t>
            </a:r>
          </a:p>
          <a:p>
            <a:pPr marL="609600" indent="-609600">
              <a:lnSpc>
                <a:spcPct val="80000"/>
              </a:lnSpc>
              <a:buFont typeface="Wingdings" panose="05000000000000000000" pitchFamily="2" charset="2"/>
              <a:buNone/>
            </a:pPr>
            <a:r>
              <a:rPr lang="en-US" altLang="en-US" sz="2400"/>
              <a:t>         kandung dan paman se-ayah, anak laki-laki paman </a:t>
            </a:r>
          </a:p>
          <a:p>
            <a:pPr marL="609600" indent="-609600">
              <a:lnSpc>
                <a:spcPct val="80000"/>
              </a:lnSpc>
              <a:buFont typeface="Wingdings" panose="05000000000000000000" pitchFamily="2" charset="2"/>
              <a:buNone/>
            </a:pPr>
            <a:r>
              <a:rPr lang="en-US" altLang="en-US" sz="2400"/>
              <a:t>         sekandung dan se-ayah terus ke bawah.</a:t>
            </a:r>
          </a:p>
          <a:p>
            <a:pPr marL="609600" indent="-609600">
              <a:lnSpc>
                <a:spcPct val="80000"/>
              </a:lnSpc>
              <a:buFont typeface="Wingdings" panose="05000000000000000000" pitchFamily="2" charset="2"/>
              <a:buNone/>
            </a:pPr>
            <a:r>
              <a:rPr lang="en-US" altLang="en-US" sz="2400"/>
              <a:t>	</a:t>
            </a:r>
            <a:r>
              <a:rPr lang="en-US" altLang="en-US" sz="2400">
                <a:solidFill>
                  <a:schemeClr val="hlink"/>
                </a:solidFill>
              </a:rPr>
              <a:t>Untuk penetapan kewarisan ini urutan yang paling atas didahulukan daripada urutan bawahnya, demikian se- terusnya</a:t>
            </a:r>
            <a:r>
              <a:rPr lang="en-US" altLang="en-US" sz="2400"/>
              <a:t> </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125954"/>
                                        </p:tgtEl>
                                        <p:attrNameLst>
                                          <p:attrName>style.visibility</p:attrName>
                                        </p:attrNameLst>
                                      </p:cBhvr>
                                      <p:to>
                                        <p:strVal val="visible"/>
                                      </p:to>
                                    </p:set>
                                    <p:animEffect transition="in" filter="fade">
                                      <p:cBhvr>
                                        <p:cTn id="7" dur="800" decel="100000"/>
                                        <p:tgtEl>
                                          <p:spTgt spid="125954"/>
                                        </p:tgtEl>
                                      </p:cBhvr>
                                    </p:animEffect>
                                    <p:anim calcmode="lin" valueType="num">
                                      <p:cBhvr>
                                        <p:cTn id="8" dur="800" decel="100000" fill="hold"/>
                                        <p:tgtEl>
                                          <p:spTgt spid="125954"/>
                                        </p:tgtEl>
                                        <p:attrNameLst>
                                          <p:attrName>style.rotation</p:attrName>
                                        </p:attrNameLst>
                                      </p:cBhvr>
                                      <p:tavLst>
                                        <p:tav tm="0">
                                          <p:val>
                                            <p:fltVal val="-90"/>
                                          </p:val>
                                        </p:tav>
                                        <p:tav tm="100000">
                                          <p:val>
                                            <p:fltVal val="0"/>
                                          </p:val>
                                        </p:tav>
                                      </p:tavLst>
                                    </p:anim>
                                    <p:anim calcmode="lin" valueType="num">
                                      <p:cBhvr>
                                        <p:cTn id="9" dur="800" decel="100000" fill="hold"/>
                                        <p:tgtEl>
                                          <p:spTgt spid="125954"/>
                                        </p:tgtEl>
                                        <p:attrNameLst>
                                          <p:attrName>ppt_x</p:attrName>
                                        </p:attrNameLst>
                                      </p:cBhvr>
                                      <p:tavLst>
                                        <p:tav tm="0">
                                          <p:val>
                                            <p:strVal val="#ppt_x+0.4"/>
                                          </p:val>
                                        </p:tav>
                                        <p:tav tm="100000">
                                          <p:val>
                                            <p:strVal val="#ppt_x-0.05"/>
                                          </p:val>
                                        </p:tav>
                                      </p:tavLst>
                                    </p:anim>
                                    <p:anim calcmode="lin" valueType="num">
                                      <p:cBhvr>
                                        <p:cTn id="10" dur="800" decel="100000" fill="hold"/>
                                        <p:tgtEl>
                                          <p:spTgt spid="12595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2595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25954"/>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125955">
                                            <p:bg/>
                                          </p:spTgt>
                                        </p:tgtEl>
                                        <p:attrNameLst>
                                          <p:attrName>style.visibility</p:attrName>
                                        </p:attrNameLst>
                                      </p:cBhvr>
                                      <p:to>
                                        <p:strVal val="visible"/>
                                      </p:to>
                                    </p:set>
                                    <p:animEffect transition="in" filter="fade">
                                      <p:cBhvr>
                                        <p:cTn id="17" dur="1000"/>
                                        <p:tgtEl>
                                          <p:spTgt spid="125955">
                                            <p:bg/>
                                          </p:spTgt>
                                        </p:tgtEl>
                                      </p:cBhvr>
                                    </p:animEffect>
                                    <p:anim calcmode="lin" valueType="num">
                                      <p:cBhvr>
                                        <p:cTn id="18" dur="1000" fill="hold"/>
                                        <p:tgtEl>
                                          <p:spTgt spid="125955">
                                            <p:bg/>
                                          </p:spTgt>
                                        </p:tgtEl>
                                        <p:attrNameLst>
                                          <p:attrName>ppt_x</p:attrName>
                                        </p:attrNameLst>
                                      </p:cBhvr>
                                      <p:tavLst>
                                        <p:tav tm="0">
                                          <p:val>
                                            <p:strVal val="#ppt_x"/>
                                          </p:val>
                                        </p:tav>
                                        <p:tav tm="100000">
                                          <p:val>
                                            <p:strVal val="#ppt_x"/>
                                          </p:val>
                                        </p:tav>
                                      </p:tavLst>
                                    </p:anim>
                                    <p:anim calcmode="lin" valueType="num">
                                      <p:cBhvr>
                                        <p:cTn id="19" dur="1000" fill="hold"/>
                                        <p:tgtEl>
                                          <p:spTgt spid="125955">
                                            <p:bg/>
                                          </p:spTgt>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125955">
                                            <p:txEl>
                                              <p:pRg st="0" end="0"/>
                                            </p:txEl>
                                          </p:spTgt>
                                        </p:tgtEl>
                                        <p:attrNameLst>
                                          <p:attrName>style.visibility</p:attrName>
                                        </p:attrNameLst>
                                      </p:cBhvr>
                                      <p:to>
                                        <p:strVal val="visible"/>
                                      </p:to>
                                    </p:set>
                                    <p:animEffect transition="in" filter="fade">
                                      <p:cBhvr>
                                        <p:cTn id="24" dur="1000"/>
                                        <p:tgtEl>
                                          <p:spTgt spid="125955">
                                            <p:txEl>
                                              <p:pRg st="0" end="0"/>
                                            </p:txEl>
                                          </p:spTgt>
                                        </p:tgtEl>
                                      </p:cBhvr>
                                    </p:animEffect>
                                    <p:anim calcmode="lin" valueType="num">
                                      <p:cBhvr>
                                        <p:cTn id="25" dur="1000" fill="hold"/>
                                        <p:tgtEl>
                                          <p:spTgt spid="125955">
                                            <p:txEl>
                                              <p:pRg st="0" end="0"/>
                                            </p:txEl>
                                          </p:spTgt>
                                        </p:tgtEl>
                                        <p:attrNameLst>
                                          <p:attrName>ppt_x</p:attrName>
                                        </p:attrNameLst>
                                      </p:cBhvr>
                                      <p:tavLst>
                                        <p:tav tm="0">
                                          <p:val>
                                            <p:strVal val="#ppt_x"/>
                                          </p:val>
                                        </p:tav>
                                        <p:tav tm="100000">
                                          <p:val>
                                            <p:strVal val="#ppt_x"/>
                                          </p:val>
                                        </p:tav>
                                      </p:tavLst>
                                    </p:anim>
                                    <p:anim calcmode="lin" valueType="num">
                                      <p:cBhvr>
                                        <p:cTn id="26" dur="1000" fill="hold"/>
                                        <p:tgtEl>
                                          <p:spTgt spid="12595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125955">
                                            <p:txEl>
                                              <p:pRg st="1" end="1"/>
                                            </p:txEl>
                                          </p:spTgt>
                                        </p:tgtEl>
                                        <p:attrNameLst>
                                          <p:attrName>style.visibility</p:attrName>
                                        </p:attrNameLst>
                                      </p:cBhvr>
                                      <p:to>
                                        <p:strVal val="visible"/>
                                      </p:to>
                                    </p:set>
                                    <p:animEffect transition="in" filter="fade">
                                      <p:cBhvr>
                                        <p:cTn id="31" dur="1000"/>
                                        <p:tgtEl>
                                          <p:spTgt spid="125955">
                                            <p:txEl>
                                              <p:pRg st="1" end="1"/>
                                            </p:txEl>
                                          </p:spTgt>
                                        </p:tgtEl>
                                      </p:cBhvr>
                                    </p:animEffect>
                                    <p:anim calcmode="lin" valueType="num">
                                      <p:cBhvr>
                                        <p:cTn id="32" dur="1000" fill="hold"/>
                                        <p:tgtEl>
                                          <p:spTgt spid="125955">
                                            <p:txEl>
                                              <p:pRg st="1" end="1"/>
                                            </p:txEl>
                                          </p:spTgt>
                                        </p:tgtEl>
                                        <p:attrNameLst>
                                          <p:attrName>ppt_x</p:attrName>
                                        </p:attrNameLst>
                                      </p:cBhvr>
                                      <p:tavLst>
                                        <p:tav tm="0">
                                          <p:val>
                                            <p:strVal val="#ppt_x"/>
                                          </p:val>
                                        </p:tav>
                                        <p:tav tm="100000">
                                          <p:val>
                                            <p:strVal val="#ppt_x"/>
                                          </p:val>
                                        </p:tav>
                                      </p:tavLst>
                                    </p:anim>
                                    <p:anim calcmode="lin" valueType="num">
                                      <p:cBhvr>
                                        <p:cTn id="33" dur="1000" fill="hold"/>
                                        <p:tgtEl>
                                          <p:spTgt spid="12595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125955">
                                            <p:txEl>
                                              <p:pRg st="2" end="2"/>
                                            </p:txEl>
                                          </p:spTgt>
                                        </p:tgtEl>
                                        <p:attrNameLst>
                                          <p:attrName>style.visibility</p:attrName>
                                        </p:attrNameLst>
                                      </p:cBhvr>
                                      <p:to>
                                        <p:strVal val="visible"/>
                                      </p:to>
                                    </p:set>
                                    <p:animEffect transition="in" filter="fade">
                                      <p:cBhvr>
                                        <p:cTn id="38" dur="1000"/>
                                        <p:tgtEl>
                                          <p:spTgt spid="125955">
                                            <p:txEl>
                                              <p:pRg st="2" end="2"/>
                                            </p:txEl>
                                          </p:spTgt>
                                        </p:tgtEl>
                                      </p:cBhvr>
                                    </p:animEffect>
                                    <p:anim calcmode="lin" valueType="num">
                                      <p:cBhvr>
                                        <p:cTn id="39" dur="1000" fill="hold"/>
                                        <p:tgtEl>
                                          <p:spTgt spid="125955">
                                            <p:txEl>
                                              <p:pRg st="2" end="2"/>
                                            </p:txEl>
                                          </p:spTgt>
                                        </p:tgtEl>
                                        <p:attrNameLst>
                                          <p:attrName>ppt_x</p:attrName>
                                        </p:attrNameLst>
                                      </p:cBhvr>
                                      <p:tavLst>
                                        <p:tav tm="0">
                                          <p:val>
                                            <p:strVal val="#ppt_x"/>
                                          </p:val>
                                        </p:tav>
                                        <p:tav tm="100000">
                                          <p:val>
                                            <p:strVal val="#ppt_x"/>
                                          </p:val>
                                        </p:tav>
                                      </p:tavLst>
                                    </p:anim>
                                    <p:anim calcmode="lin" valueType="num">
                                      <p:cBhvr>
                                        <p:cTn id="40" dur="1000" fill="hold"/>
                                        <p:tgtEl>
                                          <p:spTgt spid="12595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47" presetClass="entr" presetSubtype="0" fill="hold" grpId="0" nodeType="clickEffect">
                                  <p:stCondLst>
                                    <p:cond delay="0"/>
                                  </p:stCondLst>
                                  <p:childTnLst>
                                    <p:set>
                                      <p:cBhvr>
                                        <p:cTn id="44" dur="1" fill="hold">
                                          <p:stCondLst>
                                            <p:cond delay="0"/>
                                          </p:stCondLst>
                                        </p:cTn>
                                        <p:tgtEl>
                                          <p:spTgt spid="125955">
                                            <p:txEl>
                                              <p:pRg st="3" end="3"/>
                                            </p:txEl>
                                          </p:spTgt>
                                        </p:tgtEl>
                                        <p:attrNameLst>
                                          <p:attrName>style.visibility</p:attrName>
                                        </p:attrNameLst>
                                      </p:cBhvr>
                                      <p:to>
                                        <p:strVal val="visible"/>
                                      </p:to>
                                    </p:set>
                                    <p:animEffect transition="in" filter="fade">
                                      <p:cBhvr>
                                        <p:cTn id="45" dur="1000"/>
                                        <p:tgtEl>
                                          <p:spTgt spid="125955">
                                            <p:txEl>
                                              <p:pRg st="3" end="3"/>
                                            </p:txEl>
                                          </p:spTgt>
                                        </p:tgtEl>
                                      </p:cBhvr>
                                    </p:animEffect>
                                    <p:anim calcmode="lin" valueType="num">
                                      <p:cBhvr>
                                        <p:cTn id="46" dur="1000" fill="hold"/>
                                        <p:tgtEl>
                                          <p:spTgt spid="125955">
                                            <p:txEl>
                                              <p:pRg st="3" end="3"/>
                                            </p:txEl>
                                          </p:spTgt>
                                        </p:tgtEl>
                                        <p:attrNameLst>
                                          <p:attrName>ppt_x</p:attrName>
                                        </p:attrNameLst>
                                      </p:cBhvr>
                                      <p:tavLst>
                                        <p:tav tm="0">
                                          <p:val>
                                            <p:strVal val="#ppt_x"/>
                                          </p:val>
                                        </p:tav>
                                        <p:tav tm="100000">
                                          <p:val>
                                            <p:strVal val="#ppt_x"/>
                                          </p:val>
                                        </p:tav>
                                      </p:tavLst>
                                    </p:anim>
                                    <p:anim calcmode="lin" valueType="num">
                                      <p:cBhvr>
                                        <p:cTn id="47" dur="1000" fill="hold"/>
                                        <p:tgtEl>
                                          <p:spTgt spid="12595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47" presetClass="entr" presetSubtype="0" fill="hold" grpId="0" nodeType="clickEffect">
                                  <p:stCondLst>
                                    <p:cond delay="0"/>
                                  </p:stCondLst>
                                  <p:childTnLst>
                                    <p:set>
                                      <p:cBhvr>
                                        <p:cTn id="51" dur="1" fill="hold">
                                          <p:stCondLst>
                                            <p:cond delay="0"/>
                                          </p:stCondLst>
                                        </p:cTn>
                                        <p:tgtEl>
                                          <p:spTgt spid="125955">
                                            <p:txEl>
                                              <p:pRg st="4" end="4"/>
                                            </p:txEl>
                                          </p:spTgt>
                                        </p:tgtEl>
                                        <p:attrNameLst>
                                          <p:attrName>style.visibility</p:attrName>
                                        </p:attrNameLst>
                                      </p:cBhvr>
                                      <p:to>
                                        <p:strVal val="visible"/>
                                      </p:to>
                                    </p:set>
                                    <p:animEffect transition="in" filter="fade">
                                      <p:cBhvr>
                                        <p:cTn id="52" dur="1000"/>
                                        <p:tgtEl>
                                          <p:spTgt spid="125955">
                                            <p:txEl>
                                              <p:pRg st="4" end="4"/>
                                            </p:txEl>
                                          </p:spTgt>
                                        </p:tgtEl>
                                      </p:cBhvr>
                                    </p:animEffect>
                                    <p:anim calcmode="lin" valueType="num">
                                      <p:cBhvr>
                                        <p:cTn id="53" dur="1000" fill="hold"/>
                                        <p:tgtEl>
                                          <p:spTgt spid="125955">
                                            <p:txEl>
                                              <p:pRg st="4" end="4"/>
                                            </p:txEl>
                                          </p:spTgt>
                                        </p:tgtEl>
                                        <p:attrNameLst>
                                          <p:attrName>ppt_x</p:attrName>
                                        </p:attrNameLst>
                                      </p:cBhvr>
                                      <p:tavLst>
                                        <p:tav tm="0">
                                          <p:val>
                                            <p:strVal val="#ppt_x"/>
                                          </p:val>
                                        </p:tav>
                                        <p:tav tm="100000">
                                          <p:val>
                                            <p:strVal val="#ppt_x"/>
                                          </p:val>
                                        </p:tav>
                                      </p:tavLst>
                                    </p:anim>
                                    <p:anim calcmode="lin" valueType="num">
                                      <p:cBhvr>
                                        <p:cTn id="54" dur="1000" fill="hold"/>
                                        <p:tgtEl>
                                          <p:spTgt spid="12595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47" presetClass="entr" presetSubtype="0" fill="hold" grpId="0" nodeType="clickEffect">
                                  <p:stCondLst>
                                    <p:cond delay="0"/>
                                  </p:stCondLst>
                                  <p:childTnLst>
                                    <p:set>
                                      <p:cBhvr>
                                        <p:cTn id="58" dur="1" fill="hold">
                                          <p:stCondLst>
                                            <p:cond delay="0"/>
                                          </p:stCondLst>
                                        </p:cTn>
                                        <p:tgtEl>
                                          <p:spTgt spid="125955">
                                            <p:txEl>
                                              <p:pRg st="5" end="5"/>
                                            </p:txEl>
                                          </p:spTgt>
                                        </p:tgtEl>
                                        <p:attrNameLst>
                                          <p:attrName>style.visibility</p:attrName>
                                        </p:attrNameLst>
                                      </p:cBhvr>
                                      <p:to>
                                        <p:strVal val="visible"/>
                                      </p:to>
                                    </p:set>
                                    <p:animEffect transition="in" filter="fade">
                                      <p:cBhvr>
                                        <p:cTn id="59" dur="1000"/>
                                        <p:tgtEl>
                                          <p:spTgt spid="125955">
                                            <p:txEl>
                                              <p:pRg st="5" end="5"/>
                                            </p:txEl>
                                          </p:spTgt>
                                        </p:tgtEl>
                                      </p:cBhvr>
                                    </p:animEffect>
                                    <p:anim calcmode="lin" valueType="num">
                                      <p:cBhvr>
                                        <p:cTn id="60" dur="1000" fill="hold"/>
                                        <p:tgtEl>
                                          <p:spTgt spid="125955">
                                            <p:txEl>
                                              <p:pRg st="5" end="5"/>
                                            </p:txEl>
                                          </p:spTgt>
                                        </p:tgtEl>
                                        <p:attrNameLst>
                                          <p:attrName>ppt_x</p:attrName>
                                        </p:attrNameLst>
                                      </p:cBhvr>
                                      <p:tavLst>
                                        <p:tav tm="0">
                                          <p:val>
                                            <p:strVal val="#ppt_x"/>
                                          </p:val>
                                        </p:tav>
                                        <p:tav tm="100000">
                                          <p:val>
                                            <p:strVal val="#ppt_x"/>
                                          </p:val>
                                        </p:tav>
                                      </p:tavLst>
                                    </p:anim>
                                    <p:anim calcmode="lin" valueType="num">
                                      <p:cBhvr>
                                        <p:cTn id="61" dur="1000" fill="hold"/>
                                        <p:tgtEl>
                                          <p:spTgt spid="12595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47" presetClass="entr" presetSubtype="0" fill="hold" grpId="0" nodeType="clickEffect">
                                  <p:stCondLst>
                                    <p:cond delay="0"/>
                                  </p:stCondLst>
                                  <p:childTnLst>
                                    <p:set>
                                      <p:cBhvr>
                                        <p:cTn id="65" dur="1" fill="hold">
                                          <p:stCondLst>
                                            <p:cond delay="0"/>
                                          </p:stCondLst>
                                        </p:cTn>
                                        <p:tgtEl>
                                          <p:spTgt spid="125955">
                                            <p:txEl>
                                              <p:pRg st="6" end="6"/>
                                            </p:txEl>
                                          </p:spTgt>
                                        </p:tgtEl>
                                        <p:attrNameLst>
                                          <p:attrName>style.visibility</p:attrName>
                                        </p:attrNameLst>
                                      </p:cBhvr>
                                      <p:to>
                                        <p:strVal val="visible"/>
                                      </p:to>
                                    </p:set>
                                    <p:animEffect transition="in" filter="fade">
                                      <p:cBhvr>
                                        <p:cTn id="66" dur="1000"/>
                                        <p:tgtEl>
                                          <p:spTgt spid="125955">
                                            <p:txEl>
                                              <p:pRg st="6" end="6"/>
                                            </p:txEl>
                                          </p:spTgt>
                                        </p:tgtEl>
                                      </p:cBhvr>
                                    </p:animEffect>
                                    <p:anim calcmode="lin" valueType="num">
                                      <p:cBhvr>
                                        <p:cTn id="67" dur="1000" fill="hold"/>
                                        <p:tgtEl>
                                          <p:spTgt spid="125955">
                                            <p:txEl>
                                              <p:pRg st="6" end="6"/>
                                            </p:txEl>
                                          </p:spTgt>
                                        </p:tgtEl>
                                        <p:attrNameLst>
                                          <p:attrName>ppt_x</p:attrName>
                                        </p:attrNameLst>
                                      </p:cBhvr>
                                      <p:tavLst>
                                        <p:tav tm="0">
                                          <p:val>
                                            <p:strVal val="#ppt_x"/>
                                          </p:val>
                                        </p:tav>
                                        <p:tav tm="100000">
                                          <p:val>
                                            <p:strVal val="#ppt_x"/>
                                          </p:val>
                                        </p:tav>
                                      </p:tavLst>
                                    </p:anim>
                                    <p:anim calcmode="lin" valueType="num">
                                      <p:cBhvr>
                                        <p:cTn id="68" dur="1000" fill="hold"/>
                                        <p:tgtEl>
                                          <p:spTgt spid="12595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47" presetClass="entr" presetSubtype="0" fill="hold" grpId="0" nodeType="clickEffect">
                                  <p:stCondLst>
                                    <p:cond delay="0"/>
                                  </p:stCondLst>
                                  <p:childTnLst>
                                    <p:set>
                                      <p:cBhvr>
                                        <p:cTn id="72" dur="1" fill="hold">
                                          <p:stCondLst>
                                            <p:cond delay="0"/>
                                          </p:stCondLst>
                                        </p:cTn>
                                        <p:tgtEl>
                                          <p:spTgt spid="125955">
                                            <p:txEl>
                                              <p:pRg st="7" end="7"/>
                                            </p:txEl>
                                          </p:spTgt>
                                        </p:tgtEl>
                                        <p:attrNameLst>
                                          <p:attrName>style.visibility</p:attrName>
                                        </p:attrNameLst>
                                      </p:cBhvr>
                                      <p:to>
                                        <p:strVal val="visible"/>
                                      </p:to>
                                    </p:set>
                                    <p:animEffect transition="in" filter="fade">
                                      <p:cBhvr>
                                        <p:cTn id="73" dur="1000"/>
                                        <p:tgtEl>
                                          <p:spTgt spid="125955">
                                            <p:txEl>
                                              <p:pRg st="7" end="7"/>
                                            </p:txEl>
                                          </p:spTgt>
                                        </p:tgtEl>
                                      </p:cBhvr>
                                    </p:animEffect>
                                    <p:anim calcmode="lin" valueType="num">
                                      <p:cBhvr>
                                        <p:cTn id="74" dur="1000" fill="hold"/>
                                        <p:tgtEl>
                                          <p:spTgt spid="125955">
                                            <p:txEl>
                                              <p:pRg st="7" end="7"/>
                                            </p:txEl>
                                          </p:spTgt>
                                        </p:tgtEl>
                                        <p:attrNameLst>
                                          <p:attrName>ppt_x</p:attrName>
                                        </p:attrNameLst>
                                      </p:cBhvr>
                                      <p:tavLst>
                                        <p:tav tm="0">
                                          <p:val>
                                            <p:strVal val="#ppt_x"/>
                                          </p:val>
                                        </p:tav>
                                        <p:tav tm="100000">
                                          <p:val>
                                            <p:strVal val="#ppt_x"/>
                                          </p:val>
                                        </p:tav>
                                      </p:tavLst>
                                    </p:anim>
                                    <p:anim calcmode="lin" valueType="num">
                                      <p:cBhvr>
                                        <p:cTn id="75" dur="1000" fill="hold"/>
                                        <p:tgtEl>
                                          <p:spTgt spid="12595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76" fill="hold" nodeType="clickPar">
                      <p:stCondLst>
                        <p:cond delay="indefinite"/>
                      </p:stCondLst>
                      <p:childTnLst>
                        <p:par>
                          <p:cTn id="77" fill="hold" nodeType="withGroup">
                            <p:stCondLst>
                              <p:cond delay="0"/>
                            </p:stCondLst>
                            <p:childTnLst>
                              <p:par>
                                <p:cTn id="78" presetID="47" presetClass="entr" presetSubtype="0" fill="hold" grpId="0" nodeType="clickEffect">
                                  <p:stCondLst>
                                    <p:cond delay="0"/>
                                  </p:stCondLst>
                                  <p:childTnLst>
                                    <p:set>
                                      <p:cBhvr>
                                        <p:cTn id="79" dur="1" fill="hold">
                                          <p:stCondLst>
                                            <p:cond delay="0"/>
                                          </p:stCondLst>
                                        </p:cTn>
                                        <p:tgtEl>
                                          <p:spTgt spid="125955">
                                            <p:txEl>
                                              <p:pRg st="8" end="8"/>
                                            </p:txEl>
                                          </p:spTgt>
                                        </p:tgtEl>
                                        <p:attrNameLst>
                                          <p:attrName>style.visibility</p:attrName>
                                        </p:attrNameLst>
                                      </p:cBhvr>
                                      <p:to>
                                        <p:strVal val="visible"/>
                                      </p:to>
                                    </p:set>
                                    <p:animEffect transition="in" filter="fade">
                                      <p:cBhvr>
                                        <p:cTn id="80" dur="1000"/>
                                        <p:tgtEl>
                                          <p:spTgt spid="125955">
                                            <p:txEl>
                                              <p:pRg st="8" end="8"/>
                                            </p:txEl>
                                          </p:spTgt>
                                        </p:tgtEl>
                                      </p:cBhvr>
                                    </p:animEffect>
                                    <p:anim calcmode="lin" valueType="num">
                                      <p:cBhvr>
                                        <p:cTn id="81" dur="1000" fill="hold"/>
                                        <p:tgtEl>
                                          <p:spTgt spid="125955">
                                            <p:txEl>
                                              <p:pRg st="8" end="8"/>
                                            </p:txEl>
                                          </p:spTgt>
                                        </p:tgtEl>
                                        <p:attrNameLst>
                                          <p:attrName>ppt_x</p:attrName>
                                        </p:attrNameLst>
                                      </p:cBhvr>
                                      <p:tavLst>
                                        <p:tav tm="0">
                                          <p:val>
                                            <p:strVal val="#ppt_x"/>
                                          </p:val>
                                        </p:tav>
                                        <p:tav tm="100000">
                                          <p:val>
                                            <p:strVal val="#ppt_x"/>
                                          </p:val>
                                        </p:tav>
                                      </p:tavLst>
                                    </p:anim>
                                    <p:anim calcmode="lin" valueType="num">
                                      <p:cBhvr>
                                        <p:cTn id="82" dur="1000" fill="hold"/>
                                        <p:tgtEl>
                                          <p:spTgt spid="125955">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83" fill="hold" nodeType="clickPar">
                      <p:stCondLst>
                        <p:cond delay="indefinite"/>
                      </p:stCondLst>
                      <p:childTnLst>
                        <p:par>
                          <p:cTn id="84" fill="hold" nodeType="withGroup">
                            <p:stCondLst>
                              <p:cond delay="0"/>
                            </p:stCondLst>
                            <p:childTnLst>
                              <p:par>
                                <p:cTn id="85" presetID="47" presetClass="entr" presetSubtype="0" fill="hold" grpId="0" nodeType="clickEffect">
                                  <p:stCondLst>
                                    <p:cond delay="0"/>
                                  </p:stCondLst>
                                  <p:childTnLst>
                                    <p:set>
                                      <p:cBhvr>
                                        <p:cTn id="86" dur="1" fill="hold">
                                          <p:stCondLst>
                                            <p:cond delay="0"/>
                                          </p:stCondLst>
                                        </p:cTn>
                                        <p:tgtEl>
                                          <p:spTgt spid="125955">
                                            <p:txEl>
                                              <p:pRg st="9" end="9"/>
                                            </p:txEl>
                                          </p:spTgt>
                                        </p:tgtEl>
                                        <p:attrNameLst>
                                          <p:attrName>style.visibility</p:attrName>
                                        </p:attrNameLst>
                                      </p:cBhvr>
                                      <p:to>
                                        <p:strVal val="visible"/>
                                      </p:to>
                                    </p:set>
                                    <p:animEffect transition="in" filter="fade">
                                      <p:cBhvr>
                                        <p:cTn id="87" dur="1000"/>
                                        <p:tgtEl>
                                          <p:spTgt spid="125955">
                                            <p:txEl>
                                              <p:pRg st="9" end="9"/>
                                            </p:txEl>
                                          </p:spTgt>
                                        </p:tgtEl>
                                      </p:cBhvr>
                                    </p:animEffect>
                                    <p:anim calcmode="lin" valueType="num">
                                      <p:cBhvr>
                                        <p:cTn id="88" dur="1000" fill="hold"/>
                                        <p:tgtEl>
                                          <p:spTgt spid="125955">
                                            <p:txEl>
                                              <p:pRg st="9" end="9"/>
                                            </p:txEl>
                                          </p:spTgt>
                                        </p:tgtEl>
                                        <p:attrNameLst>
                                          <p:attrName>ppt_x</p:attrName>
                                        </p:attrNameLst>
                                      </p:cBhvr>
                                      <p:tavLst>
                                        <p:tav tm="0">
                                          <p:val>
                                            <p:strVal val="#ppt_x"/>
                                          </p:val>
                                        </p:tav>
                                        <p:tav tm="100000">
                                          <p:val>
                                            <p:strVal val="#ppt_x"/>
                                          </p:val>
                                        </p:tav>
                                      </p:tavLst>
                                    </p:anim>
                                    <p:anim calcmode="lin" valueType="num">
                                      <p:cBhvr>
                                        <p:cTn id="89" dur="1000" fill="hold"/>
                                        <p:tgtEl>
                                          <p:spTgt spid="125955">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90" fill="hold" nodeType="clickPar">
                      <p:stCondLst>
                        <p:cond delay="indefinite"/>
                      </p:stCondLst>
                      <p:childTnLst>
                        <p:par>
                          <p:cTn id="91" fill="hold" nodeType="withGroup">
                            <p:stCondLst>
                              <p:cond delay="0"/>
                            </p:stCondLst>
                            <p:childTnLst>
                              <p:par>
                                <p:cTn id="92" presetID="47" presetClass="entr" presetSubtype="0" fill="hold" grpId="0" nodeType="clickEffect">
                                  <p:stCondLst>
                                    <p:cond delay="0"/>
                                  </p:stCondLst>
                                  <p:childTnLst>
                                    <p:set>
                                      <p:cBhvr>
                                        <p:cTn id="93" dur="1" fill="hold">
                                          <p:stCondLst>
                                            <p:cond delay="0"/>
                                          </p:stCondLst>
                                        </p:cTn>
                                        <p:tgtEl>
                                          <p:spTgt spid="125955">
                                            <p:txEl>
                                              <p:pRg st="10" end="10"/>
                                            </p:txEl>
                                          </p:spTgt>
                                        </p:tgtEl>
                                        <p:attrNameLst>
                                          <p:attrName>style.visibility</p:attrName>
                                        </p:attrNameLst>
                                      </p:cBhvr>
                                      <p:to>
                                        <p:strVal val="visible"/>
                                      </p:to>
                                    </p:set>
                                    <p:animEffect transition="in" filter="fade">
                                      <p:cBhvr>
                                        <p:cTn id="94" dur="1000"/>
                                        <p:tgtEl>
                                          <p:spTgt spid="125955">
                                            <p:txEl>
                                              <p:pRg st="10" end="10"/>
                                            </p:txEl>
                                          </p:spTgt>
                                        </p:tgtEl>
                                      </p:cBhvr>
                                    </p:animEffect>
                                    <p:anim calcmode="lin" valueType="num">
                                      <p:cBhvr>
                                        <p:cTn id="95" dur="1000" fill="hold"/>
                                        <p:tgtEl>
                                          <p:spTgt spid="125955">
                                            <p:txEl>
                                              <p:pRg st="10" end="10"/>
                                            </p:txEl>
                                          </p:spTgt>
                                        </p:tgtEl>
                                        <p:attrNameLst>
                                          <p:attrName>ppt_x</p:attrName>
                                        </p:attrNameLst>
                                      </p:cBhvr>
                                      <p:tavLst>
                                        <p:tav tm="0">
                                          <p:val>
                                            <p:strVal val="#ppt_x"/>
                                          </p:val>
                                        </p:tav>
                                        <p:tav tm="100000">
                                          <p:val>
                                            <p:strVal val="#ppt_x"/>
                                          </p:val>
                                        </p:tav>
                                      </p:tavLst>
                                    </p:anim>
                                    <p:anim calcmode="lin" valueType="num">
                                      <p:cBhvr>
                                        <p:cTn id="96" dur="1000" fill="hold"/>
                                        <p:tgtEl>
                                          <p:spTgt spid="125955">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4" grpId="0"/>
      <p:bldP spid="125955" grpId="0" build="p" animBg="1"/>
    </p:bldLst>
  </p:timing>
</p:sld>
</file>

<file path=ppt/slides/slide8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6979" name="Rectangle 3">
            <a:extLst>
              <a:ext uri="{FF2B5EF4-FFF2-40B4-BE49-F238E27FC236}">
                <a16:creationId xmlns:a16="http://schemas.microsoft.com/office/drawing/2014/main" id="{EA02AB19-605B-45C7-A1AB-81C0EA0D6F09}"/>
              </a:ext>
            </a:extLst>
          </p:cNvPr>
          <p:cNvSpPr>
            <a:spLocks noGrp="1" noChangeArrowheads="1"/>
          </p:cNvSpPr>
          <p:nvPr>
            <p:ph type="body" idx="1"/>
          </p:nvPr>
        </p:nvSpPr>
        <p:spPr>
          <a:xfrm>
            <a:off x="457200" y="228600"/>
            <a:ext cx="8229600" cy="5902325"/>
          </a:xfrm>
        </p:spPr>
        <p:txBody>
          <a:bodyPr/>
          <a:lstStyle/>
          <a:p>
            <a:pPr>
              <a:buFontTx/>
              <a:buNone/>
            </a:pPr>
            <a:r>
              <a:rPr lang="en-US" altLang="en-US" sz="2800"/>
              <a:t>B. </a:t>
            </a:r>
            <a:r>
              <a:rPr lang="en-US" altLang="en-US" sz="2800" b="1">
                <a:solidFill>
                  <a:schemeClr val="folHlink"/>
                </a:solidFill>
              </a:rPr>
              <a:t>Ashobah Bil-ghoir</a:t>
            </a:r>
            <a:r>
              <a:rPr lang="en-US" altLang="en-US" sz="2800"/>
              <a:t>, yaitu orang-orang yang ditarik untuk bersama-sama memperoleh sisa harta pusaka oleh saudaranya yang laki-laki, dengan ketentuan 2 : 1. mereka-mereka itu a.l.:</a:t>
            </a:r>
          </a:p>
          <a:p>
            <a:pPr>
              <a:buFontTx/>
              <a:buNone/>
            </a:pPr>
            <a:r>
              <a:rPr lang="en-US" altLang="en-US" sz="2800"/>
              <a:t>	1. Anak perempuan yang ditarik oleh saudara-</a:t>
            </a:r>
          </a:p>
          <a:p>
            <a:pPr>
              <a:buFontTx/>
              <a:buNone/>
            </a:pPr>
            <a:r>
              <a:rPr lang="en-US" altLang="en-US" sz="2800"/>
              <a:t>       nya yang laki-laki.</a:t>
            </a:r>
          </a:p>
          <a:p>
            <a:pPr>
              <a:buFontTx/>
              <a:buNone/>
            </a:pPr>
            <a:r>
              <a:rPr lang="en-US" altLang="en-US" sz="2800"/>
              <a:t>	2. Cucu perempuan yang ditarik oleh saudara-</a:t>
            </a:r>
          </a:p>
          <a:p>
            <a:pPr>
              <a:buFontTx/>
              <a:buNone/>
            </a:pPr>
            <a:r>
              <a:rPr lang="en-US" altLang="en-US" sz="2800"/>
              <a:t>       nya cucu laki-laki.</a:t>
            </a:r>
          </a:p>
          <a:p>
            <a:pPr>
              <a:buFontTx/>
              <a:buNone/>
            </a:pPr>
            <a:r>
              <a:rPr lang="en-US" altLang="en-US" sz="2800"/>
              <a:t>	3. Saudara perempuan sekandung yang ditarik </a:t>
            </a:r>
          </a:p>
          <a:p>
            <a:pPr>
              <a:buFontTx/>
              <a:buNone/>
            </a:pPr>
            <a:r>
              <a:rPr lang="en-US" altLang="en-US" sz="2800"/>
              <a:t>       saudara laki-laki sekandungnya.</a:t>
            </a:r>
          </a:p>
          <a:p>
            <a:pPr>
              <a:buFontTx/>
              <a:buNone/>
            </a:pPr>
            <a:r>
              <a:rPr lang="en-US" altLang="en-US" sz="2800"/>
              <a:t>	4. Saudara perempuan se-ayah yang ditarik </a:t>
            </a:r>
          </a:p>
          <a:p>
            <a:pPr>
              <a:buFontTx/>
              <a:buNone/>
            </a:pPr>
            <a:r>
              <a:rPr lang="en-US" altLang="en-US" sz="2800"/>
              <a:t>       saudara laki-laki se-ayah pula.</a:t>
            </a:r>
          </a:p>
          <a:p>
            <a:pPr>
              <a:buFontTx/>
              <a:buNone/>
            </a:pPr>
            <a:endParaRPr lang="en-US" altLang="en-US" sz="2800"/>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6979">
                                            <p:txEl>
                                              <p:pRg st="0" end="0"/>
                                            </p:txEl>
                                          </p:spTgt>
                                        </p:tgtEl>
                                        <p:attrNameLst>
                                          <p:attrName>style.visibility</p:attrName>
                                        </p:attrNameLst>
                                      </p:cBhvr>
                                      <p:to>
                                        <p:strVal val="visible"/>
                                      </p:to>
                                    </p:set>
                                    <p:animEffect transition="in" filter="wipe(left)">
                                      <p:cBhvr>
                                        <p:cTn id="7" dur="500"/>
                                        <p:tgtEl>
                                          <p:spTgt spid="1269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6979">
                                            <p:txEl>
                                              <p:pRg st="1" end="1"/>
                                            </p:txEl>
                                          </p:spTgt>
                                        </p:tgtEl>
                                        <p:attrNameLst>
                                          <p:attrName>style.visibility</p:attrName>
                                        </p:attrNameLst>
                                      </p:cBhvr>
                                      <p:to>
                                        <p:strVal val="visible"/>
                                      </p:to>
                                    </p:set>
                                    <p:animEffect transition="in" filter="wipe(left)">
                                      <p:cBhvr>
                                        <p:cTn id="12" dur="500"/>
                                        <p:tgtEl>
                                          <p:spTgt spid="1269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6979">
                                            <p:txEl>
                                              <p:pRg st="2" end="2"/>
                                            </p:txEl>
                                          </p:spTgt>
                                        </p:tgtEl>
                                        <p:attrNameLst>
                                          <p:attrName>style.visibility</p:attrName>
                                        </p:attrNameLst>
                                      </p:cBhvr>
                                      <p:to>
                                        <p:strVal val="visible"/>
                                      </p:to>
                                    </p:set>
                                    <p:animEffect transition="in" filter="wipe(left)">
                                      <p:cBhvr>
                                        <p:cTn id="17" dur="500"/>
                                        <p:tgtEl>
                                          <p:spTgt spid="1269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6979">
                                            <p:txEl>
                                              <p:pRg st="3" end="3"/>
                                            </p:txEl>
                                          </p:spTgt>
                                        </p:tgtEl>
                                        <p:attrNameLst>
                                          <p:attrName>style.visibility</p:attrName>
                                        </p:attrNameLst>
                                      </p:cBhvr>
                                      <p:to>
                                        <p:strVal val="visible"/>
                                      </p:to>
                                    </p:set>
                                    <p:animEffect transition="in" filter="wipe(left)">
                                      <p:cBhvr>
                                        <p:cTn id="22" dur="500"/>
                                        <p:tgtEl>
                                          <p:spTgt spid="1269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26979">
                                            <p:txEl>
                                              <p:pRg st="4" end="4"/>
                                            </p:txEl>
                                          </p:spTgt>
                                        </p:tgtEl>
                                        <p:attrNameLst>
                                          <p:attrName>style.visibility</p:attrName>
                                        </p:attrNameLst>
                                      </p:cBhvr>
                                      <p:to>
                                        <p:strVal val="visible"/>
                                      </p:to>
                                    </p:set>
                                    <p:animEffect transition="in" filter="wipe(left)">
                                      <p:cBhvr>
                                        <p:cTn id="27" dur="500"/>
                                        <p:tgtEl>
                                          <p:spTgt spid="12697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26979">
                                            <p:txEl>
                                              <p:pRg st="5" end="5"/>
                                            </p:txEl>
                                          </p:spTgt>
                                        </p:tgtEl>
                                        <p:attrNameLst>
                                          <p:attrName>style.visibility</p:attrName>
                                        </p:attrNameLst>
                                      </p:cBhvr>
                                      <p:to>
                                        <p:strVal val="visible"/>
                                      </p:to>
                                    </p:set>
                                    <p:animEffect transition="in" filter="wipe(left)">
                                      <p:cBhvr>
                                        <p:cTn id="32" dur="500"/>
                                        <p:tgtEl>
                                          <p:spTgt spid="12697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26979">
                                            <p:txEl>
                                              <p:pRg st="6" end="6"/>
                                            </p:txEl>
                                          </p:spTgt>
                                        </p:tgtEl>
                                        <p:attrNameLst>
                                          <p:attrName>style.visibility</p:attrName>
                                        </p:attrNameLst>
                                      </p:cBhvr>
                                      <p:to>
                                        <p:strVal val="visible"/>
                                      </p:to>
                                    </p:set>
                                    <p:animEffect transition="in" filter="wipe(left)">
                                      <p:cBhvr>
                                        <p:cTn id="37" dur="500"/>
                                        <p:tgtEl>
                                          <p:spTgt spid="126979">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26979">
                                            <p:txEl>
                                              <p:pRg st="7" end="7"/>
                                            </p:txEl>
                                          </p:spTgt>
                                        </p:tgtEl>
                                        <p:attrNameLst>
                                          <p:attrName>style.visibility</p:attrName>
                                        </p:attrNameLst>
                                      </p:cBhvr>
                                      <p:to>
                                        <p:strVal val="visible"/>
                                      </p:to>
                                    </p:set>
                                    <p:animEffect transition="in" filter="wipe(left)">
                                      <p:cBhvr>
                                        <p:cTn id="42" dur="500"/>
                                        <p:tgtEl>
                                          <p:spTgt spid="126979">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26979">
                                            <p:txEl>
                                              <p:pRg st="8" end="8"/>
                                            </p:txEl>
                                          </p:spTgt>
                                        </p:tgtEl>
                                        <p:attrNameLst>
                                          <p:attrName>style.visibility</p:attrName>
                                        </p:attrNameLst>
                                      </p:cBhvr>
                                      <p:to>
                                        <p:strVal val="visible"/>
                                      </p:to>
                                    </p:set>
                                    <p:animEffect transition="in" filter="wipe(left)">
                                      <p:cBhvr>
                                        <p:cTn id="47" dur="500"/>
                                        <p:tgtEl>
                                          <p:spTgt spid="1269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9" grpId="0"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3" name="Rectangle 3">
            <a:extLst>
              <a:ext uri="{FF2B5EF4-FFF2-40B4-BE49-F238E27FC236}">
                <a16:creationId xmlns:a16="http://schemas.microsoft.com/office/drawing/2014/main" id="{0BCD1675-4B43-434B-A8D6-D88DBDEA0422}"/>
              </a:ext>
            </a:extLst>
          </p:cNvPr>
          <p:cNvSpPr>
            <a:spLocks noGrp="1" noChangeArrowheads="1"/>
          </p:cNvSpPr>
          <p:nvPr>
            <p:ph type="body" idx="1"/>
          </p:nvPr>
        </p:nvSpPr>
        <p:spPr>
          <a:xfrm>
            <a:off x="457200" y="685800"/>
            <a:ext cx="8229600" cy="5445125"/>
          </a:xfrm>
        </p:spPr>
        <p:txBody>
          <a:bodyPr/>
          <a:lstStyle/>
          <a:p>
            <a:pPr>
              <a:buFontTx/>
              <a:buNone/>
            </a:pPr>
            <a:r>
              <a:rPr lang="en-US" altLang="en-US" b="1">
                <a:solidFill>
                  <a:schemeClr val="folHlink"/>
                </a:solidFill>
              </a:rPr>
              <a:t>Ashobah Ma’al Ghoir</a:t>
            </a:r>
            <a:r>
              <a:rPr lang="en-US" altLang="en-US"/>
              <a:t>, yaitu khusus untuk saudara perempuan sekandung atau sau-dara perempuan se-ayah yang mewarisi harta pusaka bersama-sama dengan anak-anak perempuan atau cucu-cucu perem-puan dari anak laki-laki.</a:t>
            </a:r>
          </a:p>
        </p:txBody>
      </p:sp>
    </p:spTree>
  </p:cSld>
  <p:clrMapOvr>
    <a:masterClrMapping/>
  </p:clrMapOvr>
  <p:transition>
    <p:push dir="r"/>
  </p:transition>
</p:sld>
</file>

<file path=ppt/slides/slide8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E92E1015-86BD-4548-8EA6-B7B403455F3D}"/>
              </a:ext>
            </a:extLst>
          </p:cNvPr>
          <p:cNvSpPr>
            <a:spLocks noGrp="1" noChangeArrowheads="1"/>
          </p:cNvSpPr>
          <p:nvPr>
            <p:ph type="title"/>
          </p:nvPr>
        </p:nvSpPr>
        <p:spPr>
          <a:xfrm>
            <a:off x="457200" y="292100"/>
            <a:ext cx="8229600" cy="588963"/>
          </a:xfrm>
        </p:spPr>
        <p:txBody>
          <a:bodyPr/>
          <a:lstStyle/>
          <a:p>
            <a:r>
              <a:rPr lang="en-US" altLang="en-US" sz="4000"/>
              <a:t>AUL DAN RAD</a:t>
            </a:r>
          </a:p>
        </p:txBody>
      </p:sp>
      <p:sp>
        <p:nvSpPr>
          <p:cNvPr id="129027" name="Rectangle 3">
            <a:extLst>
              <a:ext uri="{FF2B5EF4-FFF2-40B4-BE49-F238E27FC236}">
                <a16:creationId xmlns:a16="http://schemas.microsoft.com/office/drawing/2014/main" id="{CE97AC18-8A3D-4B86-AB5A-F75C0FDC1925}"/>
              </a:ext>
            </a:extLst>
          </p:cNvPr>
          <p:cNvSpPr>
            <a:spLocks noGrp="1" noChangeArrowheads="1"/>
          </p:cNvSpPr>
          <p:nvPr>
            <p:ph type="body" idx="1"/>
          </p:nvPr>
        </p:nvSpPr>
        <p:spPr>
          <a:xfrm>
            <a:off x="457200" y="990600"/>
            <a:ext cx="8229600" cy="5140325"/>
          </a:xfrm>
        </p:spPr>
        <p:txBody>
          <a:bodyPr/>
          <a:lstStyle/>
          <a:p>
            <a:pPr marL="609600" indent="-609600">
              <a:lnSpc>
                <a:spcPct val="80000"/>
              </a:lnSpc>
              <a:buFontTx/>
              <a:buNone/>
            </a:pPr>
            <a:r>
              <a:rPr lang="en-US" altLang="en-US" sz="2800">
                <a:solidFill>
                  <a:schemeClr val="folHlink"/>
                </a:solidFill>
              </a:rPr>
              <a:t>Aul, </a:t>
            </a:r>
            <a:r>
              <a:rPr lang="en-US" altLang="en-US" sz="2800"/>
              <a:t>ialah bertambahnya jumlah bagian yang telah ditentukan dan berkurangnya bagian para ahli warits.</a:t>
            </a:r>
          </a:p>
          <a:p>
            <a:pPr marL="609600" indent="-609600">
              <a:lnSpc>
                <a:spcPct val="80000"/>
              </a:lnSpc>
              <a:buFontTx/>
              <a:buNone/>
            </a:pPr>
            <a:endParaRPr lang="en-US" altLang="en-US" sz="2800"/>
          </a:p>
          <a:p>
            <a:pPr marL="609600" indent="-609600">
              <a:lnSpc>
                <a:spcPct val="80000"/>
              </a:lnSpc>
              <a:buFontTx/>
              <a:buNone/>
            </a:pPr>
            <a:r>
              <a:rPr lang="en-US" altLang="en-US" sz="2800">
                <a:solidFill>
                  <a:schemeClr val="folHlink"/>
                </a:solidFill>
              </a:rPr>
              <a:t>Rad, </a:t>
            </a:r>
            <a:r>
              <a:rPr lang="en-US" altLang="en-US" sz="2800"/>
              <a:t>ialah berkurangnya asal masalah dan bertambahnya nilai saham yang telah ditentukan</a:t>
            </a:r>
          </a:p>
          <a:p>
            <a:pPr marL="609600" indent="-609600">
              <a:lnSpc>
                <a:spcPct val="80000"/>
              </a:lnSpc>
              <a:buFontTx/>
              <a:buNone/>
            </a:pPr>
            <a:endParaRPr lang="en-US" altLang="en-US" sz="2800"/>
          </a:p>
          <a:p>
            <a:pPr marL="609600" indent="-609600">
              <a:lnSpc>
                <a:spcPct val="80000"/>
              </a:lnSpc>
              <a:buFontTx/>
              <a:buNone/>
            </a:pPr>
            <a:r>
              <a:rPr lang="en-US" altLang="en-US" sz="2800"/>
              <a:t>Beberapa syarat terjadinya Rad, yaitu :</a:t>
            </a:r>
          </a:p>
          <a:p>
            <a:pPr marL="609600" indent="-609600">
              <a:lnSpc>
                <a:spcPct val="80000"/>
              </a:lnSpc>
              <a:buFont typeface="Wingdings" panose="05000000000000000000" pitchFamily="2" charset="2"/>
              <a:buAutoNum type="alphaLcPeriod"/>
            </a:pPr>
            <a:r>
              <a:rPr lang="en-US" altLang="en-US" sz="2800"/>
              <a:t>Adanya Ash-habul Furudl</a:t>
            </a:r>
          </a:p>
          <a:p>
            <a:pPr marL="609600" indent="-609600">
              <a:lnSpc>
                <a:spcPct val="80000"/>
              </a:lnSpc>
              <a:buFont typeface="Wingdings" panose="05000000000000000000" pitchFamily="2" charset="2"/>
              <a:buAutoNum type="alphaLcPeriod"/>
            </a:pPr>
            <a:r>
              <a:rPr lang="en-US" altLang="en-US" sz="2800"/>
              <a:t>Tidak ada orang yang memperoleh sisa (ashobah)</a:t>
            </a:r>
          </a:p>
          <a:p>
            <a:pPr marL="609600" indent="-609600">
              <a:lnSpc>
                <a:spcPct val="80000"/>
              </a:lnSpc>
              <a:buFont typeface="Wingdings" panose="05000000000000000000" pitchFamily="2" charset="2"/>
              <a:buAutoNum type="alphaLcPeriod"/>
            </a:pPr>
            <a:r>
              <a:rPr lang="en-US" altLang="en-US" sz="2800"/>
              <a:t>Adanya kelebihan harta pusaka</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129026"/>
                                        </p:tgtEl>
                                        <p:attrNameLst>
                                          <p:attrName>style.visibility</p:attrName>
                                        </p:attrNameLst>
                                      </p:cBhvr>
                                      <p:to>
                                        <p:strVal val="visible"/>
                                      </p:to>
                                    </p:set>
                                    <p:animEffect transition="in" filter="fade">
                                      <p:cBhvr>
                                        <p:cTn id="7" dur="800" decel="100000"/>
                                        <p:tgtEl>
                                          <p:spTgt spid="129026"/>
                                        </p:tgtEl>
                                      </p:cBhvr>
                                    </p:animEffect>
                                    <p:anim calcmode="lin" valueType="num">
                                      <p:cBhvr>
                                        <p:cTn id="8" dur="800" decel="100000" fill="hold"/>
                                        <p:tgtEl>
                                          <p:spTgt spid="129026"/>
                                        </p:tgtEl>
                                        <p:attrNameLst>
                                          <p:attrName>style.rotation</p:attrName>
                                        </p:attrNameLst>
                                      </p:cBhvr>
                                      <p:tavLst>
                                        <p:tav tm="0">
                                          <p:val>
                                            <p:fltVal val="-90"/>
                                          </p:val>
                                        </p:tav>
                                        <p:tav tm="100000">
                                          <p:val>
                                            <p:fltVal val="0"/>
                                          </p:val>
                                        </p:tav>
                                      </p:tavLst>
                                    </p:anim>
                                    <p:anim calcmode="lin" valueType="num">
                                      <p:cBhvr>
                                        <p:cTn id="9" dur="800" decel="100000" fill="hold"/>
                                        <p:tgtEl>
                                          <p:spTgt spid="129026"/>
                                        </p:tgtEl>
                                        <p:attrNameLst>
                                          <p:attrName>ppt_x</p:attrName>
                                        </p:attrNameLst>
                                      </p:cBhvr>
                                      <p:tavLst>
                                        <p:tav tm="0">
                                          <p:val>
                                            <p:strVal val="#ppt_x+0.4"/>
                                          </p:val>
                                        </p:tav>
                                        <p:tav tm="100000">
                                          <p:val>
                                            <p:strVal val="#ppt_x-0.05"/>
                                          </p:val>
                                        </p:tav>
                                      </p:tavLst>
                                    </p:anim>
                                    <p:anim calcmode="lin" valueType="num">
                                      <p:cBhvr>
                                        <p:cTn id="10" dur="800" decel="100000" fill="hold"/>
                                        <p:tgtEl>
                                          <p:spTgt spid="12902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2902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29026"/>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129027">
                                            <p:txEl>
                                              <p:pRg st="0" end="0"/>
                                            </p:txEl>
                                          </p:spTgt>
                                        </p:tgtEl>
                                        <p:attrNameLst>
                                          <p:attrName>style.visibility</p:attrName>
                                        </p:attrNameLst>
                                      </p:cBhvr>
                                      <p:to>
                                        <p:strVal val="visible"/>
                                      </p:to>
                                    </p:set>
                                    <p:animEffect transition="in" filter="fade">
                                      <p:cBhvr>
                                        <p:cTn id="17" dur="1000"/>
                                        <p:tgtEl>
                                          <p:spTgt spid="129027">
                                            <p:txEl>
                                              <p:pRg st="0" end="0"/>
                                            </p:txEl>
                                          </p:spTgt>
                                        </p:tgtEl>
                                      </p:cBhvr>
                                    </p:animEffect>
                                    <p:anim calcmode="lin" valueType="num">
                                      <p:cBhvr>
                                        <p:cTn id="18" dur="1000" fill="hold"/>
                                        <p:tgtEl>
                                          <p:spTgt spid="129027">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12902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129027">
                                            <p:txEl>
                                              <p:pRg st="2" end="2"/>
                                            </p:txEl>
                                          </p:spTgt>
                                        </p:tgtEl>
                                        <p:attrNameLst>
                                          <p:attrName>style.visibility</p:attrName>
                                        </p:attrNameLst>
                                      </p:cBhvr>
                                      <p:to>
                                        <p:strVal val="visible"/>
                                      </p:to>
                                    </p:set>
                                    <p:animEffect transition="in" filter="fade">
                                      <p:cBhvr>
                                        <p:cTn id="24" dur="1000"/>
                                        <p:tgtEl>
                                          <p:spTgt spid="129027">
                                            <p:txEl>
                                              <p:pRg st="2" end="2"/>
                                            </p:txEl>
                                          </p:spTgt>
                                        </p:tgtEl>
                                      </p:cBhvr>
                                    </p:animEffect>
                                    <p:anim calcmode="lin" valueType="num">
                                      <p:cBhvr>
                                        <p:cTn id="25" dur="1000" fill="hold"/>
                                        <p:tgtEl>
                                          <p:spTgt spid="129027">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12902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129027">
                                            <p:txEl>
                                              <p:pRg st="4" end="4"/>
                                            </p:txEl>
                                          </p:spTgt>
                                        </p:tgtEl>
                                        <p:attrNameLst>
                                          <p:attrName>style.visibility</p:attrName>
                                        </p:attrNameLst>
                                      </p:cBhvr>
                                      <p:to>
                                        <p:strVal val="visible"/>
                                      </p:to>
                                    </p:set>
                                    <p:animEffect transition="in" filter="fade">
                                      <p:cBhvr>
                                        <p:cTn id="31" dur="1000"/>
                                        <p:tgtEl>
                                          <p:spTgt spid="129027">
                                            <p:txEl>
                                              <p:pRg st="4" end="4"/>
                                            </p:txEl>
                                          </p:spTgt>
                                        </p:tgtEl>
                                      </p:cBhvr>
                                    </p:animEffect>
                                    <p:anim calcmode="lin" valueType="num">
                                      <p:cBhvr>
                                        <p:cTn id="32" dur="1000" fill="hold"/>
                                        <p:tgtEl>
                                          <p:spTgt spid="129027">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12902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129027">
                                            <p:txEl>
                                              <p:pRg st="5" end="5"/>
                                            </p:txEl>
                                          </p:spTgt>
                                        </p:tgtEl>
                                        <p:attrNameLst>
                                          <p:attrName>style.visibility</p:attrName>
                                        </p:attrNameLst>
                                      </p:cBhvr>
                                      <p:to>
                                        <p:strVal val="visible"/>
                                      </p:to>
                                    </p:set>
                                    <p:animEffect transition="in" filter="fade">
                                      <p:cBhvr>
                                        <p:cTn id="38" dur="1000"/>
                                        <p:tgtEl>
                                          <p:spTgt spid="129027">
                                            <p:txEl>
                                              <p:pRg st="5" end="5"/>
                                            </p:txEl>
                                          </p:spTgt>
                                        </p:tgtEl>
                                      </p:cBhvr>
                                    </p:animEffect>
                                    <p:anim calcmode="lin" valueType="num">
                                      <p:cBhvr>
                                        <p:cTn id="39" dur="1000" fill="hold"/>
                                        <p:tgtEl>
                                          <p:spTgt spid="129027">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12902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47" presetClass="entr" presetSubtype="0" fill="hold" grpId="0" nodeType="clickEffect">
                                  <p:stCondLst>
                                    <p:cond delay="0"/>
                                  </p:stCondLst>
                                  <p:childTnLst>
                                    <p:set>
                                      <p:cBhvr>
                                        <p:cTn id="44" dur="1" fill="hold">
                                          <p:stCondLst>
                                            <p:cond delay="0"/>
                                          </p:stCondLst>
                                        </p:cTn>
                                        <p:tgtEl>
                                          <p:spTgt spid="129027">
                                            <p:txEl>
                                              <p:pRg st="6" end="6"/>
                                            </p:txEl>
                                          </p:spTgt>
                                        </p:tgtEl>
                                        <p:attrNameLst>
                                          <p:attrName>style.visibility</p:attrName>
                                        </p:attrNameLst>
                                      </p:cBhvr>
                                      <p:to>
                                        <p:strVal val="visible"/>
                                      </p:to>
                                    </p:set>
                                    <p:animEffect transition="in" filter="fade">
                                      <p:cBhvr>
                                        <p:cTn id="45" dur="1000"/>
                                        <p:tgtEl>
                                          <p:spTgt spid="129027">
                                            <p:txEl>
                                              <p:pRg st="6" end="6"/>
                                            </p:txEl>
                                          </p:spTgt>
                                        </p:tgtEl>
                                      </p:cBhvr>
                                    </p:animEffect>
                                    <p:anim calcmode="lin" valueType="num">
                                      <p:cBhvr>
                                        <p:cTn id="46" dur="1000" fill="hold"/>
                                        <p:tgtEl>
                                          <p:spTgt spid="129027">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129027">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47" presetClass="entr" presetSubtype="0" fill="hold" grpId="0" nodeType="clickEffect">
                                  <p:stCondLst>
                                    <p:cond delay="0"/>
                                  </p:stCondLst>
                                  <p:childTnLst>
                                    <p:set>
                                      <p:cBhvr>
                                        <p:cTn id="51" dur="1" fill="hold">
                                          <p:stCondLst>
                                            <p:cond delay="0"/>
                                          </p:stCondLst>
                                        </p:cTn>
                                        <p:tgtEl>
                                          <p:spTgt spid="129027">
                                            <p:txEl>
                                              <p:pRg st="7" end="7"/>
                                            </p:txEl>
                                          </p:spTgt>
                                        </p:tgtEl>
                                        <p:attrNameLst>
                                          <p:attrName>style.visibility</p:attrName>
                                        </p:attrNameLst>
                                      </p:cBhvr>
                                      <p:to>
                                        <p:strVal val="visible"/>
                                      </p:to>
                                    </p:set>
                                    <p:animEffect transition="in" filter="fade">
                                      <p:cBhvr>
                                        <p:cTn id="52" dur="1000"/>
                                        <p:tgtEl>
                                          <p:spTgt spid="129027">
                                            <p:txEl>
                                              <p:pRg st="7" end="7"/>
                                            </p:txEl>
                                          </p:spTgt>
                                        </p:tgtEl>
                                      </p:cBhvr>
                                    </p:animEffect>
                                    <p:anim calcmode="lin" valueType="num">
                                      <p:cBhvr>
                                        <p:cTn id="53" dur="1000" fill="hold"/>
                                        <p:tgtEl>
                                          <p:spTgt spid="129027">
                                            <p:txEl>
                                              <p:pRg st="7" end="7"/>
                                            </p:txEl>
                                          </p:spTgt>
                                        </p:tgtEl>
                                        <p:attrNameLst>
                                          <p:attrName>ppt_x</p:attrName>
                                        </p:attrNameLst>
                                      </p:cBhvr>
                                      <p:tavLst>
                                        <p:tav tm="0">
                                          <p:val>
                                            <p:strVal val="#ppt_x"/>
                                          </p:val>
                                        </p:tav>
                                        <p:tav tm="100000">
                                          <p:val>
                                            <p:strVal val="#ppt_x"/>
                                          </p:val>
                                        </p:tav>
                                      </p:tavLst>
                                    </p:anim>
                                    <p:anim calcmode="lin" valueType="num">
                                      <p:cBhvr>
                                        <p:cTn id="54" dur="1000" fill="hold"/>
                                        <p:tgtEl>
                                          <p:spTgt spid="129027">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6" grpId="0"/>
      <p:bldP spid="129027" grpId="0" build="p"/>
    </p:bldLst>
  </p:timing>
</p:sld>
</file>

<file path=ppt/slides/slide8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0051" name="Rectangle 3">
            <a:extLst>
              <a:ext uri="{FF2B5EF4-FFF2-40B4-BE49-F238E27FC236}">
                <a16:creationId xmlns:a16="http://schemas.microsoft.com/office/drawing/2014/main" id="{C7C64939-AADE-4970-A781-B230E42F033B}"/>
              </a:ext>
            </a:extLst>
          </p:cNvPr>
          <p:cNvSpPr>
            <a:spLocks noGrp="1" noChangeArrowheads="1"/>
          </p:cNvSpPr>
          <p:nvPr>
            <p:ph type="body" idx="1"/>
          </p:nvPr>
        </p:nvSpPr>
        <p:spPr>
          <a:xfrm>
            <a:off x="457200" y="304800"/>
            <a:ext cx="8229600" cy="5826125"/>
          </a:xfrm>
        </p:spPr>
        <p:txBody>
          <a:bodyPr/>
          <a:lstStyle/>
          <a:p>
            <a:pPr>
              <a:lnSpc>
                <a:spcPct val="90000"/>
              </a:lnSpc>
              <a:buFontTx/>
              <a:buNone/>
            </a:pPr>
            <a:r>
              <a:rPr lang="en-US" altLang="en-US" sz="2800">
                <a:solidFill>
                  <a:schemeClr val="hlink"/>
                </a:solidFill>
              </a:rPr>
              <a:t>Rad</a:t>
            </a:r>
            <a:r>
              <a:rPr lang="en-US" altLang="en-US" sz="2800"/>
              <a:t> dapat diberikan ke semua ash-habul furudl kecuali suami atau isteri (kecuali ada ketentuan lain). Diantara orang-orang yang berhak memperoleh Rad, a.l. :</a:t>
            </a:r>
          </a:p>
          <a:p>
            <a:pPr>
              <a:lnSpc>
                <a:spcPct val="90000"/>
              </a:lnSpc>
              <a:buFontTx/>
              <a:buNone/>
            </a:pPr>
            <a:r>
              <a:rPr lang="en-US" altLang="en-US" sz="2800"/>
              <a:t>	1. Anak perempuan</a:t>
            </a:r>
          </a:p>
          <a:p>
            <a:pPr>
              <a:lnSpc>
                <a:spcPct val="90000"/>
              </a:lnSpc>
              <a:buFontTx/>
              <a:buNone/>
            </a:pPr>
            <a:r>
              <a:rPr lang="en-US" altLang="en-US" sz="2800"/>
              <a:t>	2. Cucu perempuan dari anak laki-laki</a:t>
            </a:r>
          </a:p>
          <a:p>
            <a:pPr>
              <a:lnSpc>
                <a:spcPct val="90000"/>
              </a:lnSpc>
              <a:buFontTx/>
              <a:buNone/>
            </a:pPr>
            <a:r>
              <a:rPr lang="en-US" altLang="en-US" sz="2800"/>
              <a:t>	3. Saudara perempuan sekandung</a:t>
            </a:r>
          </a:p>
          <a:p>
            <a:pPr>
              <a:lnSpc>
                <a:spcPct val="90000"/>
              </a:lnSpc>
              <a:buFontTx/>
              <a:buNone/>
            </a:pPr>
            <a:r>
              <a:rPr lang="en-US" altLang="en-US" sz="2800"/>
              <a:t>	4. Saudara perempuan se-ayah</a:t>
            </a:r>
          </a:p>
          <a:p>
            <a:pPr>
              <a:lnSpc>
                <a:spcPct val="90000"/>
              </a:lnSpc>
              <a:buFontTx/>
              <a:buNone/>
            </a:pPr>
            <a:r>
              <a:rPr lang="en-US" altLang="en-US" sz="2800"/>
              <a:t>	5. I b u</a:t>
            </a:r>
          </a:p>
          <a:p>
            <a:pPr>
              <a:lnSpc>
                <a:spcPct val="90000"/>
              </a:lnSpc>
              <a:buFontTx/>
              <a:buNone/>
            </a:pPr>
            <a:r>
              <a:rPr lang="en-US" altLang="en-US" sz="2800"/>
              <a:t>	6. Nenek sahih</a:t>
            </a:r>
          </a:p>
          <a:p>
            <a:pPr>
              <a:lnSpc>
                <a:spcPct val="90000"/>
              </a:lnSpc>
              <a:buFontTx/>
              <a:buNone/>
            </a:pPr>
            <a:r>
              <a:rPr lang="en-US" altLang="en-US" sz="2800"/>
              <a:t>	7. Saudara perempuan se-ibu</a:t>
            </a:r>
          </a:p>
          <a:p>
            <a:pPr>
              <a:lnSpc>
                <a:spcPct val="90000"/>
              </a:lnSpc>
              <a:buFontTx/>
              <a:buNone/>
            </a:pPr>
            <a:r>
              <a:rPr lang="en-US" altLang="en-US" sz="2800"/>
              <a:t>	8. Saudara laki-laki se-ibu.</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30051">
                                            <p:txEl>
                                              <p:pRg st="0" end="0"/>
                                            </p:txEl>
                                          </p:spTgt>
                                        </p:tgtEl>
                                        <p:attrNameLst>
                                          <p:attrName>style.visibility</p:attrName>
                                        </p:attrNameLst>
                                      </p:cBhvr>
                                      <p:to>
                                        <p:strVal val="visible"/>
                                      </p:to>
                                    </p:set>
                                    <p:animEffect transition="in" filter="fade">
                                      <p:cBhvr>
                                        <p:cTn id="7" dur="1000"/>
                                        <p:tgtEl>
                                          <p:spTgt spid="130051">
                                            <p:txEl>
                                              <p:pRg st="0" end="0"/>
                                            </p:txEl>
                                          </p:spTgt>
                                        </p:tgtEl>
                                      </p:cBhvr>
                                    </p:animEffect>
                                    <p:anim calcmode="lin" valueType="num">
                                      <p:cBhvr>
                                        <p:cTn id="8" dur="1000" fill="hold"/>
                                        <p:tgtEl>
                                          <p:spTgt spid="13005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3005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30051">
                                            <p:txEl>
                                              <p:pRg st="1" end="1"/>
                                            </p:txEl>
                                          </p:spTgt>
                                        </p:tgtEl>
                                        <p:attrNameLst>
                                          <p:attrName>style.visibility</p:attrName>
                                        </p:attrNameLst>
                                      </p:cBhvr>
                                      <p:to>
                                        <p:strVal val="visible"/>
                                      </p:to>
                                    </p:set>
                                    <p:animEffect transition="in" filter="fade">
                                      <p:cBhvr>
                                        <p:cTn id="14" dur="1000"/>
                                        <p:tgtEl>
                                          <p:spTgt spid="130051">
                                            <p:txEl>
                                              <p:pRg st="1" end="1"/>
                                            </p:txEl>
                                          </p:spTgt>
                                        </p:tgtEl>
                                      </p:cBhvr>
                                    </p:animEffect>
                                    <p:anim calcmode="lin" valueType="num">
                                      <p:cBhvr>
                                        <p:cTn id="15" dur="1000" fill="hold"/>
                                        <p:tgtEl>
                                          <p:spTgt spid="13005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3005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130051">
                                            <p:txEl>
                                              <p:pRg st="2" end="2"/>
                                            </p:txEl>
                                          </p:spTgt>
                                        </p:tgtEl>
                                        <p:attrNameLst>
                                          <p:attrName>style.visibility</p:attrName>
                                        </p:attrNameLst>
                                      </p:cBhvr>
                                      <p:to>
                                        <p:strVal val="visible"/>
                                      </p:to>
                                    </p:set>
                                    <p:animEffect transition="in" filter="fade">
                                      <p:cBhvr>
                                        <p:cTn id="21" dur="1000"/>
                                        <p:tgtEl>
                                          <p:spTgt spid="130051">
                                            <p:txEl>
                                              <p:pRg st="2" end="2"/>
                                            </p:txEl>
                                          </p:spTgt>
                                        </p:tgtEl>
                                      </p:cBhvr>
                                    </p:animEffect>
                                    <p:anim calcmode="lin" valueType="num">
                                      <p:cBhvr>
                                        <p:cTn id="22" dur="1000" fill="hold"/>
                                        <p:tgtEl>
                                          <p:spTgt spid="13005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3005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130051">
                                            <p:txEl>
                                              <p:pRg st="3" end="3"/>
                                            </p:txEl>
                                          </p:spTgt>
                                        </p:tgtEl>
                                        <p:attrNameLst>
                                          <p:attrName>style.visibility</p:attrName>
                                        </p:attrNameLst>
                                      </p:cBhvr>
                                      <p:to>
                                        <p:strVal val="visible"/>
                                      </p:to>
                                    </p:set>
                                    <p:animEffect transition="in" filter="fade">
                                      <p:cBhvr>
                                        <p:cTn id="28" dur="1000"/>
                                        <p:tgtEl>
                                          <p:spTgt spid="130051">
                                            <p:txEl>
                                              <p:pRg st="3" end="3"/>
                                            </p:txEl>
                                          </p:spTgt>
                                        </p:tgtEl>
                                      </p:cBhvr>
                                    </p:animEffect>
                                    <p:anim calcmode="lin" valueType="num">
                                      <p:cBhvr>
                                        <p:cTn id="29" dur="1000" fill="hold"/>
                                        <p:tgtEl>
                                          <p:spTgt spid="13005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3005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130051">
                                            <p:txEl>
                                              <p:pRg st="4" end="4"/>
                                            </p:txEl>
                                          </p:spTgt>
                                        </p:tgtEl>
                                        <p:attrNameLst>
                                          <p:attrName>style.visibility</p:attrName>
                                        </p:attrNameLst>
                                      </p:cBhvr>
                                      <p:to>
                                        <p:strVal val="visible"/>
                                      </p:to>
                                    </p:set>
                                    <p:animEffect transition="in" filter="fade">
                                      <p:cBhvr>
                                        <p:cTn id="35" dur="1000"/>
                                        <p:tgtEl>
                                          <p:spTgt spid="130051">
                                            <p:txEl>
                                              <p:pRg st="4" end="4"/>
                                            </p:txEl>
                                          </p:spTgt>
                                        </p:tgtEl>
                                      </p:cBhvr>
                                    </p:animEffect>
                                    <p:anim calcmode="lin" valueType="num">
                                      <p:cBhvr>
                                        <p:cTn id="36" dur="1000" fill="hold"/>
                                        <p:tgtEl>
                                          <p:spTgt spid="13005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3005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130051">
                                            <p:txEl>
                                              <p:pRg st="5" end="5"/>
                                            </p:txEl>
                                          </p:spTgt>
                                        </p:tgtEl>
                                        <p:attrNameLst>
                                          <p:attrName>style.visibility</p:attrName>
                                        </p:attrNameLst>
                                      </p:cBhvr>
                                      <p:to>
                                        <p:strVal val="visible"/>
                                      </p:to>
                                    </p:set>
                                    <p:animEffect transition="in" filter="fade">
                                      <p:cBhvr>
                                        <p:cTn id="42" dur="1000"/>
                                        <p:tgtEl>
                                          <p:spTgt spid="130051">
                                            <p:txEl>
                                              <p:pRg st="5" end="5"/>
                                            </p:txEl>
                                          </p:spTgt>
                                        </p:tgtEl>
                                      </p:cBhvr>
                                    </p:animEffect>
                                    <p:anim calcmode="lin" valueType="num">
                                      <p:cBhvr>
                                        <p:cTn id="43" dur="1000" fill="hold"/>
                                        <p:tgtEl>
                                          <p:spTgt spid="130051">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13005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130051">
                                            <p:txEl>
                                              <p:pRg st="6" end="6"/>
                                            </p:txEl>
                                          </p:spTgt>
                                        </p:tgtEl>
                                        <p:attrNameLst>
                                          <p:attrName>style.visibility</p:attrName>
                                        </p:attrNameLst>
                                      </p:cBhvr>
                                      <p:to>
                                        <p:strVal val="visible"/>
                                      </p:to>
                                    </p:set>
                                    <p:animEffect transition="in" filter="fade">
                                      <p:cBhvr>
                                        <p:cTn id="49" dur="1000"/>
                                        <p:tgtEl>
                                          <p:spTgt spid="130051">
                                            <p:txEl>
                                              <p:pRg st="6" end="6"/>
                                            </p:txEl>
                                          </p:spTgt>
                                        </p:tgtEl>
                                      </p:cBhvr>
                                    </p:animEffect>
                                    <p:anim calcmode="lin" valueType="num">
                                      <p:cBhvr>
                                        <p:cTn id="50" dur="1000" fill="hold"/>
                                        <p:tgtEl>
                                          <p:spTgt spid="130051">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130051">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130051">
                                            <p:txEl>
                                              <p:pRg st="7" end="7"/>
                                            </p:txEl>
                                          </p:spTgt>
                                        </p:tgtEl>
                                        <p:attrNameLst>
                                          <p:attrName>style.visibility</p:attrName>
                                        </p:attrNameLst>
                                      </p:cBhvr>
                                      <p:to>
                                        <p:strVal val="visible"/>
                                      </p:to>
                                    </p:set>
                                    <p:animEffect transition="in" filter="fade">
                                      <p:cBhvr>
                                        <p:cTn id="56" dur="1000"/>
                                        <p:tgtEl>
                                          <p:spTgt spid="130051">
                                            <p:txEl>
                                              <p:pRg st="7" end="7"/>
                                            </p:txEl>
                                          </p:spTgt>
                                        </p:tgtEl>
                                      </p:cBhvr>
                                    </p:animEffect>
                                    <p:anim calcmode="lin" valueType="num">
                                      <p:cBhvr>
                                        <p:cTn id="57" dur="1000" fill="hold"/>
                                        <p:tgtEl>
                                          <p:spTgt spid="130051">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130051">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47" presetClass="entr" presetSubtype="0" fill="hold" grpId="0" nodeType="clickEffect">
                                  <p:stCondLst>
                                    <p:cond delay="0"/>
                                  </p:stCondLst>
                                  <p:childTnLst>
                                    <p:set>
                                      <p:cBhvr>
                                        <p:cTn id="62" dur="1" fill="hold">
                                          <p:stCondLst>
                                            <p:cond delay="0"/>
                                          </p:stCondLst>
                                        </p:cTn>
                                        <p:tgtEl>
                                          <p:spTgt spid="130051">
                                            <p:txEl>
                                              <p:pRg st="8" end="8"/>
                                            </p:txEl>
                                          </p:spTgt>
                                        </p:tgtEl>
                                        <p:attrNameLst>
                                          <p:attrName>style.visibility</p:attrName>
                                        </p:attrNameLst>
                                      </p:cBhvr>
                                      <p:to>
                                        <p:strVal val="visible"/>
                                      </p:to>
                                    </p:set>
                                    <p:animEffect transition="in" filter="fade">
                                      <p:cBhvr>
                                        <p:cTn id="63" dur="1000"/>
                                        <p:tgtEl>
                                          <p:spTgt spid="130051">
                                            <p:txEl>
                                              <p:pRg st="8" end="8"/>
                                            </p:txEl>
                                          </p:spTgt>
                                        </p:tgtEl>
                                      </p:cBhvr>
                                    </p:animEffect>
                                    <p:anim calcmode="lin" valueType="num">
                                      <p:cBhvr>
                                        <p:cTn id="64" dur="1000" fill="hold"/>
                                        <p:tgtEl>
                                          <p:spTgt spid="130051">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130051">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a:extLst>
              <a:ext uri="{FF2B5EF4-FFF2-40B4-BE49-F238E27FC236}">
                <a16:creationId xmlns:a16="http://schemas.microsoft.com/office/drawing/2014/main" id="{3AEFFE86-A3F1-4AD6-926E-005228F6A7C5}"/>
              </a:ext>
            </a:extLst>
          </p:cNvPr>
          <p:cNvSpPr>
            <a:spLocks noGrp="1" noChangeArrowheads="1"/>
          </p:cNvSpPr>
          <p:nvPr>
            <p:ph type="body" idx="1"/>
          </p:nvPr>
        </p:nvSpPr>
        <p:spPr>
          <a:xfrm>
            <a:off x="457200" y="457200"/>
            <a:ext cx="8229600" cy="5668963"/>
          </a:xfrm>
        </p:spPr>
        <p:txBody>
          <a:bodyPr/>
          <a:lstStyle/>
          <a:p>
            <a:pPr>
              <a:lnSpc>
                <a:spcPct val="80000"/>
              </a:lnSpc>
              <a:buFontTx/>
              <a:buNone/>
            </a:pPr>
            <a:r>
              <a:rPr lang="en-US" altLang="en-US" sz="2800"/>
              <a:t>4. MAHKUM ALAIHI, yaitu orang mukallaf (dewa-sa), dimana perbuatannya menjadi tempat ber-lakunya hukum Allah dan firman-Nya (subyek hukum). Misalnya wajibnya shalat hanya untuk orang yang telah mukallaf (dewasa) bukan di-peruntukkan bagi anak-anak atau orang gila, dsb. </a:t>
            </a:r>
          </a:p>
          <a:p>
            <a:pPr>
              <a:lnSpc>
                <a:spcPct val="80000"/>
              </a:lnSpc>
              <a:buFontTx/>
              <a:buNone/>
            </a:pPr>
            <a:r>
              <a:rPr lang="en-US" altLang="en-US" sz="2800"/>
              <a:t>5. AZIMAH DAN RUKHSOH</a:t>
            </a:r>
          </a:p>
          <a:p>
            <a:pPr>
              <a:lnSpc>
                <a:spcPct val="80000"/>
              </a:lnSpc>
              <a:buFontTx/>
              <a:buNone/>
            </a:pPr>
            <a:r>
              <a:rPr lang="en-US" altLang="en-US" sz="2800"/>
              <a:t>	</a:t>
            </a:r>
            <a:r>
              <a:rPr lang="en-US" altLang="en-US" sz="2800" u="sng"/>
              <a:t>Azimah</a:t>
            </a:r>
            <a:r>
              <a:rPr lang="en-US" altLang="en-US" sz="2800"/>
              <a:t>, ialah peraturan agama yang pokok dan berlaku umum sejak dari semula. Sedangkan </a:t>
            </a:r>
          </a:p>
          <a:p>
            <a:pPr>
              <a:lnSpc>
                <a:spcPct val="80000"/>
              </a:lnSpc>
              <a:buFontTx/>
              <a:buNone/>
            </a:pPr>
            <a:r>
              <a:rPr lang="en-US" altLang="en-US" sz="2800"/>
              <a:t>	</a:t>
            </a:r>
            <a:r>
              <a:rPr lang="en-US" altLang="en-US" sz="2800" u="sng"/>
              <a:t>Rukhsoh</a:t>
            </a:r>
            <a:r>
              <a:rPr lang="en-US" altLang="en-US" sz="2800"/>
              <a:t>, ialah peraturan tambahan yang dijalan kan berhubungan dengan adanya hal-hal yang memberatkan, sebagai pengacualian dari pera-turan-peraturan pokok  </a:t>
            </a:r>
          </a:p>
        </p:txBody>
      </p:sp>
    </p:spTree>
  </p:cSld>
  <p:clrMapOvr>
    <a:masterClrMapping/>
  </p:clrMapOvr>
  <p:transition>
    <p:push dir="r"/>
  </p:transition>
</p:sld>
</file>

<file path=ppt/slides/slide9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295092A5-0AFA-4C3B-9242-0533CEA07FFF}"/>
              </a:ext>
            </a:extLst>
          </p:cNvPr>
          <p:cNvSpPr>
            <a:spLocks noGrp="1" noChangeArrowheads="1"/>
          </p:cNvSpPr>
          <p:nvPr>
            <p:ph type="title"/>
          </p:nvPr>
        </p:nvSpPr>
        <p:spPr>
          <a:xfrm>
            <a:off x="457200" y="292100"/>
            <a:ext cx="8229600" cy="681038"/>
          </a:xfrm>
        </p:spPr>
        <p:txBody>
          <a:bodyPr/>
          <a:lstStyle/>
          <a:p>
            <a:r>
              <a:rPr lang="en-US" altLang="en-US" sz="3400"/>
              <a:t>HUKUM WARIS BANCI (KHUNTSA)</a:t>
            </a:r>
          </a:p>
        </p:txBody>
      </p:sp>
      <p:sp>
        <p:nvSpPr>
          <p:cNvPr id="131075" name="Rectangle 3">
            <a:extLst>
              <a:ext uri="{FF2B5EF4-FFF2-40B4-BE49-F238E27FC236}">
                <a16:creationId xmlns:a16="http://schemas.microsoft.com/office/drawing/2014/main" id="{0CD37192-7F69-4207-9F17-8E85F56C8DBF}"/>
              </a:ext>
            </a:extLst>
          </p:cNvPr>
          <p:cNvSpPr>
            <a:spLocks noGrp="1" noChangeArrowheads="1"/>
          </p:cNvSpPr>
          <p:nvPr>
            <p:ph type="body" idx="1"/>
          </p:nvPr>
        </p:nvSpPr>
        <p:spPr>
          <a:xfrm>
            <a:off x="457200" y="914400"/>
            <a:ext cx="8229600" cy="5562600"/>
          </a:xfrm>
        </p:spPr>
        <p:txBody>
          <a:bodyPr/>
          <a:lstStyle/>
          <a:p>
            <a:pPr>
              <a:lnSpc>
                <a:spcPct val="80000"/>
              </a:lnSpc>
              <a:buFontTx/>
              <a:buNone/>
            </a:pPr>
            <a:r>
              <a:rPr lang="en-US" altLang="en-US" sz="2400"/>
              <a:t>Khuntsa, menurut istilah ialah seseorang yang memiliki ke-lamin dua atau sama sekali tidak memiliki kelamin, da-lam hal ini statusnya tidak jelas, apakah ia dihukumkan laki-laki atau perempuan ? Orang-orang yang demikian dalam istilah hukum Islam disebut dengan </a:t>
            </a:r>
            <a:r>
              <a:rPr lang="en-US" altLang="en-US" sz="2400" i="1"/>
              <a:t>“Khuntsa Musykil”  </a:t>
            </a:r>
            <a:r>
              <a:rPr lang="en-US" altLang="en-US" sz="2400"/>
              <a:t>(Banci yang sulit ditentukan statusnya).</a:t>
            </a:r>
          </a:p>
          <a:p>
            <a:pPr>
              <a:lnSpc>
                <a:spcPct val="80000"/>
              </a:lnSpc>
              <a:buFontTx/>
              <a:buNone/>
            </a:pPr>
            <a:r>
              <a:rPr lang="en-US" altLang="en-US" sz="2400"/>
              <a:t>Bagian waris banci seperti ini adalah :</a:t>
            </a:r>
          </a:p>
          <a:p>
            <a:pPr>
              <a:lnSpc>
                <a:spcPct val="80000"/>
              </a:lnSpc>
            </a:pPr>
            <a:r>
              <a:rPr lang="en-US" altLang="en-US" sz="2400"/>
              <a:t>Ulama Hanafiyah berpendapat, ia memperoleh bagian yang paling sedikit dari bagian haknya yang jelas.</a:t>
            </a:r>
          </a:p>
          <a:p>
            <a:pPr>
              <a:lnSpc>
                <a:spcPct val="80000"/>
              </a:lnSpc>
            </a:pPr>
            <a:r>
              <a:rPr lang="en-US" altLang="en-US" sz="2400"/>
              <a:t>Ulama Syafiiyah menyatakan, masing-masing ahli warits dan khuntsa diberi bagian minimal dari status yang diya-kini, baru apabila sudah jelas dikembalikan ke kejelasan statusnya tersebut.</a:t>
            </a:r>
          </a:p>
          <a:p>
            <a:pPr>
              <a:lnSpc>
                <a:spcPct val="80000"/>
              </a:lnSpc>
            </a:pPr>
            <a:r>
              <a:rPr lang="en-US" altLang="en-US" sz="2400"/>
              <a:t>Ulama Malikiyah menyatakan, ia memperoleh bagian se-besar pertengahan antara bagian laki-laki dan bagian pe rempuan. </a:t>
            </a:r>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path" presetSubtype="0" accel="50000" decel="50000" fill="hold" grpId="0" nodeType="withEffect">
                                  <p:stCondLst>
                                    <p:cond delay="0"/>
                                  </p:stCondLst>
                                  <p:iterate type="lt">
                                    <p:tmPct val="10000"/>
                                  </p:iterate>
                                  <p:childTnLst>
                                    <p:animMotion origin="layout" path="M 3.61111E-6 3.33333E-6  C 0.06892 3.33333E-6  0.125 0.02847  0.125 0.06389  C 0.125 0.09907  0.06892 0.12777  3.61111E-6 0.12777  C -0.0691 0.12777  -0.125 0.09907  -0.125 0.06389  C -0.125 0.02847  -0.0691 3.33333E-6  3.61111E-6 3.33333E-6  Z " pathEditMode="relative">
                                      <p:cBhvr>
                                        <p:cTn id="6" dur="2000" fill="hold"/>
                                        <p:tgtEl>
                                          <p:spTgt spid="131074"/>
                                        </p:tgtEl>
                                        <p:attrNameLst>
                                          <p:attrName>ppt_x</p:attrName>
                                          <p:attrName>ppt_y</p:attrName>
                                        </p:attrNameLst>
                                      </p:cBhvr>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31075">
                                            <p:txEl>
                                              <p:pRg st="0" end="0"/>
                                            </p:txEl>
                                          </p:spTgt>
                                        </p:tgtEl>
                                        <p:attrNameLst>
                                          <p:attrName>style.visibility</p:attrName>
                                        </p:attrNameLst>
                                      </p:cBhvr>
                                      <p:to>
                                        <p:strVal val="visible"/>
                                      </p:to>
                                    </p:set>
                                    <p:animEffect transition="in" filter="fade">
                                      <p:cBhvr>
                                        <p:cTn id="11" dur="1000">
                                          <p:stCondLst>
                                            <p:cond delay="0"/>
                                          </p:stCondLst>
                                        </p:cTn>
                                        <p:tgtEl>
                                          <p:spTgt spid="131075">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31075">
                                            <p:txEl>
                                              <p:pRg st="1" end="1"/>
                                            </p:txEl>
                                          </p:spTgt>
                                        </p:tgtEl>
                                        <p:attrNameLst>
                                          <p:attrName>style.visibility</p:attrName>
                                        </p:attrNameLst>
                                      </p:cBhvr>
                                      <p:to>
                                        <p:strVal val="visible"/>
                                      </p:to>
                                    </p:set>
                                    <p:animEffect transition="in" filter="fade">
                                      <p:cBhvr>
                                        <p:cTn id="16" dur="1000">
                                          <p:stCondLst>
                                            <p:cond delay="0"/>
                                          </p:stCondLst>
                                        </p:cTn>
                                        <p:tgtEl>
                                          <p:spTgt spid="131075">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31075">
                                            <p:txEl>
                                              <p:pRg st="2" end="2"/>
                                            </p:txEl>
                                          </p:spTgt>
                                        </p:tgtEl>
                                        <p:attrNameLst>
                                          <p:attrName>style.visibility</p:attrName>
                                        </p:attrNameLst>
                                      </p:cBhvr>
                                      <p:to>
                                        <p:strVal val="visible"/>
                                      </p:to>
                                    </p:set>
                                    <p:animEffect transition="in" filter="fade">
                                      <p:cBhvr>
                                        <p:cTn id="21" dur="1000">
                                          <p:stCondLst>
                                            <p:cond delay="0"/>
                                          </p:stCondLst>
                                        </p:cTn>
                                        <p:tgtEl>
                                          <p:spTgt spid="131075">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31075">
                                            <p:txEl>
                                              <p:pRg st="3" end="3"/>
                                            </p:txEl>
                                          </p:spTgt>
                                        </p:tgtEl>
                                        <p:attrNameLst>
                                          <p:attrName>style.visibility</p:attrName>
                                        </p:attrNameLst>
                                      </p:cBhvr>
                                      <p:to>
                                        <p:strVal val="visible"/>
                                      </p:to>
                                    </p:set>
                                    <p:animEffect transition="in" filter="fade">
                                      <p:cBhvr>
                                        <p:cTn id="26" dur="1000">
                                          <p:stCondLst>
                                            <p:cond delay="0"/>
                                          </p:stCondLst>
                                        </p:cTn>
                                        <p:tgtEl>
                                          <p:spTgt spid="131075">
                                            <p:txEl>
                                              <p:pRg st="3" end="3"/>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31075">
                                            <p:txEl>
                                              <p:pRg st="4" end="4"/>
                                            </p:txEl>
                                          </p:spTgt>
                                        </p:tgtEl>
                                        <p:attrNameLst>
                                          <p:attrName>style.visibility</p:attrName>
                                        </p:attrNameLst>
                                      </p:cBhvr>
                                      <p:to>
                                        <p:strVal val="visible"/>
                                      </p:to>
                                    </p:set>
                                    <p:animEffect transition="in" filter="fade">
                                      <p:cBhvr>
                                        <p:cTn id="31" dur="1000">
                                          <p:stCondLst>
                                            <p:cond delay="0"/>
                                          </p:stCondLst>
                                        </p:cTn>
                                        <p:tgtEl>
                                          <p:spTgt spid="131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4" grpId="0"/>
      <p:bldP spid="131075" grpId="0" build="p"/>
    </p:bldLst>
  </p:timing>
</p:sld>
</file>

<file path=ppt/slides/slide9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23" name="Rectangle 3">
            <a:extLst>
              <a:ext uri="{FF2B5EF4-FFF2-40B4-BE49-F238E27FC236}">
                <a16:creationId xmlns:a16="http://schemas.microsoft.com/office/drawing/2014/main" id="{8F9A3112-972A-415E-B0B9-94C4BAC99397}"/>
              </a:ext>
            </a:extLst>
          </p:cNvPr>
          <p:cNvSpPr>
            <a:spLocks noGrp="1" noChangeArrowheads="1"/>
          </p:cNvSpPr>
          <p:nvPr>
            <p:ph type="body" idx="1"/>
          </p:nvPr>
        </p:nvSpPr>
        <p:spPr>
          <a:xfrm>
            <a:off x="457200" y="381000"/>
            <a:ext cx="8229600" cy="5749925"/>
          </a:xfrm>
        </p:spPr>
        <p:txBody>
          <a:bodyPr/>
          <a:lstStyle/>
          <a:p>
            <a:pPr>
              <a:buFontTx/>
              <a:buNone/>
            </a:pPr>
            <a:r>
              <a:rPr lang="en-US" altLang="en-US"/>
              <a:t>Sedangkan seseorang yang secara fisik/ jas-maninya laki-laki atau perempuan, namun perilakunya bertolak belakang dari jasma-ninya tersebut. Banci (khuntsa) semacam ini dalam hukum Islam biasa disebut de-ngan banci (khuntsa) </a:t>
            </a:r>
            <a:r>
              <a:rPr lang="en-US" altLang="en-US" i="1"/>
              <a:t>Ghoir Musykil </a:t>
            </a:r>
            <a:r>
              <a:rPr lang="en-US" altLang="en-US"/>
              <a:t>(banci yang mudah ditentukan statusnya -&gt; laki-laki atau perempuan), maka kewarisan banci semacam ini berlaku sesuai kejelas-an status mereka masing-masing (laki-laki atau perempuan secara fisik)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33123">
                                            <p:txEl>
                                              <p:pRg st="0" end="0"/>
                                            </p:txEl>
                                          </p:spTgt>
                                        </p:tgtEl>
                                        <p:attrNameLst>
                                          <p:attrName>style.visibility</p:attrName>
                                        </p:attrNameLst>
                                      </p:cBhvr>
                                      <p:to>
                                        <p:strVal val="visible"/>
                                      </p:to>
                                    </p:set>
                                    <p:animEffect transition="in" filter="fade">
                                      <p:cBhvr>
                                        <p:cTn id="7" dur="1000"/>
                                        <p:tgtEl>
                                          <p:spTgt spid="133123">
                                            <p:txEl>
                                              <p:pRg st="0" end="0"/>
                                            </p:txEl>
                                          </p:spTgt>
                                        </p:tgtEl>
                                      </p:cBhvr>
                                    </p:animEffect>
                                    <p:anim calcmode="lin" valueType="num">
                                      <p:cBhvr>
                                        <p:cTn id="8" dur="1000" fill="hold"/>
                                        <p:tgtEl>
                                          <p:spTgt spid="133123">
                                            <p:txEl>
                                              <p:pRg st="0" end="0"/>
                                            </p:txEl>
                                          </p:spTgt>
                                        </p:tgtEl>
                                        <p:attrNameLst>
                                          <p:attrName>ppt_x</p:attrName>
                                        </p:attrNameLst>
                                      </p:cBhvr>
                                      <p:tavLst>
                                        <p:tav tm="0">
                                          <p:val>
                                            <p:strVal val="#ppt_x"/>
                                          </p:val>
                                        </p:tav>
                                        <p:tav tm="100000">
                                          <p:val>
                                            <p:strVal val="#ppt_x"/>
                                          </p:val>
                                        </p:tav>
                                      </p:tavLst>
                                    </p:anim>
                                    <p:anim calcmode="lin" valueType="num">
                                      <p:cBhvr>
                                        <p:cTn id="9" dur="898" decel="100000" fill="hold"/>
                                        <p:tgtEl>
                                          <p:spTgt spid="13312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3312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build="p"/>
    </p:bldLst>
  </p:timing>
</p:sld>
</file>

<file path=ppt/slides/slide9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id="{D41F2FA4-01BF-4355-B212-E83F31D22C70}"/>
              </a:ext>
            </a:extLst>
          </p:cNvPr>
          <p:cNvSpPr>
            <a:spLocks noGrp="1" noChangeArrowheads="1"/>
          </p:cNvSpPr>
          <p:nvPr>
            <p:ph type="title"/>
          </p:nvPr>
        </p:nvSpPr>
        <p:spPr>
          <a:xfrm>
            <a:off x="457200" y="292100"/>
            <a:ext cx="8229600" cy="865188"/>
          </a:xfrm>
        </p:spPr>
        <p:txBody>
          <a:bodyPr/>
          <a:lstStyle/>
          <a:p>
            <a:r>
              <a:rPr lang="en-US" altLang="en-US" sz="3400"/>
              <a:t>MASALAH KEWRISAN DZAWIL ARHAM</a:t>
            </a:r>
            <a:r>
              <a:rPr lang="en-US" altLang="en-US" sz="4000"/>
              <a:t> </a:t>
            </a:r>
          </a:p>
        </p:txBody>
      </p:sp>
      <p:sp>
        <p:nvSpPr>
          <p:cNvPr id="135171" name="Rectangle 3">
            <a:extLst>
              <a:ext uri="{FF2B5EF4-FFF2-40B4-BE49-F238E27FC236}">
                <a16:creationId xmlns:a16="http://schemas.microsoft.com/office/drawing/2014/main" id="{EE4AB978-7375-4779-A2BC-CD8EBAB86A91}"/>
              </a:ext>
            </a:extLst>
          </p:cNvPr>
          <p:cNvSpPr>
            <a:spLocks noGrp="1" noChangeArrowheads="1"/>
          </p:cNvSpPr>
          <p:nvPr>
            <p:ph type="body" idx="1"/>
          </p:nvPr>
        </p:nvSpPr>
        <p:spPr>
          <a:xfrm>
            <a:off x="457200" y="1371600"/>
            <a:ext cx="8229600" cy="4759325"/>
          </a:xfrm>
        </p:spPr>
        <p:txBody>
          <a:bodyPr/>
          <a:lstStyle/>
          <a:p>
            <a:pPr>
              <a:buFontTx/>
              <a:buNone/>
            </a:pPr>
            <a:r>
              <a:rPr lang="en-US" altLang="en-US" sz="2800"/>
              <a:t>DZAWIL ARHAM, ialah orang-orang yang secara hukum memiliki kekerabatan dengan orang yang meninggal, namun mereka bukanlah sebagai ahli waris. Secara istilah mereka bukanlah termasuk orang-orang mendapat bagian warits tertentu yang telah ditetapkan Al-Qur’an dan Hadits (ash-habul furudl), dan juga tidak terma-suk pada golong an ashobah. Beberapa penda-pat tentang masalah kewaritsan dzawil arham ini, seperti di bawah ini </a:t>
            </a: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1" fill="hold">
                                          <p:stCondLst>
                                            <p:cond delay="0"/>
                                          </p:stCondLst>
                                        </p:cTn>
                                        <p:tgtEl>
                                          <p:spTgt spid="135170"/>
                                        </p:tgtEl>
                                        <p:attrNameLst>
                                          <p:attrName>style.visibility</p:attrName>
                                        </p:attrNameLst>
                                      </p:cBhvr>
                                      <p:to>
                                        <p:strVal val="visible"/>
                                      </p:to>
                                    </p:set>
                                    <p:anim calcmode="lin" valueType="num">
                                      <p:cBhvr>
                                        <p:cTn id="7" dur="2000" fill="hold"/>
                                        <p:tgtEl>
                                          <p:spTgt spid="135170"/>
                                        </p:tgtEl>
                                        <p:attrNameLst>
                                          <p:attrName>ppt_w</p:attrName>
                                        </p:attrNameLst>
                                      </p:cBhvr>
                                      <p:tavLst>
                                        <p:tav tm="0">
                                          <p:val>
                                            <p:strVal val="#ppt_w*2.5"/>
                                          </p:val>
                                        </p:tav>
                                        <p:tav tm="100000">
                                          <p:val>
                                            <p:strVal val="#ppt_w"/>
                                          </p:val>
                                        </p:tav>
                                      </p:tavLst>
                                    </p:anim>
                                    <p:anim calcmode="lin" valueType="num">
                                      <p:cBhvr>
                                        <p:cTn id="8" dur="2000" fill="hold"/>
                                        <p:tgtEl>
                                          <p:spTgt spid="135170"/>
                                        </p:tgtEl>
                                        <p:attrNameLst>
                                          <p:attrName>ppt_h</p:attrName>
                                        </p:attrNameLst>
                                      </p:cBhvr>
                                      <p:tavLst>
                                        <p:tav tm="0">
                                          <p:val>
                                            <p:strVal val="#ppt_h"/>
                                          </p:val>
                                        </p:tav>
                                        <p:tav tm="100000">
                                          <p:val>
                                            <p:strVal val="#ppt_h"/>
                                          </p:val>
                                        </p:tav>
                                      </p:tavLst>
                                    </p:anim>
                                    <p:anim calcmode="lin" valueType="num">
                                      <p:cBhvr>
                                        <p:cTn id="9" dur="2000" fill="hold"/>
                                        <p:tgtEl>
                                          <p:spTgt spid="135170"/>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135170"/>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13517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35171">
                                            <p:txEl>
                                              <p:pRg st="0" end="0"/>
                                            </p:txEl>
                                          </p:spTgt>
                                        </p:tgtEl>
                                        <p:attrNameLst>
                                          <p:attrName>style.visibility</p:attrName>
                                        </p:attrNameLst>
                                      </p:cBhvr>
                                      <p:to>
                                        <p:strVal val="visible"/>
                                      </p:to>
                                    </p:set>
                                    <p:animEffect transition="in" filter="wipe(left)">
                                      <p:cBhvr>
                                        <p:cTn id="16" dur="500"/>
                                        <p:tgtEl>
                                          <p:spTgt spid="1351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0" grpId="0"/>
      <p:bldP spid="135171" grpId="0" build="p"/>
    </p:bldLst>
  </p:timing>
</p:sld>
</file>

<file path=ppt/slides/slide9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6195" name="Rectangle 3">
            <a:extLst>
              <a:ext uri="{FF2B5EF4-FFF2-40B4-BE49-F238E27FC236}">
                <a16:creationId xmlns:a16="http://schemas.microsoft.com/office/drawing/2014/main" id="{D8218F27-97DE-4097-BE73-F21C4855FF14}"/>
              </a:ext>
            </a:extLst>
          </p:cNvPr>
          <p:cNvSpPr>
            <a:spLocks noGrp="1" noChangeArrowheads="1"/>
          </p:cNvSpPr>
          <p:nvPr>
            <p:ph type="body" idx="1"/>
          </p:nvPr>
        </p:nvSpPr>
        <p:spPr>
          <a:xfrm>
            <a:off x="457200" y="228600"/>
            <a:ext cx="8229600" cy="5902325"/>
          </a:xfrm>
        </p:spPr>
        <p:txBody>
          <a:bodyPr/>
          <a:lstStyle/>
          <a:p>
            <a:pPr>
              <a:buFontTx/>
              <a:buNone/>
            </a:pPr>
            <a:r>
              <a:rPr lang="en-US" altLang="en-US"/>
              <a:t>Para ulama berbeda pendapat tentang dzawil arham ini, antara lain meliputi :</a:t>
            </a:r>
          </a:p>
          <a:p>
            <a:pPr>
              <a:buFontTx/>
              <a:buNone/>
            </a:pPr>
            <a:r>
              <a:rPr lang="en-US" altLang="en-US" i="1"/>
              <a:t>Golongan pertama, </a:t>
            </a:r>
            <a:r>
              <a:rPr lang="en-US" altLang="en-US"/>
              <a:t>orang yang menjadi keturunan si mati melalui jalur keturunan ke bawah, mereka itu ialah : (a) cucu dari anak perempuan dan terus ke bawah, baik laki-laki atau perempuan. (b) cicit dari cucu perempuan dari anak laki-laki dan terus ke bawah, baik laki-laki atau perempuan.</a:t>
            </a:r>
            <a:r>
              <a:rPr lang="en-US" altLang="en-US" i="1"/>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36195">
                                            <p:txEl>
                                              <p:pRg st="0" end="0"/>
                                            </p:txEl>
                                          </p:spTgt>
                                        </p:tgtEl>
                                        <p:attrNameLst>
                                          <p:attrName>style.visibility</p:attrName>
                                        </p:attrNameLst>
                                      </p:cBhvr>
                                      <p:to>
                                        <p:strVal val="visible"/>
                                      </p:to>
                                    </p:set>
                                    <p:animEffect transition="in" filter="fade">
                                      <p:cBhvr>
                                        <p:cTn id="7" dur="1000"/>
                                        <p:tgtEl>
                                          <p:spTgt spid="136195">
                                            <p:txEl>
                                              <p:pRg st="0" end="0"/>
                                            </p:txEl>
                                          </p:spTgt>
                                        </p:tgtEl>
                                      </p:cBhvr>
                                    </p:animEffect>
                                    <p:anim calcmode="lin" valueType="num">
                                      <p:cBhvr>
                                        <p:cTn id="8" dur="1000" fill="hold"/>
                                        <p:tgtEl>
                                          <p:spTgt spid="136195">
                                            <p:txEl>
                                              <p:pRg st="0" end="0"/>
                                            </p:txEl>
                                          </p:spTgt>
                                        </p:tgtEl>
                                        <p:attrNameLst>
                                          <p:attrName>ppt_x</p:attrName>
                                        </p:attrNameLst>
                                      </p:cBhvr>
                                      <p:tavLst>
                                        <p:tav tm="0">
                                          <p:val>
                                            <p:strVal val="#ppt_x"/>
                                          </p:val>
                                        </p:tav>
                                        <p:tav tm="100000">
                                          <p:val>
                                            <p:strVal val="#ppt_x"/>
                                          </p:val>
                                        </p:tav>
                                      </p:tavLst>
                                    </p:anim>
                                    <p:anim calcmode="lin" valueType="num">
                                      <p:cBhvr>
                                        <p:cTn id="9" dur="898" decel="100000" fill="hold"/>
                                        <p:tgtEl>
                                          <p:spTgt spid="136195">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36195">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36195">
                                            <p:txEl>
                                              <p:pRg st="1" end="1"/>
                                            </p:txEl>
                                          </p:spTgt>
                                        </p:tgtEl>
                                        <p:attrNameLst>
                                          <p:attrName>style.visibility</p:attrName>
                                        </p:attrNameLst>
                                      </p:cBhvr>
                                      <p:to>
                                        <p:strVal val="visible"/>
                                      </p:to>
                                    </p:set>
                                    <p:animEffect transition="in" filter="fade">
                                      <p:cBhvr>
                                        <p:cTn id="15" dur="1000"/>
                                        <p:tgtEl>
                                          <p:spTgt spid="136195">
                                            <p:txEl>
                                              <p:pRg st="1" end="1"/>
                                            </p:txEl>
                                          </p:spTgt>
                                        </p:tgtEl>
                                      </p:cBhvr>
                                    </p:animEffect>
                                    <p:anim calcmode="lin" valueType="num">
                                      <p:cBhvr>
                                        <p:cTn id="16" dur="1000" fill="hold"/>
                                        <p:tgtEl>
                                          <p:spTgt spid="136195">
                                            <p:txEl>
                                              <p:pRg st="1" end="1"/>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136195">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136195">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5" grpId="0" build="p"/>
    </p:bldLst>
  </p:timing>
</p:sld>
</file>

<file path=ppt/slides/slide9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7219" name="Rectangle 3">
            <a:extLst>
              <a:ext uri="{FF2B5EF4-FFF2-40B4-BE49-F238E27FC236}">
                <a16:creationId xmlns:a16="http://schemas.microsoft.com/office/drawing/2014/main" id="{B10F7D4E-4E3F-48D7-8FAB-F815B5FA8D3B}"/>
              </a:ext>
            </a:extLst>
          </p:cNvPr>
          <p:cNvSpPr>
            <a:spLocks noGrp="1" noChangeArrowheads="1"/>
          </p:cNvSpPr>
          <p:nvPr>
            <p:ph type="body" idx="1"/>
          </p:nvPr>
        </p:nvSpPr>
        <p:spPr>
          <a:xfrm>
            <a:off x="457200" y="381000"/>
            <a:ext cx="8229600" cy="5749925"/>
          </a:xfrm>
        </p:spPr>
        <p:txBody>
          <a:bodyPr/>
          <a:lstStyle/>
          <a:p>
            <a:pPr>
              <a:buFontTx/>
              <a:buNone/>
            </a:pPr>
            <a:r>
              <a:rPr lang="en-US" altLang="en-US" i="1"/>
              <a:t>Golongan kedua,</a:t>
            </a:r>
            <a:r>
              <a:rPr lang="en-US" altLang="en-US"/>
              <a:t> orang yang menjadi asal keturunan si mati (jalus keturunan ke atas). Mereka adalah : (a) kakek yang tidak shahih (tidak langsung) terus ke atas, seperti ayahnya ibu dan kakeknya ibu. (b) nenek yang tidak shahih (tidak langsung) terus ke atas, seperti ibu dari ayahnya ibu dan ibu dari ibunya ayah.</a:t>
            </a:r>
            <a:endParaRPr lang="en-US" altLang="en-US" i="1"/>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37219">
                                            <p:txEl>
                                              <p:pRg st="0" end="0"/>
                                            </p:txEl>
                                          </p:spTgt>
                                        </p:tgtEl>
                                        <p:attrNameLst>
                                          <p:attrName>style.visibility</p:attrName>
                                        </p:attrNameLst>
                                      </p:cBhvr>
                                      <p:to>
                                        <p:strVal val="visible"/>
                                      </p:to>
                                    </p:set>
                                    <p:animEffect transition="in" filter="fade">
                                      <p:cBhvr>
                                        <p:cTn id="7" dur="1000"/>
                                        <p:tgtEl>
                                          <p:spTgt spid="137219">
                                            <p:txEl>
                                              <p:pRg st="0" end="0"/>
                                            </p:txEl>
                                          </p:spTgt>
                                        </p:tgtEl>
                                      </p:cBhvr>
                                    </p:animEffect>
                                    <p:anim calcmode="lin" valueType="num">
                                      <p:cBhvr>
                                        <p:cTn id="8" dur="1000" fill="hold"/>
                                        <p:tgtEl>
                                          <p:spTgt spid="13721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3721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9" grpId="0" build="p"/>
    </p:bldLst>
  </p:timing>
</p:sld>
</file>

<file path=ppt/slides/slide9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8243" name="Rectangle 3">
            <a:extLst>
              <a:ext uri="{FF2B5EF4-FFF2-40B4-BE49-F238E27FC236}">
                <a16:creationId xmlns:a16="http://schemas.microsoft.com/office/drawing/2014/main" id="{6D9CD9CB-0A22-4D89-B41D-D2B25EC3C69E}"/>
              </a:ext>
            </a:extLst>
          </p:cNvPr>
          <p:cNvSpPr>
            <a:spLocks noGrp="1" noChangeArrowheads="1"/>
          </p:cNvSpPr>
          <p:nvPr>
            <p:ph type="body" idx="1"/>
          </p:nvPr>
        </p:nvSpPr>
        <p:spPr>
          <a:xfrm>
            <a:off x="457200" y="228600"/>
            <a:ext cx="8382000" cy="6096000"/>
          </a:xfrm>
        </p:spPr>
        <p:txBody>
          <a:bodyPr/>
          <a:lstStyle/>
          <a:p>
            <a:pPr>
              <a:lnSpc>
                <a:spcPct val="90000"/>
              </a:lnSpc>
              <a:buFontTx/>
              <a:buNone/>
            </a:pPr>
            <a:r>
              <a:rPr lang="en-US" altLang="en-US" i="1"/>
              <a:t>Golongan ketiga,</a:t>
            </a:r>
            <a:r>
              <a:rPr lang="en-US" altLang="en-US"/>
              <a:t> orang yang dinasabkan kepada kedua orang tua si mati (kerabat jalur samping). Mereka adalah : (a) anak-anak dari saudara perempuan sekandung atau seayah atau seibu, baik laki-laki atau perempuan. (b) anak-anak perempuan dari saudara laki-laki sekandung/seayah/ seibu dan anak-anak keturunan mereka terus ke bawah. (c) anak laki-laki dari saudara laki-laki seibu, dan semua keturunannya seperti : cucu laki-laki dari anak laki-laki saudara seibu, atau cucu perempuan dari anak laki-laki saudara seibu.</a:t>
            </a:r>
            <a:endParaRPr lang="en-US" altLang="en-US" i="1"/>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38243">
                                            <p:txEl>
                                              <p:pRg st="0" end="0"/>
                                            </p:txEl>
                                          </p:spTgt>
                                        </p:tgtEl>
                                        <p:attrNameLst>
                                          <p:attrName>style.visibility</p:attrName>
                                        </p:attrNameLst>
                                      </p:cBhvr>
                                      <p:to>
                                        <p:strVal val="visible"/>
                                      </p:to>
                                    </p:set>
                                    <p:animEffect transition="in" filter="fade">
                                      <p:cBhvr>
                                        <p:cTn id="7" dur="1000"/>
                                        <p:tgtEl>
                                          <p:spTgt spid="138243">
                                            <p:txEl>
                                              <p:pRg st="0" end="0"/>
                                            </p:txEl>
                                          </p:spTgt>
                                        </p:tgtEl>
                                      </p:cBhvr>
                                    </p:animEffect>
                                    <p:anim calcmode="lin" valueType="num">
                                      <p:cBhvr>
                                        <p:cTn id="8" dur="1000" fill="hold"/>
                                        <p:tgtEl>
                                          <p:spTgt spid="138243">
                                            <p:txEl>
                                              <p:pRg st="0" end="0"/>
                                            </p:txEl>
                                          </p:spTgt>
                                        </p:tgtEl>
                                        <p:attrNameLst>
                                          <p:attrName>ppt_x</p:attrName>
                                        </p:attrNameLst>
                                      </p:cBhvr>
                                      <p:tavLst>
                                        <p:tav tm="0">
                                          <p:val>
                                            <p:strVal val="#ppt_x"/>
                                          </p:val>
                                        </p:tav>
                                        <p:tav tm="100000">
                                          <p:val>
                                            <p:strVal val="#ppt_x"/>
                                          </p:val>
                                        </p:tav>
                                      </p:tavLst>
                                    </p:anim>
                                    <p:anim calcmode="lin" valueType="num">
                                      <p:cBhvr>
                                        <p:cTn id="9" dur="898" decel="100000" fill="hold"/>
                                        <p:tgtEl>
                                          <p:spTgt spid="13824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3824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3" grpId="0" build="p"/>
    </p:bldLst>
  </p:timing>
</p:sld>
</file>

<file path=ppt/slides/slide9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9267" name="Rectangle 3">
            <a:extLst>
              <a:ext uri="{FF2B5EF4-FFF2-40B4-BE49-F238E27FC236}">
                <a16:creationId xmlns:a16="http://schemas.microsoft.com/office/drawing/2014/main" id="{1583157C-EBA6-4DEC-BD90-872E76AD4820}"/>
              </a:ext>
            </a:extLst>
          </p:cNvPr>
          <p:cNvSpPr>
            <a:spLocks noGrp="1" noChangeArrowheads="1"/>
          </p:cNvSpPr>
          <p:nvPr>
            <p:ph type="body" idx="1"/>
          </p:nvPr>
        </p:nvSpPr>
        <p:spPr>
          <a:xfrm>
            <a:off x="457200" y="228600"/>
            <a:ext cx="8229600" cy="5902325"/>
          </a:xfrm>
        </p:spPr>
        <p:txBody>
          <a:bodyPr/>
          <a:lstStyle/>
          <a:p>
            <a:pPr>
              <a:lnSpc>
                <a:spcPct val="80000"/>
              </a:lnSpc>
              <a:buFontTx/>
              <a:buNone/>
            </a:pPr>
            <a:r>
              <a:rPr lang="en-US" altLang="en-US" sz="2800" i="1"/>
              <a:t>Golongan keempat,</a:t>
            </a:r>
            <a:r>
              <a:rPr lang="en-US" altLang="en-US" sz="2800"/>
              <a:t> orang yang dinasabkan kepa-da kedua kakek atau kedua nenek orang yang mati, baik dari jihat ayah atau jihat ibu. Mereka adalah : (a) semua bibi dari pihak ayah orang yang mati (bibi sekandung, bibi seayah, dan bibi seibu), juga paman-paman dari pihak ibu si ma-yat, juga bibi dari pihak ibu si mayat dan demi-kian pula paman-pamannya ibu. (b) anak-anak bibi dari pihak ayah dan ibu dan anak-anak pa-man dari pihak ibu, dan anak-anakpaman ibu dari pihak bapaknya ibu, terus ke bawah. (c) bibi-bibi ayah si mati dari pihak ayahnya, baik sekandung, seayah atau seibu, paman-paman-nya ibu dari bapaknya ibu, dan bibi-bibinya ibu dari bapaknya ibu, juga khal dari ibu dan khalah dari ibu, baik sekandung atau seayah.</a:t>
            </a:r>
            <a:endParaRPr lang="en-US" altLang="en-US" sz="2800" i="1"/>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39267">
                                            <p:txEl>
                                              <p:pRg st="0" end="0"/>
                                            </p:txEl>
                                          </p:spTgt>
                                        </p:tgtEl>
                                        <p:attrNameLst>
                                          <p:attrName>style.visibility</p:attrName>
                                        </p:attrNameLst>
                                      </p:cBhvr>
                                      <p:to>
                                        <p:strVal val="visible"/>
                                      </p:to>
                                    </p:set>
                                    <p:animEffect transition="in" filter="slide(fromBottom)">
                                      <p:cBhvr>
                                        <p:cTn id="7" dur="500">
                                          <p:stCondLst>
                                            <p:cond delay="0"/>
                                          </p:stCondLst>
                                        </p:cTn>
                                        <p:tgtEl>
                                          <p:spTgt spid="13926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7" grpId="0" build="p"/>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1" name="Rectangle 3">
            <a:extLst>
              <a:ext uri="{FF2B5EF4-FFF2-40B4-BE49-F238E27FC236}">
                <a16:creationId xmlns:a16="http://schemas.microsoft.com/office/drawing/2014/main" id="{60F6ED0E-07E9-409A-BAED-F3727C81C9B3}"/>
              </a:ext>
            </a:extLst>
          </p:cNvPr>
          <p:cNvSpPr>
            <a:spLocks noGrp="1" noChangeArrowheads="1"/>
          </p:cNvSpPr>
          <p:nvPr>
            <p:ph type="body" idx="1"/>
          </p:nvPr>
        </p:nvSpPr>
        <p:spPr>
          <a:xfrm>
            <a:off x="457200" y="228600"/>
            <a:ext cx="8229600" cy="5902325"/>
          </a:xfrm>
        </p:spPr>
        <p:txBody>
          <a:bodyPr/>
          <a:lstStyle/>
          <a:p>
            <a:pPr>
              <a:buFontTx/>
              <a:buNone/>
            </a:pPr>
            <a:r>
              <a:rPr lang="en-US" altLang="en-US"/>
              <a:t>(d) anak-anak dari golongan tersebut (no. c) dan terus ke bawah, seperti anak laki-laki dari bibinya ayah dan anak perempuan dari bibinya ayah, dan seterfusnya. (e) paman kakek mayit dari pihak ibu, paman nenek mayit dari pihak bapak, paman-paman dan bibi-bibi nenek dari pihak ibu dan bibinya kakek atau nenek dari pihak ibu. (f) anak-anak mereka (no. e) terus ke bawah.</a:t>
            </a:r>
          </a:p>
        </p:txBody>
      </p:sp>
    </p:spTree>
  </p:cSld>
  <p:clrMapOvr>
    <a:masterClrMapping/>
  </p:clrMapOvr>
  <p:transition>
    <p:push dir="r"/>
  </p:transition>
</p:sld>
</file>

<file path=ppt/slides/slide9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1315" name="Rectangle 3">
            <a:extLst>
              <a:ext uri="{FF2B5EF4-FFF2-40B4-BE49-F238E27FC236}">
                <a16:creationId xmlns:a16="http://schemas.microsoft.com/office/drawing/2014/main" id="{2BEA3FF6-99C3-4C7A-ACEF-EF37C67FF26A}"/>
              </a:ext>
            </a:extLst>
          </p:cNvPr>
          <p:cNvSpPr>
            <a:spLocks noGrp="1" noChangeArrowheads="1"/>
          </p:cNvSpPr>
          <p:nvPr>
            <p:ph type="body" idx="1"/>
          </p:nvPr>
        </p:nvSpPr>
        <p:spPr>
          <a:xfrm>
            <a:off x="457200" y="304800"/>
            <a:ext cx="8229600" cy="5826125"/>
          </a:xfrm>
        </p:spPr>
        <p:txBody>
          <a:bodyPr/>
          <a:lstStyle/>
          <a:p>
            <a:pPr marL="609600" indent="-609600">
              <a:lnSpc>
                <a:spcPct val="90000"/>
              </a:lnSpc>
              <a:buFontTx/>
              <a:buNone/>
            </a:pPr>
            <a:r>
              <a:rPr lang="en-US" altLang="en-US" sz="2800"/>
              <a:t>Cara-cara kewarisan dzawil arham ini, rinciannya dianlogikan kepada jihat ashobah, yaitu :</a:t>
            </a:r>
          </a:p>
          <a:p>
            <a:pPr marL="609600" indent="-609600">
              <a:lnSpc>
                <a:spcPct val="90000"/>
              </a:lnSpc>
              <a:buFontTx/>
              <a:buNone/>
            </a:pPr>
            <a:r>
              <a:rPr lang="en-US" altLang="en-US" sz="2800"/>
              <a:t>Mereka yang pertama kali memperoleh bagian adalah anak turunan (jihat bunuwah). Jika ji-hat ini tidak ada maka digantikan oleh orang tua si mati terus ke atas (jihat ubuwah). Bila tidak ada maka digantikan oleh jihat ukhuwah. Bila juga tida ada barulan keturunan bibi dari ayah dan paman dari ibu (jihat umumah dan jihat khalah). Dan bila tidak ada maka baru ke-mudian anak-anak mereka dan orang-orang yang statusnya menggantikan mereka, seperti anak perempuan dari paman sekandung atau seayah.</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41315">
                                            <p:txEl>
                                              <p:pRg st="0" end="0"/>
                                            </p:txEl>
                                          </p:spTgt>
                                        </p:tgtEl>
                                        <p:attrNameLst>
                                          <p:attrName>style.visibility</p:attrName>
                                        </p:attrNameLst>
                                      </p:cBhvr>
                                      <p:to>
                                        <p:strVal val="visible"/>
                                      </p:to>
                                    </p:set>
                                    <p:animEffect transition="in" filter="fade">
                                      <p:cBhvr>
                                        <p:cTn id="7" dur="1000"/>
                                        <p:tgtEl>
                                          <p:spTgt spid="141315">
                                            <p:txEl>
                                              <p:pRg st="0" end="0"/>
                                            </p:txEl>
                                          </p:spTgt>
                                        </p:tgtEl>
                                      </p:cBhvr>
                                    </p:animEffect>
                                    <p:anim calcmode="lin" valueType="num">
                                      <p:cBhvr>
                                        <p:cTn id="8" dur="1000" fill="hold"/>
                                        <p:tgtEl>
                                          <p:spTgt spid="14131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131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41315">
                                            <p:txEl>
                                              <p:pRg st="1" end="1"/>
                                            </p:txEl>
                                          </p:spTgt>
                                        </p:tgtEl>
                                        <p:attrNameLst>
                                          <p:attrName>style.visibility</p:attrName>
                                        </p:attrNameLst>
                                      </p:cBhvr>
                                      <p:to>
                                        <p:strVal val="visible"/>
                                      </p:to>
                                    </p:set>
                                    <p:animEffect transition="in" filter="fade">
                                      <p:cBhvr>
                                        <p:cTn id="14" dur="1000"/>
                                        <p:tgtEl>
                                          <p:spTgt spid="141315">
                                            <p:txEl>
                                              <p:pRg st="1" end="1"/>
                                            </p:txEl>
                                          </p:spTgt>
                                        </p:tgtEl>
                                      </p:cBhvr>
                                    </p:animEffect>
                                    <p:anim calcmode="lin" valueType="num">
                                      <p:cBhvr>
                                        <p:cTn id="15" dur="1000" fill="hold"/>
                                        <p:tgtEl>
                                          <p:spTgt spid="14131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4131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5" grpId="0" build="p"/>
    </p:bldLst>
  </p:timing>
</p:sld>
</file>

<file path=ppt/slides/slide9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39" name="Rectangle 3">
            <a:extLst>
              <a:ext uri="{FF2B5EF4-FFF2-40B4-BE49-F238E27FC236}">
                <a16:creationId xmlns:a16="http://schemas.microsoft.com/office/drawing/2014/main" id="{B040BCD5-B2E1-4D41-9513-D00C558CC213}"/>
              </a:ext>
            </a:extLst>
          </p:cNvPr>
          <p:cNvSpPr>
            <a:spLocks noGrp="1" noChangeArrowheads="1"/>
          </p:cNvSpPr>
          <p:nvPr>
            <p:ph type="body" idx="1"/>
          </p:nvPr>
        </p:nvSpPr>
        <p:spPr>
          <a:xfrm>
            <a:off x="457200" y="304800"/>
            <a:ext cx="8229600" cy="5826125"/>
          </a:xfrm>
        </p:spPr>
        <p:txBody>
          <a:bodyPr/>
          <a:lstStyle/>
          <a:p>
            <a:pPr marL="609600" indent="-609600">
              <a:lnSpc>
                <a:spcPct val="90000"/>
              </a:lnSpc>
              <a:buFontTx/>
              <a:buNone/>
            </a:pPr>
            <a:r>
              <a:rPr lang="en-US" altLang="en-US" sz="2800"/>
              <a:t>Beberapa syarat kewarisan Dzawil Arham :</a:t>
            </a:r>
          </a:p>
          <a:p>
            <a:pPr marL="609600" indent="-609600">
              <a:lnSpc>
                <a:spcPct val="90000"/>
              </a:lnSpc>
              <a:buFont typeface="Wingdings" panose="05000000000000000000" pitchFamily="2" charset="2"/>
              <a:buAutoNum type="arabicPeriod"/>
            </a:pPr>
            <a:r>
              <a:rPr lang="en-US" altLang="en-US" sz="2800"/>
              <a:t>Harus tidak ada ash-habul furudl. Karena jika ada ash-habul furudl, maka ia mengambil ba-giannya sebagai ash-habul furudl dan sisanya diambil dengan jalan rad.</a:t>
            </a:r>
          </a:p>
          <a:p>
            <a:pPr marL="609600" indent="-609600">
              <a:lnSpc>
                <a:spcPct val="90000"/>
              </a:lnSpc>
              <a:buFont typeface="Wingdings" panose="05000000000000000000" pitchFamily="2" charset="2"/>
              <a:buAutoNum type="arabicPeriod"/>
            </a:pPr>
            <a:r>
              <a:rPr lang="en-US" altLang="en-US" sz="2800"/>
              <a:t>Harus tidak ada orang yang mendapat bagian ashobah.</a:t>
            </a:r>
          </a:p>
          <a:p>
            <a:pPr marL="609600" indent="-609600">
              <a:lnSpc>
                <a:spcPct val="90000"/>
              </a:lnSpc>
              <a:buFont typeface="Wingdings" panose="05000000000000000000" pitchFamily="2" charset="2"/>
              <a:buNone/>
            </a:pPr>
            <a:r>
              <a:rPr lang="en-US" altLang="en-US" sz="2800"/>
              <a:t>Tetapi bila ahli warisnya itu hanya salah seo rang suami atau isteri, maka salah satu dari kedua-nya mengambil bagiannya se-bagai ash-habul furudl, sedangkan sisanya diserahkan kepada dzawil arham, ka rena rad kepada salah seo-rang suami atau isteri dilaksanakan setelah ke-warisan dzawil arham.</a:t>
            </a:r>
          </a:p>
          <a:p>
            <a:pPr marL="609600" indent="-609600">
              <a:lnSpc>
                <a:spcPct val="90000"/>
              </a:lnSpc>
              <a:buFont typeface="Wingdings" panose="05000000000000000000" pitchFamily="2" charset="2"/>
              <a:buAutoNum type="arabicPeriod"/>
            </a:pPr>
            <a:endParaRPr lang="en-US" altLang="en-US" sz="28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42339">
                                            <p:txEl>
                                              <p:pRg st="0" end="0"/>
                                            </p:txEl>
                                          </p:spTgt>
                                        </p:tgtEl>
                                        <p:attrNameLst>
                                          <p:attrName>style.visibility</p:attrName>
                                        </p:attrNameLst>
                                      </p:cBhvr>
                                      <p:to>
                                        <p:strVal val="visible"/>
                                      </p:to>
                                    </p:set>
                                    <p:animEffect transition="in" filter="fade">
                                      <p:cBhvr>
                                        <p:cTn id="7" dur="1000"/>
                                        <p:tgtEl>
                                          <p:spTgt spid="142339">
                                            <p:txEl>
                                              <p:pRg st="0" end="0"/>
                                            </p:txEl>
                                          </p:spTgt>
                                        </p:tgtEl>
                                      </p:cBhvr>
                                    </p:animEffect>
                                    <p:anim calcmode="lin" valueType="num">
                                      <p:cBhvr>
                                        <p:cTn id="8" dur="1000" fill="hold"/>
                                        <p:tgtEl>
                                          <p:spTgt spid="142339">
                                            <p:txEl>
                                              <p:pRg st="0" end="0"/>
                                            </p:txEl>
                                          </p:spTgt>
                                        </p:tgtEl>
                                        <p:attrNameLst>
                                          <p:attrName>ppt_x</p:attrName>
                                        </p:attrNameLst>
                                      </p:cBhvr>
                                      <p:tavLst>
                                        <p:tav tm="0">
                                          <p:val>
                                            <p:strVal val="#ppt_x"/>
                                          </p:val>
                                        </p:tav>
                                        <p:tav tm="100000">
                                          <p:val>
                                            <p:strVal val="#ppt_x"/>
                                          </p:val>
                                        </p:tav>
                                      </p:tavLst>
                                    </p:anim>
                                    <p:anim calcmode="lin" valueType="num">
                                      <p:cBhvr>
                                        <p:cTn id="9" dur="898" decel="100000" fill="hold"/>
                                        <p:tgtEl>
                                          <p:spTgt spid="142339">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42339">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42339">
                                            <p:txEl>
                                              <p:pRg st="1" end="1"/>
                                            </p:txEl>
                                          </p:spTgt>
                                        </p:tgtEl>
                                        <p:attrNameLst>
                                          <p:attrName>style.visibility</p:attrName>
                                        </p:attrNameLst>
                                      </p:cBhvr>
                                      <p:to>
                                        <p:strVal val="visible"/>
                                      </p:to>
                                    </p:set>
                                    <p:animEffect transition="in" filter="fade">
                                      <p:cBhvr>
                                        <p:cTn id="15" dur="1000"/>
                                        <p:tgtEl>
                                          <p:spTgt spid="142339">
                                            <p:txEl>
                                              <p:pRg st="1" end="1"/>
                                            </p:txEl>
                                          </p:spTgt>
                                        </p:tgtEl>
                                      </p:cBhvr>
                                    </p:animEffect>
                                    <p:anim calcmode="lin" valueType="num">
                                      <p:cBhvr>
                                        <p:cTn id="16" dur="1000" fill="hold"/>
                                        <p:tgtEl>
                                          <p:spTgt spid="142339">
                                            <p:txEl>
                                              <p:pRg st="1" end="1"/>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142339">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142339">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42339">
                                            <p:txEl>
                                              <p:pRg st="2" end="2"/>
                                            </p:txEl>
                                          </p:spTgt>
                                        </p:tgtEl>
                                        <p:attrNameLst>
                                          <p:attrName>style.visibility</p:attrName>
                                        </p:attrNameLst>
                                      </p:cBhvr>
                                      <p:to>
                                        <p:strVal val="visible"/>
                                      </p:to>
                                    </p:set>
                                    <p:animEffect transition="in" filter="fade">
                                      <p:cBhvr>
                                        <p:cTn id="23" dur="1000"/>
                                        <p:tgtEl>
                                          <p:spTgt spid="142339">
                                            <p:txEl>
                                              <p:pRg st="2" end="2"/>
                                            </p:txEl>
                                          </p:spTgt>
                                        </p:tgtEl>
                                      </p:cBhvr>
                                    </p:animEffect>
                                    <p:anim calcmode="lin" valueType="num">
                                      <p:cBhvr>
                                        <p:cTn id="24" dur="1000" fill="hold"/>
                                        <p:tgtEl>
                                          <p:spTgt spid="142339">
                                            <p:txEl>
                                              <p:pRg st="2" end="2"/>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142339">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142339">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142339">
                                            <p:txEl>
                                              <p:pRg st="3" end="3"/>
                                            </p:txEl>
                                          </p:spTgt>
                                        </p:tgtEl>
                                        <p:attrNameLst>
                                          <p:attrName>style.visibility</p:attrName>
                                        </p:attrNameLst>
                                      </p:cBhvr>
                                      <p:to>
                                        <p:strVal val="visible"/>
                                      </p:to>
                                    </p:set>
                                    <p:animEffect transition="in" filter="fade">
                                      <p:cBhvr>
                                        <p:cTn id="31" dur="1000"/>
                                        <p:tgtEl>
                                          <p:spTgt spid="142339">
                                            <p:txEl>
                                              <p:pRg st="3" end="3"/>
                                            </p:txEl>
                                          </p:spTgt>
                                        </p:tgtEl>
                                      </p:cBhvr>
                                    </p:animEffect>
                                    <p:anim calcmode="lin" valueType="num">
                                      <p:cBhvr>
                                        <p:cTn id="32" dur="1000" fill="hold"/>
                                        <p:tgtEl>
                                          <p:spTgt spid="142339">
                                            <p:txEl>
                                              <p:pRg st="3" end="3"/>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142339">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142339">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9" grpId="0" build="p"/>
    </p:bldLst>
  </p:timing>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ahom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ahoma" panose="020B0604030504040204" pitchFamily="34"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Ocean</Template>
  <TotalTime>1436</TotalTime>
  <Words>7659</Words>
  <Application>Microsoft Office PowerPoint</Application>
  <PresentationFormat>On-screen Show (4:3)</PresentationFormat>
  <Paragraphs>752</Paragraphs>
  <Slides>107</Slides>
  <Notes>0</Notes>
  <HiddenSlides>1</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107</vt:i4>
      </vt:variant>
    </vt:vector>
  </HeadingPairs>
  <TitlesOfParts>
    <vt:vector size="116" baseType="lpstr">
      <vt:lpstr>Arial</vt:lpstr>
      <vt:lpstr>HQPB1</vt:lpstr>
      <vt:lpstr>HQPB2</vt:lpstr>
      <vt:lpstr>HQPB3</vt:lpstr>
      <vt:lpstr>HQPB4</vt:lpstr>
      <vt:lpstr>HQPB5</vt:lpstr>
      <vt:lpstr>Tahoma</vt:lpstr>
      <vt:lpstr>Wingdings</vt:lpstr>
      <vt:lpstr>Ocean</vt:lpstr>
      <vt:lpstr>PowerPoint Presentation</vt:lpstr>
      <vt:lpstr>PERSYARATAN-PERSYARATAN PERKULIAHAN </vt:lpstr>
      <vt:lpstr>PowerPoint Presentation</vt:lpstr>
      <vt:lpstr>PowerPoint Presentation</vt:lpstr>
      <vt:lpstr>PowerPoint Presentation</vt:lpstr>
      <vt:lpstr>BEBERAPA CIRI KHUSUS HUKUM ISLAM </vt:lpstr>
      <vt:lpstr>DASAR-DASAR HUKUM ISLAM</vt:lpstr>
      <vt:lpstr>PEMBAHASAN HUKUM DALAM USHUL FIQIH </vt:lpstr>
      <vt:lpstr>PowerPoint Presentation</vt:lpstr>
      <vt:lpstr>PEMBAGIAN HUKUM</vt:lpstr>
      <vt:lpstr>PowerPoint Presentation</vt:lpstr>
      <vt:lpstr>PowerPoint Presentation</vt:lpstr>
      <vt:lpstr>PowerPoint Presentation</vt:lpstr>
      <vt:lpstr>DALIL-DALIL ATAU SUMBER-SUMBER HUKUM DALAM HUKUM ISLAM</vt:lpstr>
      <vt:lpstr>PowerPoint Presentation</vt:lpstr>
      <vt:lpstr>IJTIHAD, ITTIBA’ dan TAQLID</vt:lpstr>
      <vt:lpstr>PowerPoint Presentation</vt:lpstr>
      <vt:lpstr>PowerPoint Presentation</vt:lpstr>
      <vt:lpstr>NIKAH ATAU PERKAWINAN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MEMINANG (KHITBAH)</vt:lpstr>
      <vt:lpstr>RUKUN DAN SYARAT PERNIKAHAN</vt:lpstr>
      <vt:lpstr>SYARAT-SYARAT PERNIKAHAN</vt:lpstr>
      <vt:lpstr>PowerPoint Presentation</vt:lpstr>
      <vt:lpstr>PERNIKAHAN YANG TERLARANG</vt:lpstr>
      <vt:lpstr>FASAKH (RUSAKNYA) SUATU PERNIKAHAN</vt:lpstr>
      <vt:lpstr>PowerPoint Presentation</vt:lpstr>
      <vt:lpstr>WANITA-WANITA YANG HARAM DINIKAHI</vt:lpstr>
      <vt:lpstr>PowerPoint Presentation</vt:lpstr>
      <vt:lpstr>PowerPoint Presentation</vt:lpstr>
      <vt:lpstr>PowerPoint Presentation</vt:lpstr>
      <vt:lpstr>PowerPoint Presentation</vt:lpstr>
      <vt:lpstr>PUTUSNYA PERNIKAHAN </vt:lpstr>
      <vt:lpstr>ISTILAH-ISTILAH JATUHNYA THALAQ  </vt:lpstr>
      <vt:lpstr>PowerPoint Presentation</vt:lpstr>
      <vt:lpstr>JENIS DAN BILANGAN THALAQ</vt:lpstr>
      <vt:lpstr>THALAQ DIANGGAP TIDAK JATUH BERDASAR PENDAPAT SEBAGIAN BESAR ULAMA APABILA :</vt:lpstr>
      <vt:lpstr>MASA MENUNGGU (MASA IDDAH)</vt:lpstr>
      <vt:lpstr>PowerPoint Presentation</vt:lpstr>
      <vt:lpstr>PowerPoint Presentation</vt:lpstr>
      <vt:lpstr>PowerPoint Presentation</vt:lpstr>
      <vt:lpstr>PowerPoint Presentation</vt:lpstr>
      <vt:lpstr>BEBERAPA MASALAH DALAM RUMAH TANGGA</vt:lpstr>
      <vt:lpstr>PowerPoint Presentation</vt:lpstr>
      <vt:lpstr>PowerPoint Presentation</vt:lpstr>
      <vt:lpstr>PowerPoint Presentation</vt:lpstr>
      <vt:lpstr>PowerPoint Presentation</vt:lpstr>
      <vt:lpstr>AYAT TENTANG ZIHAR </vt:lpstr>
      <vt:lpstr>PowerPoint Presentation</vt:lpstr>
      <vt:lpstr>PowerPoint Presentation</vt:lpstr>
      <vt:lpstr>PowerPoint Presentation</vt:lpstr>
      <vt:lpstr>PowerPoint Presentation</vt:lpstr>
      <vt:lpstr>PowerPoint Presentation</vt:lpstr>
      <vt:lpstr>POLIGAMI (BERISTERI LEBIH DARI 1 ORANG) </vt:lpstr>
      <vt:lpstr>PowerPoint Presentation</vt:lpstr>
      <vt:lpstr>PowerPoint Presentation</vt:lpstr>
      <vt:lpstr>PowerPoint Presentation</vt:lpstr>
      <vt:lpstr>FARO’IDL (ILMU WARIS)</vt:lpstr>
      <vt:lpstr>BEBERAPA HAL YANG BERKAITAN DENGAN HARTA WARIS</vt:lpstr>
      <vt:lpstr>PowerPoint Presentation</vt:lpstr>
      <vt:lpstr>PowerPoint Presentation</vt:lpstr>
      <vt:lpstr>PowerPoint Presentation</vt:lpstr>
      <vt:lpstr>RUKUN DAN SYARAT WARIS</vt:lpstr>
      <vt:lpstr>PowerPoint Presentation</vt:lpstr>
      <vt:lpstr>PowerPoint Presentation</vt:lpstr>
      <vt:lpstr>BAGIAN-BAGIAN PARA AHLI WARITS BERDASAR AL-QUR’AN DAN HADITS</vt:lpstr>
      <vt:lpstr>PowerPoint Presentation</vt:lpstr>
      <vt:lpstr>PowerPoint Presentation</vt:lpstr>
      <vt:lpstr>PowerPoint Presentation</vt:lpstr>
      <vt:lpstr>PowerPoint Presentation</vt:lpstr>
      <vt:lpstr>PowerPoint Presentation</vt:lpstr>
      <vt:lpstr>PowerPoint Presentation</vt:lpstr>
      <vt:lpstr>HIJAB / PENGHALANG</vt:lpstr>
      <vt:lpstr>DAFTAR HIJAB HIRMAN</vt:lpstr>
      <vt:lpstr>PowerPoint Presentation</vt:lpstr>
      <vt:lpstr>PowerPoint Presentation</vt:lpstr>
      <vt:lpstr>ASHOBAH (YANG MEMPEROLEH SISA)</vt:lpstr>
      <vt:lpstr>PowerPoint Presentation</vt:lpstr>
      <vt:lpstr>MACAM-MACAM ASHOBAH</vt:lpstr>
      <vt:lpstr>PowerPoint Presentation</vt:lpstr>
      <vt:lpstr>PowerPoint Presentation</vt:lpstr>
      <vt:lpstr>AUL DAN RAD</vt:lpstr>
      <vt:lpstr>PowerPoint Presentation</vt:lpstr>
      <vt:lpstr>HUKUM WARIS BANCI (KHUNTSA)</vt:lpstr>
      <vt:lpstr>PowerPoint Presentation</vt:lpstr>
      <vt:lpstr>MASALAH KEWRISAN DZAWIL ARHAM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HUKUM WARIS ANAK DALAM KANDUNGAN</vt:lpstr>
      <vt:lpstr>PowerPoint Presentation</vt:lpstr>
      <vt:lpstr>WARISAN ORANG YANG HILANG</vt:lpstr>
      <vt:lpstr>PENETAPAN TENGGANG WAKTU KEMATIAN ORANG HILANG </vt:lpstr>
      <vt:lpstr>PowerPoint Presentation</vt:lpstr>
      <vt:lpstr>PowerPoint Presentation</vt:lpstr>
      <vt:lpstr>PowerPoint Presentation</vt:lpstr>
      <vt:lpstr>HUKUM WARIS ORANG YANG MATI BERSAMA-SAMA</vt:lpstr>
    </vt:vector>
  </TitlesOfParts>
  <Company>UPI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Halimi</dc:creator>
  <cp:lastModifiedBy>Irwan Dwi Arianto, M.I.Kom.</cp:lastModifiedBy>
  <cp:revision>172</cp:revision>
  <dcterms:created xsi:type="dcterms:W3CDTF">2009-01-03T11:51:35Z</dcterms:created>
  <dcterms:modified xsi:type="dcterms:W3CDTF">2019-11-15T00:35:21Z</dcterms:modified>
</cp:coreProperties>
</file>