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handoutMasterIdLst>
    <p:handoutMasterId r:id="rId10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4" r:id="rId35"/>
    <p:sldId id="295" r:id="rId36"/>
    <p:sldId id="289" r:id="rId37"/>
    <p:sldId id="290" r:id="rId38"/>
    <p:sldId id="291" r:id="rId39"/>
    <p:sldId id="292" r:id="rId40"/>
    <p:sldId id="293" r:id="rId41"/>
    <p:sldId id="296" r:id="rId42"/>
    <p:sldId id="297" r:id="rId43"/>
    <p:sldId id="298" r:id="rId44"/>
    <p:sldId id="299" r:id="rId45"/>
    <p:sldId id="313" r:id="rId46"/>
    <p:sldId id="314" r:id="rId47"/>
    <p:sldId id="315" r:id="rId48"/>
    <p:sldId id="316" r:id="rId49"/>
    <p:sldId id="300" r:id="rId50"/>
    <p:sldId id="306" r:id="rId51"/>
    <p:sldId id="307" r:id="rId52"/>
    <p:sldId id="308" r:id="rId53"/>
    <p:sldId id="301" r:id="rId54"/>
    <p:sldId id="303" r:id="rId55"/>
    <p:sldId id="302" r:id="rId56"/>
    <p:sldId id="304" r:id="rId57"/>
    <p:sldId id="305" r:id="rId58"/>
    <p:sldId id="309" r:id="rId59"/>
    <p:sldId id="310" r:id="rId60"/>
    <p:sldId id="311" r:id="rId61"/>
    <p:sldId id="312"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56" r:id="rId75"/>
    <p:sldId id="357"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8" r:id="rId103"/>
    <p:sldId id="359" r:id="rId104"/>
    <p:sldId id="360" r:id="rId105"/>
    <p:sldId id="361" r:id="rId106"/>
    <p:sldId id="362" r:id="rId107"/>
    <p:sldId id="363" r:id="rId108"/>
  </p:sldIdLst>
  <p:sldSz cx="9144000" cy="6858000" type="screen4x3"/>
  <p:notesSz cx="6858000" cy="9240838"/>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6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156"/>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handoutMaster" Target="handoutMasters/handoutMaster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1554" name="Rectangle 2">
            <a:extLst>
              <a:ext uri="{FF2B5EF4-FFF2-40B4-BE49-F238E27FC236}">
                <a16:creationId xmlns:a16="http://schemas.microsoft.com/office/drawing/2014/main" id="{51B29E80-9775-4BE1-9EB7-69309A08D71E}"/>
              </a:ext>
            </a:extLst>
          </p:cNvPr>
          <p:cNvSpPr>
            <a:spLocks noGrp="1" noChangeArrowheads="1"/>
          </p:cNvSpPr>
          <p:nvPr>
            <p:ph type="hdr" sz="quarter"/>
          </p:nvPr>
        </p:nvSpPr>
        <p:spPr bwMode="auto">
          <a:xfrm>
            <a:off x="0"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51555" name="Rectangle 3">
            <a:extLst>
              <a:ext uri="{FF2B5EF4-FFF2-40B4-BE49-F238E27FC236}">
                <a16:creationId xmlns:a16="http://schemas.microsoft.com/office/drawing/2014/main" id="{D976212B-00C6-4005-BABF-85B134EAF9F3}"/>
              </a:ext>
            </a:extLst>
          </p:cNvPr>
          <p:cNvSpPr>
            <a:spLocks noGrp="1" noChangeArrowheads="1"/>
          </p:cNvSpPr>
          <p:nvPr>
            <p:ph type="dt" sz="quarter" idx="1"/>
          </p:nvPr>
        </p:nvSpPr>
        <p:spPr bwMode="auto">
          <a:xfrm>
            <a:off x="3884613" y="0"/>
            <a:ext cx="29718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151556" name="Rectangle 4">
            <a:extLst>
              <a:ext uri="{FF2B5EF4-FFF2-40B4-BE49-F238E27FC236}">
                <a16:creationId xmlns:a16="http://schemas.microsoft.com/office/drawing/2014/main" id="{BFF2A861-4E54-4DBC-B102-D6A4439D4602}"/>
              </a:ext>
            </a:extLst>
          </p:cNvPr>
          <p:cNvSpPr>
            <a:spLocks noGrp="1" noChangeArrowheads="1"/>
          </p:cNvSpPr>
          <p:nvPr>
            <p:ph type="ftr" sz="quarter" idx="2"/>
          </p:nvPr>
        </p:nvSpPr>
        <p:spPr bwMode="auto">
          <a:xfrm>
            <a:off x="0" y="8777288"/>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151557" name="Rectangle 5">
            <a:extLst>
              <a:ext uri="{FF2B5EF4-FFF2-40B4-BE49-F238E27FC236}">
                <a16:creationId xmlns:a16="http://schemas.microsoft.com/office/drawing/2014/main" id="{D07D56BF-7D69-4516-9980-310CD37306EC}"/>
              </a:ext>
            </a:extLst>
          </p:cNvPr>
          <p:cNvSpPr>
            <a:spLocks noGrp="1" noChangeArrowheads="1"/>
          </p:cNvSpPr>
          <p:nvPr>
            <p:ph type="sldNum" sz="quarter" idx="3"/>
          </p:nvPr>
        </p:nvSpPr>
        <p:spPr bwMode="auto">
          <a:xfrm>
            <a:off x="3884613" y="8777288"/>
            <a:ext cx="29718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6D997C59-906B-4418-8B99-94C3B4529875}"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73058" name="Rectangle 2">
            <a:extLst>
              <a:ext uri="{FF2B5EF4-FFF2-40B4-BE49-F238E27FC236}">
                <a16:creationId xmlns:a16="http://schemas.microsoft.com/office/drawing/2014/main" id="{73DEA810-2CDF-4A89-9D8D-4A6B29A1BF78}"/>
              </a:ext>
            </a:extLst>
          </p:cNvPr>
          <p:cNvSpPr>
            <a:spLocks noGrp="1" noChangeArrowheads="1"/>
          </p:cNvSpPr>
          <p:nvPr>
            <p:ph type="ctrTitle" sz="quarter"/>
          </p:nvPr>
        </p:nvSpPr>
        <p:spPr>
          <a:xfrm>
            <a:off x="685800" y="1997075"/>
            <a:ext cx="7772400" cy="1431925"/>
          </a:xfrm>
        </p:spPr>
        <p:txBody>
          <a:bodyPr anchor="b" anchorCtr="1"/>
          <a:lstStyle>
            <a:lvl1pPr algn="ctr">
              <a:defRPr/>
            </a:lvl1pPr>
          </a:lstStyle>
          <a:p>
            <a:pPr lvl="0"/>
            <a:r>
              <a:rPr lang="en-US" altLang="en-US" noProof="0"/>
              <a:t>Click to edit Master title style</a:t>
            </a:r>
          </a:p>
        </p:txBody>
      </p:sp>
      <p:sp>
        <p:nvSpPr>
          <p:cNvPr id="173059" name="Rectangle 3">
            <a:extLst>
              <a:ext uri="{FF2B5EF4-FFF2-40B4-BE49-F238E27FC236}">
                <a16:creationId xmlns:a16="http://schemas.microsoft.com/office/drawing/2014/main" id="{A3625E61-0A2D-4F14-A440-21BBD7DF4AEC}"/>
              </a:ext>
            </a:extLst>
          </p:cNvPr>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173060" name="Freeform 4">
            <a:extLst>
              <a:ext uri="{FF2B5EF4-FFF2-40B4-BE49-F238E27FC236}">
                <a16:creationId xmlns:a16="http://schemas.microsoft.com/office/drawing/2014/main" id="{571DFBC5-B086-4FC8-93D3-B4D07335162A}"/>
              </a:ext>
            </a:extLst>
          </p:cNvPr>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3061" name="Rectangle 5">
            <a:extLst>
              <a:ext uri="{FF2B5EF4-FFF2-40B4-BE49-F238E27FC236}">
                <a16:creationId xmlns:a16="http://schemas.microsoft.com/office/drawing/2014/main" id="{6313AD67-0BE4-41E3-B84F-BD4CBCAA7E85}"/>
              </a:ext>
            </a:extLst>
          </p:cNvPr>
          <p:cNvSpPr>
            <a:spLocks noGrp="1" noChangeArrowheads="1"/>
          </p:cNvSpPr>
          <p:nvPr>
            <p:ph type="ftr" sz="quarter" idx="3"/>
          </p:nvPr>
        </p:nvSpPr>
        <p:spPr/>
        <p:txBody>
          <a:bodyPr/>
          <a:lstStyle>
            <a:lvl1pPr>
              <a:defRPr/>
            </a:lvl1pPr>
          </a:lstStyle>
          <a:p>
            <a:endParaRPr lang="en-US" altLang="en-US"/>
          </a:p>
        </p:txBody>
      </p:sp>
      <p:sp>
        <p:nvSpPr>
          <p:cNvPr id="173062" name="Rectangle 6">
            <a:extLst>
              <a:ext uri="{FF2B5EF4-FFF2-40B4-BE49-F238E27FC236}">
                <a16:creationId xmlns:a16="http://schemas.microsoft.com/office/drawing/2014/main" id="{BE88183C-1624-4BB2-BAF5-78DDAE6EB97A}"/>
              </a:ext>
            </a:extLst>
          </p:cNvPr>
          <p:cNvSpPr>
            <a:spLocks noGrp="1" noChangeArrowheads="1"/>
          </p:cNvSpPr>
          <p:nvPr>
            <p:ph type="sldNum" sz="quarter" idx="4"/>
          </p:nvPr>
        </p:nvSpPr>
        <p:spPr/>
        <p:txBody>
          <a:bodyPr/>
          <a:lstStyle>
            <a:lvl1pPr>
              <a:defRPr/>
            </a:lvl1pPr>
          </a:lstStyle>
          <a:p>
            <a:fld id="{D2F1FCD0-6BD2-4237-83D8-8C67B460C4D9}" type="slidenum">
              <a:rPr lang="en-US" altLang="en-US"/>
              <a:pPr/>
              <a:t>‹#›</a:t>
            </a:fld>
            <a:endParaRPr lang="en-US" altLang="en-US"/>
          </a:p>
        </p:txBody>
      </p:sp>
      <p:sp>
        <p:nvSpPr>
          <p:cNvPr id="173063" name="Rectangle 7">
            <a:extLst>
              <a:ext uri="{FF2B5EF4-FFF2-40B4-BE49-F238E27FC236}">
                <a16:creationId xmlns:a16="http://schemas.microsoft.com/office/drawing/2014/main" id="{979E747C-8A00-497D-947F-B9DF198013A6}"/>
              </a:ext>
            </a:extLst>
          </p:cNvPr>
          <p:cNvSpPr>
            <a:spLocks noGrp="1" noChangeArrowheads="1"/>
          </p:cNvSpPr>
          <p:nvPr>
            <p:ph type="dt" sz="quarter" idx="2"/>
          </p:nvPr>
        </p:nvSpPr>
        <p:spPr/>
        <p:txBody>
          <a:bodyPr/>
          <a:lstStyle>
            <a:lvl1pPr>
              <a:defRPr/>
            </a:lvl1pPr>
          </a:lstStyle>
          <a:p>
            <a:endParaRPr lang="en-US" altLang="en-US"/>
          </a:p>
        </p:txBody>
      </p:sp>
    </p:spTree>
  </p:cSld>
  <p:clrMapOvr>
    <a:masterClrMapping/>
  </p:clrMapOvr>
  <p:transition>
    <p:push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4D3B0-E0E7-4FED-8348-97F93F2F6E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4F8DE9B-A3CB-4BE1-86F9-21F53AAD43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E48E4C-B501-42FA-9B80-E90574B27F8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0E2EE0DE-7EC7-4BE3-8D7D-97946F46ECF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DBF4311-B36A-4DFE-A5BE-F398E495F1A9}"/>
              </a:ext>
            </a:extLst>
          </p:cNvPr>
          <p:cNvSpPr>
            <a:spLocks noGrp="1"/>
          </p:cNvSpPr>
          <p:nvPr>
            <p:ph type="sldNum" sz="quarter" idx="12"/>
          </p:nvPr>
        </p:nvSpPr>
        <p:spPr/>
        <p:txBody>
          <a:bodyPr/>
          <a:lstStyle>
            <a:lvl1pPr>
              <a:defRPr/>
            </a:lvl1pPr>
          </a:lstStyle>
          <a:p>
            <a:fld id="{5B8E6A64-EBE8-4F57-B580-E61E694CEC65}" type="slidenum">
              <a:rPr lang="en-US" altLang="en-US"/>
              <a:pPr/>
              <a:t>‹#›</a:t>
            </a:fld>
            <a:endParaRPr lang="en-US" altLang="en-US"/>
          </a:p>
        </p:txBody>
      </p:sp>
    </p:spTree>
    <p:extLst>
      <p:ext uri="{BB962C8B-B14F-4D97-AF65-F5344CB8AC3E}">
        <p14:creationId xmlns:p14="http://schemas.microsoft.com/office/powerpoint/2010/main" val="3619065353"/>
      </p:ext>
    </p:extLst>
  </p:cSld>
  <p:clrMapOvr>
    <a:masterClrMapping/>
  </p:clrMapOvr>
  <p:transition>
    <p:push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AA3F373-E256-4B83-AB51-37440DAF4AB0}"/>
              </a:ext>
            </a:extLst>
          </p:cNvPr>
          <p:cNvSpPr>
            <a:spLocks noGrp="1"/>
          </p:cNvSpPr>
          <p:nvPr>
            <p:ph type="title" orient="vert"/>
          </p:nvPr>
        </p:nvSpPr>
        <p:spPr>
          <a:xfrm>
            <a:off x="6629400" y="292100"/>
            <a:ext cx="2057400" cy="57277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D4F157-C656-4594-B918-0F51D62CA25B}"/>
              </a:ext>
            </a:extLst>
          </p:cNvPr>
          <p:cNvSpPr>
            <a:spLocks noGrp="1"/>
          </p:cNvSpPr>
          <p:nvPr>
            <p:ph type="body" orient="vert" idx="1"/>
          </p:nvPr>
        </p:nvSpPr>
        <p:spPr>
          <a:xfrm>
            <a:off x="457200" y="292100"/>
            <a:ext cx="6019800" cy="57277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BAEDC1-F897-4A3D-90AF-20A60BAFB0E7}"/>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41787688-C749-46D7-B1BE-EC8D3959EE2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3AA3F5B-E659-435F-A7AF-EE03A69FB843}"/>
              </a:ext>
            </a:extLst>
          </p:cNvPr>
          <p:cNvSpPr>
            <a:spLocks noGrp="1"/>
          </p:cNvSpPr>
          <p:nvPr>
            <p:ph type="sldNum" sz="quarter" idx="12"/>
          </p:nvPr>
        </p:nvSpPr>
        <p:spPr/>
        <p:txBody>
          <a:bodyPr/>
          <a:lstStyle>
            <a:lvl1pPr>
              <a:defRPr/>
            </a:lvl1pPr>
          </a:lstStyle>
          <a:p>
            <a:fld id="{01456646-DDF2-4562-857C-CE683E30E5E2}" type="slidenum">
              <a:rPr lang="en-US" altLang="en-US"/>
              <a:pPr/>
              <a:t>‹#›</a:t>
            </a:fld>
            <a:endParaRPr lang="en-US" altLang="en-US"/>
          </a:p>
        </p:txBody>
      </p:sp>
    </p:spTree>
    <p:extLst>
      <p:ext uri="{BB962C8B-B14F-4D97-AF65-F5344CB8AC3E}">
        <p14:creationId xmlns:p14="http://schemas.microsoft.com/office/powerpoint/2010/main" val="2133126676"/>
      </p:ext>
    </p:extLst>
  </p:cSld>
  <p:clrMapOvr>
    <a:masterClrMapping/>
  </p:clrMapOvr>
  <p:transition>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7E281-323A-42E2-AC8C-EB8080D767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E9CC22-C40E-43E3-8F87-F1EF023FC4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007E6E-D653-4AFC-AAB1-1BF7C4C8DE1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19022058-9B3F-4C04-BFD4-65E505510BE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0D1C492-837F-4E8D-A5F6-373711DDD0B8}"/>
              </a:ext>
            </a:extLst>
          </p:cNvPr>
          <p:cNvSpPr>
            <a:spLocks noGrp="1"/>
          </p:cNvSpPr>
          <p:nvPr>
            <p:ph type="sldNum" sz="quarter" idx="12"/>
          </p:nvPr>
        </p:nvSpPr>
        <p:spPr/>
        <p:txBody>
          <a:bodyPr/>
          <a:lstStyle>
            <a:lvl1pPr>
              <a:defRPr/>
            </a:lvl1pPr>
          </a:lstStyle>
          <a:p>
            <a:fld id="{B754DFAB-8B6B-4E3B-810E-2ABDBEAF197B}" type="slidenum">
              <a:rPr lang="en-US" altLang="en-US"/>
              <a:pPr/>
              <a:t>‹#›</a:t>
            </a:fld>
            <a:endParaRPr lang="en-US" altLang="en-US"/>
          </a:p>
        </p:txBody>
      </p:sp>
    </p:spTree>
    <p:extLst>
      <p:ext uri="{BB962C8B-B14F-4D97-AF65-F5344CB8AC3E}">
        <p14:creationId xmlns:p14="http://schemas.microsoft.com/office/powerpoint/2010/main" val="3371857542"/>
      </p:ext>
    </p:extLst>
  </p:cSld>
  <p:clrMapOvr>
    <a:masterClrMapping/>
  </p:clrMapOvr>
  <p:transition>
    <p:push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41807-68FE-4C41-AB55-8973F63025F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DCAA9BC-C3F7-4EC0-9116-B2BF86D45E7C}"/>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076E78B0-7D7E-486F-903A-BE54E1D16605}"/>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21C3E640-D2DA-4343-8F7B-603B05704F3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0771BA-E94E-4823-92E8-2F25CA48A906}"/>
              </a:ext>
            </a:extLst>
          </p:cNvPr>
          <p:cNvSpPr>
            <a:spLocks noGrp="1"/>
          </p:cNvSpPr>
          <p:nvPr>
            <p:ph type="sldNum" sz="quarter" idx="12"/>
          </p:nvPr>
        </p:nvSpPr>
        <p:spPr/>
        <p:txBody>
          <a:bodyPr/>
          <a:lstStyle>
            <a:lvl1pPr>
              <a:defRPr/>
            </a:lvl1pPr>
          </a:lstStyle>
          <a:p>
            <a:fld id="{A373A829-DA30-448E-9750-EB0B2E7F6F98}" type="slidenum">
              <a:rPr lang="en-US" altLang="en-US"/>
              <a:pPr/>
              <a:t>‹#›</a:t>
            </a:fld>
            <a:endParaRPr lang="en-US" altLang="en-US"/>
          </a:p>
        </p:txBody>
      </p:sp>
    </p:spTree>
    <p:extLst>
      <p:ext uri="{BB962C8B-B14F-4D97-AF65-F5344CB8AC3E}">
        <p14:creationId xmlns:p14="http://schemas.microsoft.com/office/powerpoint/2010/main" val="1442231354"/>
      </p:ext>
    </p:extLst>
  </p:cSld>
  <p:clrMapOvr>
    <a:masterClrMapping/>
  </p:clrMapOvr>
  <p:transition>
    <p:push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E5431-C9E9-4452-A788-28119F083C8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7338E5-B28E-44A2-ADAF-016ED5AFFC38}"/>
              </a:ext>
            </a:extLst>
          </p:cNvPr>
          <p:cNvSpPr>
            <a:spLocks noGrp="1"/>
          </p:cNvSpPr>
          <p:nvPr>
            <p:ph sz="half" idx="1"/>
          </p:nvPr>
        </p:nvSpPr>
        <p:spPr>
          <a:xfrm>
            <a:off x="457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98E790-EBE9-4123-A122-62AA059979F5}"/>
              </a:ext>
            </a:extLst>
          </p:cNvPr>
          <p:cNvSpPr>
            <a:spLocks noGrp="1"/>
          </p:cNvSpPr>
          <p:nvPr>
            <p:ph sz="half" idx="2"/>
          </p:nvPr>
        </p:nvSpPr>
        <p:spPr>
          <a:xfrm>
            <a:off x="4648200" y="1905000"/>
            <a:ext cx="40386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4EEF8A2-8753-4EEF-B21D-5EAB176AA54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C3A1CDB9-6F8E-4C57-A6C3-08A2DDA40FA3}"/>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8B82F806-5F90-4F7B-BE7C-9BEEBC23EC4F}"/>
              </a:ext>
            </a:extLst>
          </p:cNvPr>
          <p:cNvSpPr>
            <a:spLocks noGrp="1"/>
          </p:cNvSpPr>
          <p:nvPr>
            <p:ph type="sldNum" sz="quarter" idx="12"/>
          </p:nvPr>
        </p:nvSpPr>
        <p:spPr/>
        <p:txBody>
          <a:bodyPr/>
          <a:lstStyle>
            <a:lvl1pPr>
              <a:defRPr/>
            </a:lvl1pPr>
          </a:lstStyle>
          <a:p>
            <a:fld id="{A464C0E5-B024-4E40-8EA1-98C8BE1C660B}" type="slidenum">
              <a:rPr lang="en-US" altLang="en-US"/>
              <a:pPr/>
              <a:t>‹#›</a:t>
            </a:fld>
            <a:endParaRPr lang="en-US" altLang="en-US"/>
          </a:p>
        </p:txBody>
      </p:sp>
    </p:spTree>
    <p:extLst>
      <p:ext uri="{BB962C8B-B14F-4D97-AF65-F5344CB8AC3E}">
        <p14:creationId xmlns:p14="http://schemas.microsoft.com/office/powerpoint/2010/main" val="2755253521"/>
      </p:ext>
    </p:extLst>
  </p:cSld>
  <p:clrMapOvr>
    <a:masterClrMapping/>
  </p:clrMapOvr>
  <p:transition>
    <p:push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1CD7E-9B6F-4E68-B138-0A7F5FDB1C2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00B8C1-1FE9-4216-9084-D41D6EC916C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9C9ADE4-69F8-40AA-9096-1F33D6DE8D1B}"/>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8B8E2FA-2F9C-418F-AA3C-A600DB97EC8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08EE99-ADC1-4D45-913A-64897BA8DA11}"/>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846259-8F9D-4217-8822-9C7274AD736D}"/>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2004DF1E-BC8B-4297-8586-C89DC6787D59}"/>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E8CD41D-F594-4970-9636-AE5747B54F29}"/>
              </a:ext>
            </a:extLst>
          </p:cNvPr>
          <p:cNvSpPr>
            <a:spLocks noGrp="1"/>
          </p:cNvSpPr>
          <p:nvPr>
            <p:ph type="sldNum" sz="quarter" idx="12"/>
          </p:nvPr>
        </p:nvSpPr>
        <p:spPr/>
        <p:txBody>
          <a:bodyPr/>
          <a:lstStyle>
            <a:lvl1pPr>
              <a:defRPr/>
            </a:lvl1pPr>
          </a:lstStyle>
          <a:p>
            <a:fld id="{2F99ED48-246B-492C-80DB-BD6909FDF3C0}" type="slidenum">
              <a:rPr lang="en-US" altLang="en-US"/>
              <a:pPr/>
              <a:t>‹#›</a:t>
            </a:fld>
            <a:endParaRPr lang="en-US" altLang="en-US"/>
          </a:p>
        </p:txBody>
      </p:sp>
    </p:spTree>
    <p:extLst>
      <p:ext uri="{BB962C8B-B14F-4D97-AF65-F5344CB8AC3E}">
        <p14:creationId xmlns:p14="http://schemas.microsoft.com/office/powerpoint/2010/main" val="4027372714"/>
      </p:ext>
    </p:extLst>
  </p:cSld>
  <p:clrMapOvr>
    <a:masterClrMapping/>
  </p:clrMapOvr>
  <p:transition>
    <p:push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B846-AFEA-41B7-88BB-40EB5DA717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9561C3E-91F4-41D7-98A5-08FD62D4D598}"/>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E2CC073D-4318-4CFA-8B28-C191930A78BB}"/>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C520934-6020-4A13-B9E4-1428D083053F}"/>
              </a:ext>
            </a:extLst>
          </p:cNvPr>
          <p:cNvSpPr>
            <a:spLocks noGrp="1"/>
          </p:cNvSpPr>
          <p:nvPr>
            <p:ph type="sldNum" sz="quarter" idx="12"/>
          </p:nvPr>
        </p:nvSpPr>
        <p:spPr/>
        <p:txBody>
          <a:bodyPr/>
          <a:lstStyle>
            <a:lvl1pPr>
              <a:defRPr/>
            </a:lvl1pPr>
          </a:lstStyle>
          <a:p>
            <a:fld id="{36FAAE46-E6CE-4483-8133-79632D433BDA}" type="slidenum">
              <a:rPr lang="en-US" altLang="en-US"/>
              <a:pPr/>
              <a:t>‹#›</a:t>
            </a:fld>
            <a:endParaRPr lang="en-US" altLang="en-US"/>
          </a:p>
        </p:txBody>
      </p:sp>
    </p:spTree>
    <p:extLst>
      <p:ext uri="{BB962C8B-B14F-4D97-AF65-F5344CB8AC3E}">
        <p14:creationId xmlns:p14="http://schemas.microsoft.com/office/powerpoint/2010/main" val="3790798670"/>
      </p:ext>
    </p:extLst>
  </p:cSld>
  <p:clrMapOvr>
    <a:masterClrMapping/>
  </p:clrMapOvr>
  <p:transition>
    <p:push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7C3EC6-6618-4D00-B796-10BA6C9534F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6EF6C63B-0155-4CE7-B2D1-BDB6EFB180A3}"/>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EBE698EA-87CE-406E-B677-58BB3DD3898B}"/>
              </a:ext>
            </a:extLst>
          </p:cNvPr>
          <p:cNvSpPr>
            <a:spLocks noGrp="1"/>
          </p:cNvSpPr>
          <p:nvPr>
            <p:ph type="sldNum" sz="quarter" idx="12"/>
          </p:nvPr>
        </p:nvSpPr>
        <p:spPr/>
        <p:txBody>
          <a:bodyPr/>
          <a:lstStyle>
            <a:lvl1pPr>
              <a:defRPr/>
            </a:lvl1pPr>
          </a:lstStyle>
          <a:p>
            <a:fld id="{7ECF237E-823C-4F00-8BEE-6D94998D63DA}" type="slidenum">
              <a:rPr lang="en-US" altLang="en-US"/>
              <a:pPr/>
              <a:t>‹#›</a:t>
            </a:fld>
            <a:endParaRPr lang="en-US" altLang="en-US"/>
          </a:p>
        </p:txBody>
      </p:sp>
    </p:spTree>
    <p:extLst>
      <p:ext uri="{BB962C8B-B14F-4D97-AF65-F5344CB8AC3E}">
        <p14:creationId xmlns:p14="http://schemas.microsoft.com/office/powerpoint/2010/main" val="1462387312"/>
      </p:ext>
    </p:extLst>
  </p:cSld>
  <p:clrMapOvr>
    <a:masterClrMapping/>
  </p:clrMapOvr>
  <p:transition>
    <p:push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8DDCC-E738-4318-AAE5-D471D1E0B07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82F7333-F3E7-4634-B71B-7F6F9D07814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F4909D-51B7-4560-BBDB-3BAA1B1D70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D58A71-99BB-43E1-98A1-01119B9947FF}"/>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BD843963-9371-4AD9-B015-0E61B923DA6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099143E4-B0F7-4299-BB56-825B6947EAA1}"/>
              </a:ext>
            </a:extLst>
          </p:cNvPr>
          <p:cNvSpPr>
            <a:spLocks noGrp="1"/>
          </p:cNvSpPr>
          <p:nvPr>
            <p:ph type="sldNum" sz="quarter" idx="12"/>
          </p:nvPr>
        </p:nvSpPr>
        <p:spPr/>
        <p:txBody>
          <a:bodyPr/>
          <a:lstStyle>
            <a:lvl1pPr>
              <a:defRPr/>
            </a:lvl1pPr>
          </a:lstStyle>
          <a:p>
            <a:fld id="{EF311183-EEAA-47A4-8DF3-580556B3BDE3}" type="slidenum">
              <a:rPr lang="en-US" altLang="en-US"/>
              <a:pPr/>
              <a:t>‹#›</a:t>
            </a:fld>
            <a:endParaRPr lang="en-US" altLang="en-US"/>
          </a:p>
        </p:txBody>
      </p:sp>
    </p:spTree>
    <p:extLst>
      <p:ext uri="{BB962C8B-B14F-4D97-AF65-F5344CB8AC3E}">
        <p14:creationId xmlns:p14="http://schemas.microsoft.com/office/powerpoint/2010/main" val="2387901700"/>
      </p:ext>
    </p:extLst>
  </p:cSld>
  <p:clrMapOvr>
    <a:masterClrMapping/>
  </p:clrMapOvr>
  <p:transition>
    <p:push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33289-2D93-4F30-BD5A-A5897C6CD0FB}"/>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90011E-871C-48A5-BDAF-C61EA3A30B9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D8C2D4-8FAF-43C7-9FE8-9B0C4520FAD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6C4FBF-1034-45FD-86AB-8EA0A1FE012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0C90B1A-74D2-474F-93D7-6117B20BC83E}"/>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FEA8B35A-5006-4E2B-A681-0B2E193DD777}"/>
              </a:ext>
            </a:extLst>
          </p:cNvPr>
          <p:cNvSpPr>
            <a:spLocks noGrp="1"/>
          </p:cNvSpPr>
          <p:nvPr>
            <p:ph type="sldNum" sz="quarter" idx="12"/>
          </p:nvPr>
        </p:nvSpPr>
        <p:spPr/>
        <p:txBody>
          <a:bodyPr/>
          <a:lstStyle>
            <a:lvl1pPr>
              <a:defRPr/>
            </a:lvl1pPr>
          </a:lstStyle>
          <a:p>
            <a:fld id="{7F3130A1-F8B2-4527-8175-367545399D12}" type="slidenum">
              <a:rPr lang="en-US" altLang="en-US"/>
              <a:pPr/>
              <a:t>‹#›</a:t>
            </a:fld>
            <a:endParaRPr lang="en-US" altLang="en-US"/>
          </a:p>
        </p:txBody>
      </p:sp>
    </p:spTree>
    <p:extLst>
      <p:ext uri="{BB962C8B-B14F-4D97-AF65-F5344CB8AC3E}">
        <p14:creationId xmlns:p14="http://schemas.microsoft.com/office/powerpoint/2010/main" val="503142711"/>
      </p:ext>
    </p:extLst>
  </p:cSld>
  <p:clrMapOvr>
    <a:masterClrMapping/>
  </p:clrMapOvr>
  <p:transition>
    <p:push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72034" name="Rectangle 2">
            <a:extLst>
              <a:ext uri="{FF2B5EF4-FFF2-40B4-BE49-F238E27FC236}">
                <a16:creationId xmlns:a16="http://schemas.microsoft.com/office/drawing/2014/main" id="{8DFC7F0F-ABD5-4BA8-9751-9EEF946CD825}"/>
              </a:ext>
            </a:extLst>
          </p:cNvPr>
          <p:cNvSpPr>
            <a:spLocks noGrp="1" noChangeArrowheads="1"/>
          </p:cNvSpPr>
          <p:nvPr>
            <p:ph type="title"/>
          </p:nvPr>
        </p:nvSpPr>
        <p:spPr bwMode="auto">
          <a:xfrm>
            <a:off x="457200" y="292100"/>
            <a:ext cx="82296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72035" name="Rectangle 3">
            <a:extLst>
              <a:ext uri="{FF2B5EF4-FFF2-40B4-BE49-F238E27FC236}">
                <a16:creationId xmlns:a16="http://schemas.microsoft.com/office/drawing/2014/main" id="{02987B95-80D8-48F6-BED5-9079AAC8CD55}"/>
              </a:ext>
            </a:extLst>
          </p:cNvPr>
          <p:cNvSpPr>
            <a:spLocks noGrp="1" noChangeArrowheads="1"/>
          </p:cNvSpPr>
          <p:nvPr>
            <p:ph type="body" idx="1"/>
          </p:nvPr>
        </p:nvSpPr>
        <p:spPr bwMode="auto">
          <a:xfrm>
            <a:off x="457200" y="19050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2036" name="Rectangle 4">
            <a:extLst>
              <a:ext uri="{FF2B5EF4-FFF2-40B4-BE49-F238E27FC236}">
                <a16:creationId xmlns:a16="http://schemas.microsoft.com/office/drawing/2014/main" id="{3631EBDC-9005-4C81-8A68-C59EC01D52D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172037" name="Rectangle 5">
            <a:extLst>
              <a:ext uri="{FF2B5EF4-FFF2-40B4-BE49-F238E27FC236}">
                <a16:creationId xmlns:a16="http://schemas.microsoft.com/office/drawing/2014/main" id="{0D0B5F55-A1E5-4108-BB34-54DB4CCA9360}"/>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panose="020B0604020202020204" pitchFamily="34" charset="0"/>
              </a:defRPr>
            </a:lvl1pPr>
          </a:lstStyle>
          <a:p>
            <a:endParaRPr lang="en-US" altLang="en-US"/>
          </a:p>
        </p:txBody>
      </p:sp>
      <p:sp>
        <p:nvSpPr>
          <p:cNvPr id="172038" name="Rectangle 6">
            <a:extLst>
              <a:ext uri="{FF2B5EF4-FFF2-40B4-BE49-F238E27FC236}">
                <a16:creationId xmlns:a16="http://schemas.microsoft.com/office/drawing/2014/main" id="{F924F0FC-1788-4B78-A08A-E6321AC8BC1C}"/>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F860593D-DCEA-46A8-A910-CFEF6AF7D6B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ransition>
    <p:push dir="r"/>
  </p:transition>
  <p:txStyles>
    <p:titleStyle>
      <a:lvl1pPr algn="l"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120000"/>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panose="020B0604030504040204" pitchFamily="34" charset="0"/>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120000"/>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Font typeface="Tahoma" panose="020B0604030504040204" pitchFamily="34" charset="0"/>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80000"/>
        <a:buFont typeface="Wingdings" panose="05000000000000000000" pitchFamily="2" charset="2"/>
        <a:buChar char="v"/>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A33C2D18-D957-45A3-9045-798C31756131}"/>
              </a:ext>
            </a:extLst>
          </p:cNvPr>
          <p:cNvSpPr>
            <a:spLocks noGrp="1" noChangeArrowheads="1"/>
          </p:cNvSpPr>
          <p:nvPr>
            <p:ph type="subTitle" idx="1"/>
          </p:nvPr>
        </p:nvSpPr>
        <p:spPr>
          <a:xfrm>
            <a:off x="1295400" y="2057400"/>
            <a:ext cx="6400800" cy="1752600"/>
          </a:xfrm>
        </p:spPr>
        <p:txBody>
          <a:bodyPr/>
          <a:lstStyle/>
          <a:p>
            <a:r>
              <a:rPr lang="en-US" altLang="en-US" sz="6600"/>
              <a:t>HUKUM ISLAM </a:t>
            </a:r>
          </a:p>
        </p:txBody>
      </p:sp>
    </p:spTree>
  </p:cSld>
  <p:clrMapOvr>
    <a:masterClrMapping/>
  </p:clrMapOvr>
  <p:transition>
    <p:push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F580974-53F7-4D2A-B4E5-DD32BB80DAC3}"/>
              </a:ext>
            </a:extLst>
          </p:cNvPr>
          <p:cNvSpPr>
            <a:spLocks noGrp="1" noChangeArrowheads="1"/>
          </p:cNvSpPr>
          <p:nvPr>
            <p:ph type="title"/>
          </p:nvPr>
        </p:nvSpPr>
        <p:spPr/>
        <p:txBody>
          <a:bodyPr/>
          <a:lstStyle/>
          <a:p>
            <a:r>
              <a:rPr lang="en-US" altLang="en-US"/>
              <a:t>PEMBAGIAN HUKUM</a:t>
            </a:r>
          </a:p>
        </p:txBody>
      </p:sp>
      <p:sp>
        <p:nvSpPr>
          <p:cNvPr id="11267" name="Rectangle 3">
            <a:extLst>
              <a:ext uri="{FF2B5EF4-FFF2-40B4-BE49-F238E27FC236}">
                <a16:creationId xmlns:a16="http://schemas.microsoft.com/office/drawing/2014/main" id="{A6C8F448-C643-49B4-928F-D05F91EA8550}"/>
              </a:ext>
            </a:extLst>
          </p:cNvPr>
          <p:cNvSpPr>
            <a:spLocks noGrp="1" noChangeArrowheads="1"/>
          </p:cNvSpPr>
          <p:nvPr>
            <p:ph type="body" idx="1"/>
          </p:nvPr>
        </p:nvSpPr>
        <p:spPr/>
        <p:txBody>
          <a:bodyPr/>
          <a:lstStyle/>
          <a:p>
            <a:pPr marL="609600" indent="-609600">
              <a:lnSpc>
                <a:spcPct val="90000"/>
              </a:lnSpc>
              <a:buFontTx/>
              <a:buAutoNum type="arabicPeriod"/>
            </a:pPr>
            <a:r>
              <a:rPr lang="en-US" altLang="en-US" sz="2800"/>
              <a:t>Hukum Taklifi, meliputi :</a:t>
            </a:r>
          </a:p>
          <a:p>
            <a:pPr marL="609600" indent="-609600">
              <a:lnSpc>
                <a:spcPct val="90000"/>
              </a:lnSpc>
              <a:buFontTx/>
              <a:buNone/>
            </a:pPr>
            <a:r>
              <a:rPr lang="en-US" altLang="en-US" sz="2800"/>
              <a:t>	a. Al-Ijab, yaitu firman yang menuntut sesuatu</a:t>
            </a:r>
          </a:p>
          <a:p>
            <a:pPr marL="609600" indent="-609600">
              <a:lnSpc>
                <a:spcPct val="90000"/>
              </a:lnSpc>
              <a:buFontTx/>
              <a:buNone/>
            </a:pPr>
            <a:r>
              <a:rPr lang="en-US" altLang="en-US" sz="2800"/>
              <a:t>         perbuatan dengan tuntutan yang pasti. </a:t>
            </a:r>
          </a:p>
          <a:p>
            <a:pPr marL="609600" indent="-609600">
              <a:lnSpc>
                <a:spcPct val="90000"/>
              </a:lnSpc>
              <a:buFontTx/>
              <a:buNone/>
            </a:pPr>
            <a:r>
              <a:rPr lang="en-US" altLang="en-US" sz="2800"/>
              <a:t>         Dalam hukum Fiqih biasa disebut dengan </a:t>
            </a:r>
          </a:p>
          <a:p>
            <a:pPr marL="609600" indent="-609600">
              <a:lnSpc>
                <a:spcPct val="90000"/>
              </a:lnSpc>
              <a:buFontTx/>
              <a:buNone/>
            </a:pPr>
            <a:r>
              <a:rPr lang="en-US" altLang="en-US" sz="2800"/>
              <a:t>         istilah Wajib.</a:t>
            </a:r>
          </a:p>
          <a:p>
            <a:pPr marL="609600" indent="-609600">
              <a:lnSpc>
                <a:spcPct val="90000"/>
              </a:lnSpc>
              <a:buFontTx/>
              <a:buNone/>
            </a:pPr>
            <a:r>
              <a:rPr lang="en-US" altLang="en-US" sz="2800"/>
              <a:t>	b. An-Nadab (anjuran/sunnat), yaitu firman </a:t>
            </a:r>
          </a:p>
          <a:p>
            <a:pPr marL="609600" indent="-609600">
              <a:lnSpc>
                <a:spcPct val="90000"/>
              </a:lnSpc>
              <a:buFontTx/>
              <a:buNone/>
            </a:pPr>
            <a:r>
              <a:rPr lang="en-US" altLang="en-US" sz="2800"/>
              <a:t>          yang menuntut sesuatu perbuatan dengan </a:t>
            </a:r>
          </a:p>
          <a:p>
            <a:pPr marL="609600" indent="-609600">
              <a:lnSpc>
                <a:spcPct val="90000"/>
              </a:lnSpc>
              <a:buFontTx/>
              <a:buNone/>
            </a:pPr>
            <a:r>
              <a:rPr lang="en-US" altLang="en-US" sz="2800"/>
              <a:t>          tuntutan yang tidak pasti. Dalam hukum </a:t>
            </a:r>
          </a:p>
          <a:p>
            <a:pPr marL="609600" indent="-609600">
              <a:lnSpc>
                <a:spcPct val="90000"/>
              </a:lnSpc>
              <a:buFontTx/>
              <a:buNone/>
            </a:pPr>
            <a:r>
              <a:rPr lang="en-US" altLang="en-US" sz="2800"/>
              <a:t>          Fiqih biasa disebut dengan istilah Sunnat.</a:t>
            </a:r>
          </a:p>
        </p:txBody>
      </p:sp>
    </p:spTree>
  </p:cSld>
  <p:clrMapOvr>
    <a:masterClrMapping/>
  </p:clrMapOvr>
  <p:transition>
    <p:push dir="r"/>
  </p:transition>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a:extLst>
              <a:ext uri="{FF2B5EF4-FFF2-40B4-BE49-F238E27FC236}">
                <a16:creationId xmlns:a16="http://schemas.microsoft.com/office/drawing/2014/main" id="{BCAC9D46-0B82-4706-AE0D-340DCA3ED902}"/>
              </a:ext>
            </a:extLst>
          </p:cNvPr>
          <p:cNvSpPr>
            <a:spLocks noGrp="1" noChangeArrowheads="1"/>
          </p:cNvSpPr>
          <p:nvPr>
            <p:ph type="title"/>
          </p:nvPr>
        </p:nvSpPr>
        <p:spPr>
          <a:xfrm>
            <a:off x="457200" y="152400"/>
            <a:ext cx="8229600" cy="788988"/>
          </a:xfrm>
        </p:spPr>
        <p:txBody>
          <a:bodyPr/>
          <a:lstStyle/>
          <a:p>
            <a:r>
              <a:rPr lang="en-US" altLang="en-US" sz="3400"/>
              <a:t>HUKUM WARIS ANAK DALAM KANDUNGAN</a:t>
            </a:r>
          </a:p>
        </p:txBody>
      </p:sp>
      <p:sp>
        <p:nvSpPr>
          <p:cNvPr id="143363" name="Rectangle 3">
            <a:extLst>
              <a:ext uri="{FF2B5EF4-FFF2-40B4-BE49-F238E27FC236}">
                <a16:creationId xmlns:a16="http://schemas.microsoft.com/office/drawing/2014/main" id="{E78D72F0-6D45-429C-8E39-145157B383BC}"/>
              </a:ext>
            </a:extLst>
          </p:cNvPr>
          <p:cNvSpPr>
            <a:spLocks noGrp="1" noChangeArrowheads="1"/>
          </p:cNvSpPr>
          <p:nvPr>
            <p:ph type="body" idx="1"/>
          </p:nvPr>
        </p:nvSpPr>
        <p:spPr>
          <a:xfrm>
            <a:off x="457200" y="1066800"/>
            <a:ext cx="8229600" cy="5064125"/>
          </a:xfrm>
        </p:spPr>
        <p:txBody>
          <a:bodyPr/>
          <a:lstStyle/>
          <a:p>
            <a:pPr marL="609600" indent="-609600">
              <a:lnSpc>
                <a:spcPct val="90000"/>
              </a:lnSpc>
              <a:buFontTx/>
              <a:buNone/>
            </a:pPr>
            <a:r>
              <a:rPr lang="en-US" altLang="en-US" sz="2400"/>
              <a:t>Anak dalam kandungan yang ditinggal mati ayahnya menurut sebagian besar ulama dianggap sebagai ahli waris, namun hukum kewarisannya memiliki beberapa persyaratan, yaitu :</a:t>
            </a:r>
          </a:p>
          <a:p>
            <a:pPr marL="609600" indent="-609600">
              <a:lnSpc>
                <a:spcPct val="90000"/>
              </a:lnSpc>
              <a:buFont typeface="Wingdings" panose="05000000000000000000" pitchFamily="2" charset="2"/>
              <a:buAutoNum type="arabicPeriod"/>
            </a:pPr>
            <a:r>
              <a:rPr lang="en-US" altLang="en-US" sz="2400"/>
              <a:t>Dapat diyakini bahwa anak itu telah ada dalam kandungan ibunya pada waktu muwarisnya meninggal dunia.</a:t>
            </a:r>
          </a:p>
          <a:p>
            <a:pPr marL="609600" indent="-609600">
              <a:lnSpc>
                <a:spcPct val="90000"/>
              </a:lnSpc>
              <a:buFont typeface="Wingdings" panose="05000000000000000000" pitchFamily="2" charset="2"/>
              <a:buAutoNum type="arabicPeriod"/>
            </a:pPr>
            <a:r>
              <a:rPr lang="en-US" altLang="en-US" sz="2400"/>
              <a:t>Bayi itu harus dilahirkan dalam keadaan hidup, karena hanya orang yang hiduplah yang mempunyai keahlian memiliki pusaka. Adapun ciri keadaan hidupnya adalah ketika ia bayi itu dilahirkan dari perut ibunya dicirikan dari adanya jeritan (tangisan) atau gerakan, atau menetek pada payudara ibunya serta ditandai dengan tanda-tanda kehidupan lainnya.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43362"/>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43363">
                                            <p:txEl>
                                              <p:pRg st="0" end="0"/>
                                            </p:txEl>
                                          </p:spTgt>
                                        </p:tgtEl>
                                        <p:attrNameLst>
                                          <p:attrName>style.visibility</p:attrName>
                                        </p:attrNameLst>
                                      </p:cBhvr>
                                      <p:to>
                                        <p:strVal val="visible"/>
                                      </p:to>
                                    </p:set>
                                    <p:animEffect transition="in" filter="fade">
                                      <p:cBhvr>
                                        <p:cTn id="11" dur="1000"/>
                                        <p:tgtEl>
                                          <p:spTgt spid="143363">
                                            <p:txEl>
                                              <p:pRg st="0" end="0"/>
                                            </p:txEl>
                                          </p:spTgt>
                                        </p:tgtEl>
                                      </p:cBhvr>
                                    </p:animEffect>
                                    <p:anim calcmode="lin" valueType="num">
                                      <p:cBhvr>
                                        <p:cTn id="12" dur="1000" fill="hold"/>
                                        <p:tgtEl>
                                          <p:spTgt spid="143363">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43363">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4336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43363">
                                            <p:txEl>
                                              <p:pRg st="1" end="1"/>
                                            </p:txEl>
                                          </p:spTgt>
                                        </p:tgtEl>
                                        <p:attrNameLst>
                                          <p:attrName>style.visibility</p:attrName>
                                        </p:attrNameLst>
                                      </p:cBhvr>
                                      <p:to>
                                        <p:strVal val="visible"/>
                                      </p:to>
                                    </p:set>
                                    <p:animEffect transition="in" filter="fade">
                                      <p:cBhvr>
                                        <p:cTn id="19" dur="1000"/>
                                        <p:tgtEl>
                                          <p:spTgt spid="143363">
                                            <p:txEl>
                                              <p:pRg st="1" end="1"/>
                                            </p:txEl>
                                          </p:spTgt>
                                        </p:tgtEl>
                                      </p:cBhvr>
                                    </p:animEffect>
                                    <p:anim calcmode="lin" valueType="num">
                                      <p:cBhvr>
                                        <p:cTn id="20" dur="1000" fill="hold"/>
                                        <p:tgtEl>
                                          <p:spTgt spid="143363">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43363">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4336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43363">
                                            <p:txEl>
                                              <p:pRg st="2" end="2"/>
                                            </p:txEl>
                                          </p:spTgt>
                                        </p:tgtEl>
                                        <p:attrNameLst>
                                          <p:attrName>style.visibility</p:attrName>
                                        </p:attrNameLst>
                                      </p:cBhvr>
                                      <p:to>
                                        <p:strVal val="visible"/>
                                      </p:to>
                                    </p:set>
                                    <p:animEffect transition="in" filter="fade">
                                      <p:cBhvr>
                                        <p:cTn id="27" dur="1000"/>
                                        <p:tgtEl>
                                          <p:spTgt spid="143363">
                                            <p:txEl>
                                              <p:pRg st="2" end="2"/>
                                            </p:txEl>
                                          </p:spTgt>
                                        </p:tgtEl>
                                      </p:cBhvr>
                                    </p:animEffect>
                                    <p:anim calcmode="lin" valueType="num">
                                      <p:cBhvr>
                                        <p:cTn id="28" dur="1000" fill="hold"/>
                                        <p:tgtEl>
                                          <p:spTgt spid="143363">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43363">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4336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p:bldP spid="143363" grpId="0" build="p"/>
    </p:bldLst>
  </p:timing>
</p:sld>
</file>

<file path=ppt/slides/slide10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7" name="Rectangle 3">
            <a:extLst>
              <a:ext uri="{FF2B5EF4-FFF2-40B4-BE49-F238E27FC236}">
                <a16:creationId xmlns:a16="http://schemas.microsoft.com/office/drawing/2014/main" id="{F94E0972-4715-4052-B051-2869F4DA2325}"/>
              </a:ext>
            </a:extLst>
          </p:cNvPr>
          <p:cNvSpPr>
            <a:spLocks noGrp="1" noChangeArrowheads="1"/>
          </p:cNvSpPr>
          <p:nvPr>
            <p:ph type="body" idx="1"/>
          </p:nvPr>
        </p:nvSpPr>
        <p:spPr>
          <a:xfrm>
            <a:off x="457200" y="381000"/>
            <a:ext cx="8229600" cy="5749925"/>
          </a:xfrm>
        </p:spPr>
        <p:txBody>
          <a:bodyPr/>
          <a:lstStyle/>
          <a:p>
            <a:pPr marL="609600" indent="-609600">
              <a:buFontTx/>
              <a:buNone/>
            </a:pPr>
            <a:r>
              <a:rPr lang="en-US" altLang="en-US" sz="2800"/>
              <a:t>Dalam pembagian masalah ini : Kita harus mem-bagi harta pusaka secara bertahap, yaitu sebe-lum bayi lahir diadakan pembagian sementara, sedangkan pembagian sebenarnya ditangguhkan sampai bayi dilahirkan.</a:t>
            </a:r>
          </a:p>
          <a:p>
            <a:pPr marL="609600" indent="-609600">
              <a:buFontTx/>
              <a:buNone/>
            </a:pPr>
            <a:r>
              <a:rPr lang="en-US" altLang="en-US" sz="2800"/>
              <a:t>Keadaan darurat semacam ini, memberi motivasi pada para ahli fiqih untuk menyusun hukum secara khusus bagi anak yang ada dalam kan-dungan, yakni harta pusaka dibagi secara ber-tahap, sedapat mungkin berhati-hati demi ke-maslahatan anak yang berada dalam kandung-an. </a:t>
            </a:r>
          </a:p>
          <a:p>
            <a:pPr marL="609600" indent="-609600">
              <a:buFont typeface="Wingdings" panose="05000000000000000000" pitchFamily="2" charset="2"/>
              <a:buAutoNum type="arabicPeriod"/>
            </a:pPr>
            <a:endParaRPr lang="en-US" altLang="en-US" sz="280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4387">
                                            <p:txEl>
                                              <p:pRg st="0" end="0"/>
                                            </p:txEl>
                                          </p:spTgt>
                                        </p:tgtEl>
                                        <p:attrNameLst>
                                          <p:attrName>style.visibility</p:attrName>
                                        </p:attrNameLst>
                                      </p:cBhvr>
                                      <p:to>
                                        <p:strVal val="visible"/>
                                      </p:to>
                                    </p:set>
                                    <p:animEffect transition="in" filter="fade">
                                      <p:cBhvr>
                                        <p:cTn id="7" dur="1000"/>
                                        <p:tgtEl>
                                          <p:spTgt spid="144387">
                                            <p:txEl>
                                              <p:pRg st="0" end="0"/>
                                            </p:txEl>
                                          </p:spTgt>
                                        </p:tgtEl>
                                      </p:cBhvr>
                                    </p:animEffect>
                                    <p:anim calcmode="lin" valueType="num">
                                      <p:cBhvr>
                                        <p:cTn id="8" dur="1000" fill="hold"/>
                                        <p:tgtEl>
                                          <p:spTgt spid="144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4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4387">
                                            <p:txEl>
                                              <p:pRg st="1" end="1"/>
                                            </p:txEl>
                                          </p:spTgt>
                                        </p:tgtEl>
                                        <p:attrNameLst>
                                          <p:attrName>style.visibility</p:attrName>
                                        </p:attrNameLst>
                                      </p:cBhvr>
                                      <p:to>
                                        <p:strVal val="visible"/>
                                      </p:to>
                                    </p:set>
                                    <p:animEffect transition="in" filter="fade">
                                      <p:cBhvr>
                                        <p:cTn id="14" dur="1000"/>
                                        <p:tgtEl>
                                          <p:spTgt spid="144387">
                                            <p:txEl>
                                              <p:pRg st="1" end="1"/>
                                            </p:txEl>
                                          </p:spTgt>
                                        </p:tgtEl>
                                      </p:cBhvr>
                                    </p:animEffect>
                                    <p:anim calcmode="lin" valueType="num">
                                      <p:cBhvr>
                                        <p:cTn id="15" dur="1000" fill="hold"/>
                                        <p:tgtEl>
                                          <p:spTgt spid="14438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438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p:bldLst>
  </p:timing>
</p:sld>
</file>

<file path=ppt/slides/slide10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a:extLst>
              <a:ext uri="{FF2B5EF4-FFF2-40B4-BE49-F238E27FC236}">
                <a16:creationId xmlns:a16="http://schemas.microsoft.com/office/drawing/2014/main" id="{B8EEDD43-273F-4AA0-9AF7-59CEF73C192C}"/>
              </a:ext>
            </a:extLst>
          </p:cNvPr>
          <p:cNvSpPr>
            <a:spLocks noGrp="1" noChangeArrowheads="1"/>
          </p:cNvSpPr>
          <p:nvPr>
            <p:ph type="title"/>
          </p:nvPr>
        </p:nvSpPr>
        <p:spPr>
          <a:xfrm>
            <a:off x="457200" y="292100"/>
            <a:ext cx="8229600" cy="681038"/>
          </a:xfrm>
        </p:spPr>
        <p:txBody>
          <a:bodyPr/>
          <a:lstStyle/>
          <a:p>
            <a:r>
              <a:rPr lang="en-US" altLang="en-US" sz="4000"/>
              <a:t>WARISAN ORANG YANG HILANG</a:t>
            </a:r>
          </a:p>
        </p:txBody>
      </p:sp>
      <p:sp>
        <p:nvSpPr>
          <p:cNvPr id="147459" name="Rectangle 3">
            <a:extLst>
              <a:ext uri="{FF2B5EF4-FFF2-40B4-BE49-F238E27FC236}">
                <a16:creationId xmlns:a16="http://schemas.microsoft.com/office/drawing/2014/main" id="{57E634C6-AC34-4A54-804D-BD92879A0C3F}"/>
              </a:ext>
            </a:extLst>
          </p:cNvPr>
          <p:cNvSpPr>
            <a:spLocks noGrp="1" noChangeArrowheads="1"/>
          </p:cNvSpPr>
          <p:nvPr>
            <p:ph type="body" idx="1"/>
          </p:nvPr>
        </p:nvSpPr>
        <p:spPr>
          <a:xfrm>
            <a:off x="457200" y="1219200"/>
            <a:ext cx="8229600" cy="4911725"/>
          </a:xfrm>
        </p:spPr>
        <p:txBody>
          <a:bodyPr/>
          <a:lstStyle/>
          <a:p>
            <a:pPr>
              <a:buFontTx/>
              <a:buNone/>
            </a:pPr>
            <a:r>
              <a:rPr lang="en-US" altLang="en-US"/>
              <a:t>Para ulama bersepakat bahwa isteri orang yang hilang tersebut tidak boleh dinikah-kan, dan hartanya tidak boleh diwariskan sampai orang yang hilang tersebut diketa-hui dan diyakini dengan jelas, apakah ia telah mati atau masih hidup. Dalam hal ini hanya hakimlah yang dapat memutuskan perkara tersebut.</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4745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47459">
                                            <p:txEl>
                                              <p:pRg st="0" end="0"/>
                                            </p:txEl>
                                          </p:spTgt>
                                        </p:tgtEl>
                                        <p:attrNameLst>
                                          <p:attrName>style.visibility</p:attrName>
                                        </p:attrNameLst>
                                      </p:cBhvr>
                                      <p:to>
                                        <p:strVal val="visible"/>
                                      </p:to>
                                    </p:set>
                                    <p:animEffect transition="in" filter="fade">
                                      <p:cBhvr>
                                        <p:cTn id="11" dur="1000">
                                          <p:stCondLst>
                                            <p:cond delay="0"/>
                                          </p:stCondLst>
                                        </p:cTn>
                                        <p:tgtEl>
                                          <p:spTgt spid="147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p:bldP spid="147459" grpId="0" build="p"/>
    </p:bldLst>
  </p:timing>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8482" name="Rectangle 2">
            <a:extLst>
              <a:ext uri="{FF2B5EF4-FFF2-40B4-BE49-F238E27FC236}">
                <a16:creationId xmlns:a16="http://schemas.microsoft.com/office/drawing/2014/main" id="{6FE944EC-D52B-4B2E-965B-F1F7AEAD1FF2}"/>
              </a:ext>
            </a:extLst>
          </p:cNvPr>
          <p:cNvSpPr>
            <a:spLocks noGrp="1" noChangeArrowheads="1"/>
          </p:cNvSpPr>
          <p:nvPr>
            <p:ph type="title"/>
          </p:nvPr>
        </p:nvSpPr>
        <p:spPr>
          <a:xfrm>
            <a:off x="608013" y="341313"/>
            <a:ext cx="8031162" cy="1258887"/>
          </a:xfrm>
        </p:spPr>
        <p:txBody>
          <a:bodyPr/>
          <a:lstStyle/>
          <a:p>
            <a:r>
              <a:rPr lang="en-US" altLang="en-US" sz="3400"/>
              <a:t>PENETAPAN TENGGANG WAKTU KEMATIAN ORANG HILANG</a:t>
            </a:r>
            <a:r>
              <a:rPr lang="en-US" altLang="en-US" sz="4000"/>
              <a:t> </a:t>
            </a:r>
          </a:p>
        </p:txBody>
      </p:sp>
      <p:sp>
        <p:nvSpPr>
          <p:cNvPr id="148483" name="Rectangle 3">
            <a:extLst>
              <a:ext uri="{FF2B5EF4-FFF2-40B4-BE49-F238E27FC236}">
                <a16:creationId xmlns:a16="http://schemas.microsoft.com/office/drawing/2014/main" id="{5D875632-F69E-4655-9471-BB721E1FF688}"/>
              </a:ext>
            </a:extLst>
          </p:cNvPr>
          <p:cNvSpPr>
            <a:spLocks noGrp="1" noChangeArrowheads="1"/>
          </p:cNvSpPr>
          <p:nvPr>
            <p:ph type="body" idx="1"/>
          </p:nvPr>
        </p:nvSpPr>
        <p:spPr/>
        <p:txBody>
          <a:bodyPr/>
          <a:lstStyle/>
          <a:p>
            <a:pPr>
              <a:buFontTx/>
              <a:buNone/>
            </a:pPr>
            <a:r>
              <a:rPr lang="en-US" altLang="en-US"/>
              <a:t>1. Ulama Hanafiah menetapkan bahwa orang itu dianggap mati dengan melihat teman-teman sepermainan/sebaya yang menetap di negaranya. Apabila teman-teman sepermainan/sebayanya sudah tidak ada yang hidup seorangpun, maka ia dihukumi telah mati. Sedangkan Abu Hanifah sendiri menetapkan tenggang waktu selama 90 tahun.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148482"/>
                                        </p:tgtEl>
                                        <p:attrNameLst>
                                          <p:attrName>style.visibility</p:attrName>
                                        </p:attrNameLst>
                                      </p:cBhvr>
                                      <p:to>
                                        <p:strVal val="visible"/>
                                      </p:to>
                                    </p:set>
                                    <p:anim calcmode="lin" valueType="num">
                                      <p:cBhvr>
                                        <p:cTn id="7" dur="500" fill="hold"/>
                                        <p:tgtEl>
                                          <p:spTgt spid="148482"/>
                                        </p:tgtEl>
                                        <p:attrNameLst>
                                          <p:attrName>ppt_w</p:attrName>
                                        </p:attrNameLst>
                                      </p:cBhvr>
                                      <p:tavLst>
                                        <p:tav tm="0">
                                          <p:val>
                                            <p:fltVal val="0"/>
                                          </p:val>
                                        </p:tav>
                                        <p:tav tm="100000">
                                          <p:val>
                                            <p:strVal val="#ppt_w"/>
                                          </p:val>
                                        </p:tav>
                                      </p:tavLst>
                                    </p:anim>
                                    <p:anim calcmode="lin" valueType="num">
                                      <p:cBhvr>
                                        <p:cTn id="8" dur="500" fill="hold"/>
                                        <p:tgtEl>
                                          <p:spTgt spid="148482"/>
                                        </p:tgtEl>
                                        <p:attrNameLst>
                                          <p:attrName>ppt_h</p:attrName>
                                        </p:attrNameLst>
                                      </p:cBhvr>
                                      <p:tavLst>
                                        <p:tav tm="0">
                                          <p:val>
                                            <p:fltVal val="0"/>
                                          </p:val>
                                        </p:tav>
                                        <p:tav tm="100000">
                                          <p:val>
                                            <p:strVal val="#ppt_h"/>
                                          </p:val>
                                        </p:tav>
                                      </p:tavLst>
                                    </p:anim>
                                    <p:anim calcmode="lin" valueType="num">
                                      <p:cBhvr>
                                        <p:cTn id="9" dur="500" fill="hold"/>
                                        <p:tgtEl>
                                          <p:spTgt spid="148482"/>
                                        </p:tgtEl>
                                        <p:attrNameLst>
                                          <p:attrName>style.rotation</p:attrName>
                                        </p:attrNameLst>
                                      </p:cBhvr>
                                      <p:tavLst>
                                        <p:tav tm="0">
                                          <p:val>
                                            <p:fltVal val="360"/>
                                          </p:val>
                                        </p:tav>
                                        <p:tav tm="100000">
                                          <p:val>
                                            <p:fltVal val="0"/>
                                          </p:val>
                                        </p:tav>
                                      </p:tavLst>
                                    </p:anim>
                                    <p:animEffect transition="in" filter="fade">
                                      <p:cBhvr>
                                        <p:cTn id="10" dur="500"/>
                                        <p:tgtEl>
                                          <p:spTgt spid="14848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48483">
                                            <p:txEl>
                                              <p:pRg st="0" end="0"/>
                                            </p:txEl>
                                          </p:spTgt>
                                        </p:tgtEl>
                                        <p:attrNameLst>
                                          <p:attrName>style.visibility</p:attrName>
                                        </p:attrNameLst>
                                      </p:cBhvr>
                                      <p:to>
                                        <p:strVal val="visible"/>
                                      </p:to>
                                    </p:set>
                                    <p:anim calcmode="lin" valueType="num">
                                      <p:cBhvr>
                                        <p:cTn id="15" dur="500" fill="hold"/>
                                        <p:tgtEl>
                                          <p:spTgt spid="14848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14848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14848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14848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2" grpId="0"/>
      <p:bldP spid="148483" grpId="0" build="p"/>
    </p:bldLst>
  </p:timing>
</p:sld>
</file>

<file path=ppt/slides/slide10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7" name="Rectangle 3">
            <a:extLst>
              <a:ext uri="{FF2B5EF4-FFF2-40B4-BE49-F238E27FC236}">
                <a16:creationId xmlns:a16="http://schemas.microsoft.com/office/drawing/2014/main" id="{A13FAB41-5B3E-4CF3-BEC4-3FC80DB02C56}"/>
              </a:ext>
            </a:extLst>
          </p:cNvPr>
          <p:cNvSpPr>
            <a:spLocks noGrp="1" noChangeArrowheads="1"/>
          </p:cNvSpPr>
          <p:nvPr>
            <p:ph type="body" idx="1"/>
          </p:nvPr>
        </p:nvSpPr>
        <p:spPr>
          <a:xfrm>
            <a:off x="457200" y="228600"/>
            <a:ext cx="8229600" cy="5902325"/>
          </a:xfrm>
        </p:spPr>
        <p:txBody>
          <a:bodyPr/>
          <a:lstStyle/>
          <a:p>
            <a:pPr>
              <a:buFontTx/>
              <a:buNone/>
            </a:pPr>
            <a:r>
              <a:rPr lang="en-US" altLang="en-US" sz="2800"/>
              <a:t>2. Ulama Malikiyah menetapkan bahwa tenggang waktunya selama 70 tahun, hal ini didasarkan pada hadits masyhur yang artinya “</a:t>
            </a:r>
            <a:r>
              <a:rPr lang="en-US" altLang="en-US" sz="2800" i="1"/>
              <a:t>Umur ummatku antara 60 dan 70 tahun”. </a:t>
            </a:r>
            <a:endParaRPr lang="en-US" altLang="en-US" sz="2800"/>
          </a:p>
          <a:p>
            <a:pPr>
              <a:buFontTx/>
              <a:buNone/>
            </a:pPr>
            <a:r>
              <a:rPr lang="en-US" altLang="en-US" sz="2800"/>
              <a:t>3. Ulama Syafi’iyah menyatakan bahwa tenggang waktunya adalah 90 tahun, yaitu masa matinya teman-teman seangkatan di negaranya. Penda-pat Imam Syafi’I yang paling ‘</a:t>
            </a:r>
            <a:r>
              <a:rPr lang="en-US" altLang="en-US" sz="2800" i="1"/>
              <a:t>sahih’ </a:t>
            </a:r>
            <a:r>
              <a:rPr lang="en-US" altLang="en-US" sz="2800"/>
              <a:t> adalah se-benarnya tenggang waktunya tidaklah dapat di-tentukan secara pasti, tetapi ketetapan kemati-annya diputuskan oleh pengadilan. Dalam hal ini hakim berijtihad untuk menghukumi kematian-nya.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iterate type="lt">
                                    <p:tmPct val="10000"/>
                                  </p:iterate>
                                  <p:childTnLst>
                                    <p:set>
                                      <p:cBhvr>
                                        <p:cTn id="6" dur="1" fill="hold">
                                          <p:stCondLst>
                                            <p:cond delay="0"/>
                                          </p:stCondLst>
                                        </p:cTn>
                                        <p:tgtEl>
                                          <p:spTgt spid="149507">
                                            <p:txEl>
                                              <p:pRg st="0" end="0"/>
                                            </p:txEl>
                                          </p:spTgt>
                                        </p:tgtEl>
                                        <p:attrNameLst>
                                          <p:attrName>style.visibility</p:attrName>
                                        </p:attrNameLst>
                                      </p:cBhvr>
                                      <p:to>
                                        <p:strVal val="visible"/>
                                      </p:to>
                                    </p:set>
                                    <p:animEffect transition="in" filter="fade">
                                      <p:cBhvr>
                                        <p:cTn id="7" dur="1000"/>
                                        <p:tgtEl>
                                          <p:spTgt spid="149507">
                                            <p:txEl>
                                              <p:pRg st="0" end="0"/>
                                            </p:txEl>
                                          </p:spTgt>
                                        </p:tgtEl>
                                      </p:cBhvr>
                                    </p:animEffect>
                                    <p:anim calcmode="lin" valueType="num">
                                      <p:cBhvr>
                                        <p:cTn id="8" dur="1000" fill="hold"/>
                                        <p:tgtEl>
                                          <p:spTgt spid="149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9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iterate type="lt">
                                    <p:tmPct val="10000"/>
                                  </p:iterate>
                                  <p:childTnLst>
                                    <p:set>
                                      <p:cBhvr>
                                        <p:cTn id="13" dur="1" fill="hold">
                                          <p:stCondLst>
                                            <p:cond delay="0"/>
                                          </p:stCondLst>
                                        </p:cTn>
                                        <p:tgtEl>
                                          <p:spTgt spid="149507">
                                            <p:txEl>
                                              <p:pRg st="1" end="1"/>
                                            </p:txEl>
                                          </p:spTgt>
                                        </p:tgtEl>
                                        <p:attrNameLst>
                                          <p:attrName>style.visibility</p:attrName>
                                        </p:attrNameLst>
                                      </p:cBhvr>
                                      <p:to>
                                        <p:strVal val="visible"/>
                                      </p:to>
                                    </p:set>
                                    <p:animEffect transition="in" filter="fade">
                                      <p:cBhvr>
                                        <p:cTn id="14" dur="1000"/>
                                        <p:tgtEl>
                                          <p:spTgt spid="149507">
                                            <p:txEl>
                                              <p:pRg st="1" end="1"/>
                                            </p:txEl>
                                          </p:spTgt>
                                        </p:tgtEl>
                                      </p:cBhvr>
                                    </p:animEffect>
                                    <p:anim calcmode="lin" valueType="num">
                                      <p:cBhvr>
                                        <p:cTn id="15" dur="1000" fill="hold"/>
                                        <p:tgtEl>
                                          <p:spTgt spid="149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950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p:bld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3">
            <a:extLst>
              <a:ext uri="{FF2B5EF4-FFF2-40B4-BE49-F238E27FC236}">
                <a16:creationId xmlns:a16="http://schemas.microsoft.com/office/drawing/2014/main" id="{B3B685BF-040C-46C4-9ACB-E0F55D0B5FB9}"/>
              </a:ext>
            </a:extLst>
          </p:cNvPr>
          <p:cNvSpPr>
            <a:spLocks noGrp="1" noChangeArrowheads="1"/>
          </p:cNvSpPr>
          <p:nvPr>
            <p:ph type="body" idx="1"/>
          </p:nvPr>
        </p:nvSpPr>
        <p:spPr>
          <a:xfrm>
            <a:off x="228600" y="381000"/>
            <a:ext cx="8458200" cy="6019800"/>
          </a:xfrm>
        </p:spPr>
        <p:txBody>
          <a:bodyPr/>
          <a:lstStyle/>
          <a:p>
            <a:pPr>
              <a:buFontTx/>
              <a:buNone/>
            </a:pPr>
            <a:r>
              <a:rPr lang="en-US" altLang="en-US"/>
              <a:t>4.  Ulama Hanabilah, Imam Ahmad berpen-dapat apabila ia hilang dalam situasi kebia- saannya, maka ia akan binasa, seperti da-lam peperangan, atau tenggelam yang se-bagian temannya ada yang hidup, sedang lainnya meninggal, maka orang yang hilang tertsebut diselidiki selama 4 tahun. Jika ti-dak diketahui jejaknya, maka hartanya di-bagikan kepada ahli warisnya, dan isterinya beriddah sebagaimana iddah yang ditinggal mati suami. Pendapat Imam Ahmad bin Hambal ini paling banyak diikuti.</a:t>
            </a:r>
          </a:p>
        </p:txBody>
      </p:sp>
    </p:spTree>
  </p:cSld>
  <p:clrMapOvr>
    <a:masterClrMapping/>
  </p:clrMapOvr>
  <p:transition>
    <p:push dir="r"/>
  </p:transition>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10" name="Rectangle 6">
            <a:extLst>
              <a:ext uri="{FF2B5EF4-FFF2-40B4-BE49-F238E27FC236}">
                <a16:creationId xmlns:a16="http://schemas.microsoft.com/office/drawing/2014/main" id="{A980F52C-837A-4E61-8CA7-3BC02E6E8A52}"/>
              </a:ext>
            </a:extLst>
          </p:cNvPr>
          <p:cNvSpPr>
            <a:spLocks noGrp="1" noChangeArrowheads="1"/>
          </p:cNvSpPr>
          <p:nvPr>
            <p:ph type="subTitle" idx="1"/>
          </p:nvPr>
        </p:nvSpPr>
        <p:spPr>
          <a:xfrm>
            <a:off x="228600" y="381000"/>
            <a:ext cx="8534400" cy="6172200"/>
          </a:xfrm>
        </p:spPr>
        <p:txBody>
          <a:bodyPr/>
          <a:lstStyle/>
          <a:p>
            <a:pPr algn="l">
              <a:lnSpc>
                <a:spcPct val="90000"/>
              </a:lnSpc>
            </a:pPr>
            <a:r>
              <a:rPr lang="en-US" altLang="en-US"/>
              <a:t>Apabila hilangnya dalam situasi yang tidak biasa tidak membawa kematian, seperti orang yang keluar untuk berniaga atau pergi meran-tau, atau pergi menuntut ilmu, maka dalam hal ini ada dua pendapat :</a:t>
            </a:r>
          </a:p>
          <a:p>
            <a:pPr algn="l">
              <a:lnSpc>
                <a:spcPct val="90000"/>
              </a:lnSpc>
            </a:pPr>
            <a:r>
              <a:rPr lang="en-US" altLang="en-US"/>
              <a:t>a. Menunggu sampai berumur 90 tahun sejak </a:t>
            </a:r>
          </a:p>
          <a:p>
            <a:pPr algn="l">
              <a:lnSpc>
                <a:spcPct val="90000"/>
              </a:lnSpc>
            </a:pPr>
            <a:r>
              <a:rPr lang="en-US" altLang="en-US"/>
              <a:t>    ia dilahirkan, yang menurut kebiasaannya    </a:t>
            </a:r>
          </a:p>
          <a:p>
            <a:pPr algn="l">
              <a:lnSpc>
                <a:spcPct val="90000"/>
              </a:lnSpc>
            </a:pPr>
            <a:r>
              <a:rPr lang="en-US" altLang="en-US"/>
              <a:t>    orang tidak akan hidup melebihi usia itu.</a:t>
            </a:r>
          </a:p>
          <a:p>
            <a:pPr algn="l">
              <a:lnSpc>
                <a:spcPct val="90000"/>
              </a:lnSpc>
            </a:pPr>
            <a:r>
              <a:rPr lang="en-US" altLang="en-US"/>
              <a:t>b. Diserahkan kepada ijtihad hakim dan me- </a:t>
            </a:r>
          </a:p>
          <a:p>
            <a:pPr algn="l">
              <a:lnSpc>
                <a:spcPct val="90000"/>
              </a:lnSpc>
            </a:pPr>
            <a:r>
              <a:rPr lang="en-US" altLang="en-US"/>
              <a:t>    nunggu keputusannya. Dalam masalah ini, </a:t>
            </a:r>
          </a:p>
          <a:p>
            <a:pPr algn="l">
              <a:lnSpc>
                <a:spcPct val="90000"/>
              </a:lnSpc>
            </a:pPr>
            <a:r>
              <a:rPr lang="en-US" altLang="en-US"/>
              <a:t>    ijtihad hakim menjadi keputusan hukum.</a:t>
            </a:r>
          </a:p>
          <a:p>
            <a:pPr algn="l">
              <a:lnSpc>
                <a:spcPct val="90000"/>
              </a:lnSpc>
            </a:pPr>
            <a:r>
              <a:rPr lang="en-US" altLang="en-US"/>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175110">
                                            <p:txEl>
                                              <p:pRg st="0" end="0"/>
                                            </p:txEl>
                                          </p:spTgt>
                                        </p:tgtEl>
                                        <p:attrNameLst>
                                          <p:attrName>style.visibility</p:attrName>
                                        </p:attrNameLst>
                                      </p:cBhvr>
                                      <p:to>
                                        <p:strVal val="visible"/>
                                      </p:to>
                                    </p:set>
                                    <p:animEffect transition="in" filter="fade">
                                      <p:cBhvr>
                                        <p:cTn id="7" dur="1000"/>
                                        <p:tgtEl>
                                          <p:spTgt spid="175110">
                                            <p:txEl>
                                              <p:pRg st="0" end="0"/>
                                            </p:txEl>
                                          </p:spTgt>
                                        </p:tgtEl>
                                      </p:cBhvr>
                                    </p:animEffect>
                                    <p:anim calcmode="lin" valueType="num">
                                      <p:cBhvr>
                                        <p:cTn id="8" dur="1000" fill="hold"/>
                                        <p:tgtEl>
                                          <p:spTgt spid="175110">
                                            <p:txEl>
                                              <p:pRg st="0" end="0"/>
                                            </p:txEl>
                                          </p:spTgt>
                                        </p:tgtEl>
                                        <p:attrNameLst>
                                          <p:attrName>ppt_x</p:attrName>
                                        </p:attrNameLst>
                                      </p:cBhvr>
                                      <p:tavLst>
                                        <p:tav tm="0">
                                          <p:val>
                                            <p:strVal val="#ppt_x-.1"/>
                                          </p:val>
                                        </p:tav>
                                        <p:tav tm="100000">
                                          <p:val>
                                            <p:strVal val="#ppt_x"/>
                                          </p:val>
                                        </p:tav>
                                      </p:tavLst>
                                    </p:anim>
                                    <p:anim calcmode="lin" valueType="num">
                                      <p:cBhvr>
                                        <p:cTn id="9" dur="1000" fill="hold"/>
                                        <p:tgtEl>
                                          <p:spTgt spid="17511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175110">
                                            <p:txEl>
                                              <p:pRg st="1" end="1"/>
                                            </p:txEl>
                                          </p:spTgt>
                                        </p:tgtEl>
                                        <p:attrNameLst>
                                          <p:attrName>style.visibility</p:attrName>
                                        </p:attrNameLst>
                                      </p:cBhvr>
                                      <p:to>
                                        <p:strVal val="visible"/>
                                      </p:to>
                                    </p:set>
                                    <p:animEffect transition="in" filter="fade">
                                      <p:cBhvr>
                                        <p:cTn id="14" dur="1000"/>
                                        <p:tgtEl>
                                          <p:spTgt spid="175110">
                                            <p:txEl>
                                              <p:pRg st="1" end="1"/>
                                            </p:txEl>
                                          </p:spTgt>
                                        </p:tgtEl>
                                      </p:cBhvr>
                                    </p:animEffect>
                                    <p:anim calcmode="lin" valueType="num">
                                      <p:cBhvr>
                                        <p:cTn id="15" dur="1000" fill="hold"/>
                                        <p:tgtEl>
                                          <p:spTgt spid="175110">
                                            <p:txEl>
                                              <p:pRg st="1" end="1"/>
                                            </p:txEl>
                                          </p:spTgt>
                                        </p:tgtEl>
                                        <p:attrNameLst>
                                          <p:attrName>ppt_x</p:attrName>
                                        </p:attrNameLst>
                                      </p:cBhvr>
                                      <p:tavLst>
                                        <p:tav tm="0">
                                          <p:val>
                                            <p:strVal val="#ppt_x-.1"/>
                                          </p:val>
                                        </p:tav>
                                        <p:tav tm="100000">
                                          <p:val>
                                            <p:strVal val="#ppt_x"/>
                                          </p:val>
                                        </p:tav>
                                      </p:tavLst>
                                    </p:anim>
                                    <p:anim calcmode="lin" valueType="num">
                                      <p:cBhvr>
                                        <p:cTn id="16" dur="1000" fill="hold"/>
                                        <p:tgtEl>
                                          <p:spTgt spid="175110">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175110">
                                            <p:txEl>
                                              <p:pRg st="2" end="2"/>
                                            </p:txEl>
                                          </p:spTgt>
                                        </p:tgtEl>
                                        <p:attrNameLst>
                                          <p:attrName>style.visibility</p:attrName>
                                        </p:attrNameLst>
                                      </p:cBhvr>
                                      <p:to>
                                        <p:strVal val="visible"/>
                                      </p:to>
                                    </p:set>
                                    <p:animEffect transition="in" filter="fade">
                                      <p:cBhvr>
                                        <p:cTn id="21" dur="1000"/>
                                        <p:tgtEl>
                                          <p:spTgt spid="175110">
                                            <p:txEl>
                                              <p:pRg st="2" end="2"/>
                                            </p:txEl>
                                          </p:spTgt>
                                        </p:tgtEl>
                                      </p:cBhvr>
                                    </p:animEffect>
                                    <p:anim calcmode="lin" valueType="num">
                                      <p:cBhvr>
                                        <p:cTn id="22" dur="1000" fill="hold"/>
                                        <p:tgtEl>
                                          <p:spTgt spid="175110">
                                            <p:txEl>
                                              <p:pRg st="2" end="2"/>
                                            </p:txEl>
                                          </p:spTgt>
                                        </p:tgtEl>
                                        <p:attrNameLst>
                                          <p:attrName>ppt_x</p:attrName>
                                        </p:attrNameLst>
                                      </p:cBhvr>
                                      <p:tavLst>
                                        <p:tav tm="0">
                                          <p:val>
                                            <p:strVal val="#ppt_x-.1"/>
                                          </p:val>
                                        </p:tav>
                                        <p:tav tm="100000">
                                          <p:val>
                                            <p:strVal val="#ppt_x"/>
                                          </p:val>
                                        </p:tav>
                                      </p:tavLst>
                                    </p:anim>
                                    <p:anim calcmode="lin" valueType="num">
                                      <p:cBhvr>
                                        <p:cTn id="23" dur="1000" fill="hold"/>
                                        <p:tgtEl>
                                          <p:spTgt spid="175110">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175110">
                                            <p:txEl>
                                              <p:pRg st="3" end="3"/>
                                            </p:txEl>
                                          </p:spTgt>
                                        </p:tgtEl>
                                        <p:attrNameLst>
                                          <p:attrName>style.visibility</p:attrName>
                                        </p:attrNameLst>
                                      </p:cBhvr>
                                      <p:to>
                                        <p:strVal val="visible"/>
                                      </p:to>
                                    </p:set>
                                    <p:animEffect transition="in" filter="fade">
                                      <p:cBhvr>
                                        <p:cTn id="28" dur="1000"/>
                                        <p:tgtEl>
                                          <p:spTgt spid="175110">
                                            <p:txEl>
                                              <p:pRg st="3" end="3"/>
                                            </p:txEl>
                                          </p:spTgt>
                                        </p:tgtEl>
                                      </p:cBhvr>
                                    </p:animEffect>
                                    <p:anim calcmode="lin" valueType="num">
                                      <p:cBhvr>
                                        <p:cTn id="29" dur="1000" fill="hold"/>
                                        <p:tgtEl>
                                          <p:spTgt spid="175110">
                                            <p:txEl>
                                              <p:pRg st="3" end="3"/>
                                            </p:txEl>
                                          </p:spTgt>
                                        </p:tgtEl>
                                        <p:attrNameLst>
                                          <p:attrName>ppt_x</p:attrName>
                                        </p:attrNameLst>
                                      </p:cBhvr>
                                      <p:tavLst>
                                        <p:tav tm="0">
                                          <p:val>
                                            <p:strVal val="#ppt_x-.1"/>
                                          </p:val>
                                        </p:tav>
                                        <p:tav tm="100000">
                                          <p:val>
                                            <p:strVal val="#ppt_x"/>
                                          </p:val>
                                        </p:tav>
                                      </p:tavLst>
                                    </p:anim>
                                    <p:anim calcmode="lin" valueType="num">
                                      <p:cBhvr>
                                        <p:cTn id="30" dur="1000" fill="hold"/>
                                        <p:tgtEl>
                                          <p:spTgt spid="175110">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175110">
                                            <p:txEl>
                                              <p:pRg st="4" end="4"/>
                                            </p:txEl>
                                          </p:spTgt>
                                        </p:tgtEl>
                                        <p:attrNameLst>
                                          <p:attrName>style.visibility</p:attrName>
                                        </p:attrNameLst>
                                      </p:cBhvr>
                                      <p:to>
                                        <p:strVal val="visible"/>
                                      </p:to>
                                    </p:set>
                                    <p:animEffect transition="in" filter="fade">
                                      <p:cBhvr>
                                        <p:cTn id="35" dur="1000"/>
                                        <p:tgtEl>
                                          <p:spTgt spid="175110">
                                            <p:txEl>
                                              <p:pRg st="4" end="4"/>
                                            </p:txEl>
                                          </p:spTgt>
                                        </p:tgtEl>
                                      </p:cBhvr>
                                    </p:animEffect>
                                    <p:anim calcmode="lin" valueType="num">
                                      <p:cBhvr>
                                        <p:cTn id="36" dur="1000" fill="hold"/>
                                        <p:tgtEl>
                                          <p:spTgt spid="175110">
                                            <p:txEl>
                                              <p:pRg st="4" end="4"/>
                                            </p:txEl>
                                          </p:spTgt>
                                        </p:tgtEl>
                                        <p:attrNameLst>
                                          <p:attrName>ppt_x</p:attrName>
                                        </p:attrNameLst>
                                      </p:cBhvr>
                                      <p:tavLst>
                                        <p:tav tm="0">
                                          <p:val>
                                            <p:strVal val="#ppt_x-.1"/>
                                          </p:val>
                                        </p:tav>
                                        <p:tav tm="100000">
                                          <p:val>
                                            <p:strVal val="#ppt_x"/>
                                          </p:val>
                                        </p:tav>
                                      </p:tavLst>
                                    </p:anim>
                                    <p:anim calcmode="lin" valueType="num">
                                      <p:cBhvr>
                                        <p:cTn id="37" dur="1000" fill="hold"/>
                                        <p:tgtEl>
                                          <p:spTgt spid="175110">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175110">
                                            <p:txEl>
                                              <p:pRg st="5" end="5"/>
                                            </p:txEl>
                                          </p:spTgt>
                                        </p:tgtEl>
                                        <p:attrNameLst>
                                          <p:attrName>style.visibility</p:attrName>
                                        </p:attrNameLst>
                                      </p:cBhvr>
                                      <p:to>
                                        <p:strVal val="visible"/>
                                      </p:to>
                                    </p:set>
                                    <p:animEffect transition="in" filter="fade">
                                      <p:cBhvr>
                                        <p:cTn id="42" dur="1000"/>
                                        <p:tgtEl>
                                          <p:spTgt spid="175110">
                                            <p:txEl>
                                              <p:pRg st="5" end="5"/>
                                            </p:txEl>
                                          </p:spTgt>
                                        </p:tgtEl>
                                      </p:cBhvr>
                                    </p:animEffect>
                                    <p:anim calcmode="lin" valueType="num">
                                      <p:cBhvr>
                                        <p:cTn id="43" dur="1000" fill="hold"/>
                                        <p:tgtEl>
                                          <p:spTgt spid="175110">
                                            <p:txEl>
                                              <p:pRg st="5" end="5"/>
                                            </p:txEl>
                                          </p:spTgt>
                                        </p:tgtEl>
                                        <p:attrNameLst>
                                          <p:attrName>ppt_x</p:attrName>
                                        </p:attrNameLst>
                                      </p:cBhvr>
                                      <p:tavLst>
                                        <p:tav tm="0">
                                          <p:val>
                                            <p:strVal val="#ppt_x-.1"/>
                                          </p:val>
                                        </p:tav>
                                        <p:tav tm="100000">
                                          <p:val>
                                            <p:strVal val="#ppt_x"/>
                                          </p:val>
                                        </p:tav>
                                      </p:tavLst>
                                    </p:anim>
                                    <p:anim calcmode="lin" valueType="num">
                                      <p:cBhvr>
                                        <p:cTn id="44" dur="1000" fill="hold"/>
                                        <p:tgtEl>
                                          <p:spTgt spid="175110">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175110">
                                            <p:txEl>
                                              <p:pRg st="6" end="6"/>
                                            </p:txEl>
                                          </p:spTgt>
                                        </p:tgtEl>
                                        <p:attrNameLst>
                                          <p:attrName>style.visibility</p:attrName>
                                        </p:attrNameLst>
                                      </p:cBhvr>
                                      <p:to>
                                        <p:strVal val="visible"/>
                                      </p:to>
                                    </p:set>
                                    <p:animEffect transition="in" filter="fade">
                                      <p:cBhvr>
                                        <p:cTn id="49" dur="1000"/>
                                        <p:tgtEl>
                                          <p:spTgt spid="175110">
                                            <p:txEl>
                                              <p:pRg st="6" end="6"/>
                                            </p:txEl>
                                          </p:spTgt>
                                        </p:tgtEl>
                                      </p:cBhvr>
                                    </p:animEffect>
                                    <p:anim calcmode="lin" valueType="num">
                                      <p:cBhvr>
                                        <p:cTn id="50" dur="1000" fill="hold"/>
                                        <p:tgtEl>
                                          <p:spTgt spid="175110">
                                            <p:txEl>
                                              <p:pRg st="6" end="6"/>
                                            </p:txEl>
                                          </p:spTgt>
                                        </p:tgtEl>
                                        <p:attrNameLst>
                                          <p:attrName>ppt_x</p:attrName>
                                        </p:attrNameLst>
                                      </p:cBhvr>
                                      <p:tavLst>
                                        <p:tav tm="0">
                                          <p:val>
                                            <p:strVal val="#ppt_x-.1"/>
                                          </p:val>
                                        </p:tav>
                                        <p:tav tm="100000">
                                          <p:val>
                                            <p:strVal val="#ppt_x"/>
                                          </p:val>
                                        </p:tav>
                                      </p:tavLst>
                                    </p:anim>
                                    <p:anim calcmode="lin" valueType="num">
                                      <p:cBhvr>
                                        <p:cTn id="51" dur="1000" fill="hold"/>
                                        <p:tgtEl>
                                          <p:spTgt spid="175110">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175110">
                                            <p:txEl>
                                              <p:pRg st="7" end="7"/>
                                            </p:txEl>
                                          </p:spTgt>
                                        </p:tgtEl>
                                        <p:attrNameLst>
                                          <p:attrName>style.visibility</p:attrName>
                                        </p:attrNameLst>
                                      </p:cBhvr>
                                      <p:to>
                                        <p:strVal val="visible"/>
                                      </p:to>
                                    </p:set>
                                    <p:animEffect transition="in" filter="fade">
                                      <p:cBhvr>
                                        <p:cTn id="56" dur="1000"/>
                                        <p:tgtEl>
                                          <p:spTgt spid="175110">
                                            <p:txEl>
                                              <p:pRg st="7" end="7"/>
                                            </p:txEl>
                                          </p:spTgt>
                                        </p:tgtEl>
                                      </p:cBhvr>
                                    </p:animEffect>
                                    <p:anim calcmode="lin" valueType="num">
                                      <p:cBhvr>
                                        <p:cTn id="57" dur="1000" fill="hold"/>
                                        <p:tgtEl>
                                          <p:spTgt spid="175110">
                                            <p:txEl>
                                              <p:pRg st="7" end="7"/>
                                            </p:txEl>
                                          </p:spTgt>
                                        </p:tgtEl>
                                        <p:attrNameLst>
                                          <p:attrName>ppt_x</p:attrName>
                                        </p:attrNameLst>
                                      </p:cBhvr>
                                      <p:tavLst>
                                        <p:tav tm="0">
                                          <p:val>
                                            <p:strVal val="#ppt_x-.1"/>
                                          </p:val>
                                        </p:tav>
                                        <p:tav tm="100000">
                                          <p:val>
                                            <p:strVal val="#ppt_x"/>
                                          </p:val>
                                        </p:tav>
                                      </p:tavLst>
                                    </p:anim>
                                    <p:anim calcmode="lin" valueType="num">
                                      <p:cBhvr>
                                        <p:cTn id="58" dur="1000" fill="hold"/>
                                        <p:tgtEl>
                                          <p:spTgt spid="175110">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10" grpId="0" build="p"/>
    </p:bldLst>
  </p:timing>
</p:sld>
</file>

<file path=ppt/slides/slide10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8178" name="Rectangle 2">
            <a:extLst>
              <a:ext uri="{FF2B5EF4-FFF2-40B4-BE49-F238E27FC236}">
                <a16:creationId xmlns:a16="http://schemas.microsoft.com/office/drawing/2014/main" id="{6C32B75B-4BC5-4511-BCC8-D489575B6210}"/>
              </a:ext>
            </a:extLst>
          </p:cNvPr>
          <p:cNvSpPr>
            <a:spLocks noGrp="1" noChangeArrowheads="1"/>
          </p:cNvSpPr>
          <p:nvPr>
            <p:ph type="title"/>
          </p:nvPr>
        </p:nvSpPr>
        <p:spPr/>
        <p:txBody>
          <a:bodyPr/>
          <a:lstStyle/>
          <a:p>
            <a:pPr algn="ctr"/>
            <a:r>
              <a:rPr lang="en-US" altLang="en-US" sz="4000"/>
              <a:t>HUKUM WARIS ORANG YANG MATI BERSAMA-SAMA</a:t>
            </a:r>
          </a:p>
        </p:txBody>
      </p:sp>
      <p:sp>
        <p:nvSpPr>
          <p:cNvPr id="178179" name="Rectangle 3">
            <a:extLst>
              <a:ext uri="{FF2B5EF4-FFF2-40B4-BE49-F238E27FC236}">
                <a16:creationId xmlns:a16="http://schemas.microsoft.com/office/drawing/2014/main" id="{508995A1-60D3-46A4-A046-764E7C8A66B1}"/>
              </a:ext>
            </a:extLst>
          </p:cNvPr>
          <p:cNvSpPr>
            <a:spLocks noGrp="1" noChangeArrowheads="1"/>
          </p:cNvSpPr>
          <p:nvPr>
            <p:ph type="body" idx="1"/>
          </p:nvPr>
        </p:nvSpPr>
        <p:spPr>
          <a:xfrm>
            <a:off x="457200" y="1905000"/>
            <a:ext cx="8229600" cy="4419600"/>
          </a:xfrm>
        </p:spPr>
        <p:txBody>
          <a:bodyPr/>
          <a:lstStyle/>
          <a:p>
            <a:pPr>
              <a:lnSpc>
                <a:spcPct val="90000"/>
              </a:lnSpc>
              <a:buFontTx/>
              <a:buNone/>
            </a:pPr>
            <a:r>
              <a:rPr lang="en-US" altLang="en-US" sz="2800"/>
              <a:t>Ketentuan waris dalam kasus seperti ini kita harus memperhatikan siapa yang terlebih dahulu me-ninggal dunia. Apabila diketahui, maka orang yang mati kemudian sebagai ahli warisnya de-mikian seterusnya. Apabila tidak diketahui siapa yang paling dulu dan belakangan seperti dalam peristiwa tenggelam atau kebakaran yang tidak ada seorangpun mengetahui, maka diantara me-reka tidak boleh saling mewarisi. Karena kurang memenuhi syarat. Harta masing-masing diberi-kan kepada para ahli waris yang masih hidup.</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78178"/>
                                        </p:tgtEl>
                                        <p:attrNameLst>
                                          <p:attrName>style.visibility</p:attrName>
                                        </p:attrNameLst>
                                      </p:cBhvr>
                                      <p:to>
                                        <p:strVal val="visible"/>
                                      </p:to>
                                    </p:set>
                                    <p:animEffect transition="in" filter="fade">
                                      <p:cBhvr>
                                        <p:cTn id="7" dur="600">
                                          <p:stCondLst>
                                            <p:cond delay="0"/>
                                          </p:stCondLst>
                                        </p:cTn>
                                        <p:tgtEl>
                                          <p:spTgt spid="178178"/>
                                        </p:tgtEl>
                                      </p:cBhvr>
                                    </p:animEffect>
                                    <p:anim calcmode="lin" valueType="num">
                                      <p:cBhvr>
                                        <p:cTn id="8" dur="600" fill="hold">
                                          <p:stCondLst>
                                            <p:cond delay="0"/>
                                          </p:stCondLst>
                                        </p:cTn>
                                        <p:tgtEl>
                                          <p:spTgt spid="17817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7817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78178"/>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78179">
                                            <p:txEl>
                                              <p:pRg st="0" end="0"/>
                                            </p:txEl>
                                          </p:spTgt>
                                        </p:tgtEl>
                                        <p:attrNameLst>
                                          <p:attrName>style.visibility</p:attrName>
                                        </p:attrNameLst>
                                      </p:cBhvr>
                                      <p:to>
                                        <p:strVal val="visible"/>
                                      </p:to>
                                    </p:set>
                                    <p:animEffect transition="in" filter="slide(fromBottom)">
                                      <p:cBhvr>
                                        <p:cTn id="15" dur="500">
                                          <p:stCondLst>
                                            <p:cond delay="0"/>
                                          </p:stCondLst>
                                        </p:cTn>
                                        <p:tgtEl>
                                          <p:spTgt spid="17817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8" grpId="0"/>
      <p:bldP spid="17817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8AF6A549-9203-408A-A959-A4659C95DEC7}"/>
              </a:ext>
            </a:extLst>
          </p:cNvPr>
          <p:cNvSpPr>
            <a:spLocks noGrp="1" noChangeArrowheads="1"/>
          </p:cNvSpPr>
          <p:nvPr>
            <p:ph type="body" idx="1"/>
          </p:nvPr>
        </p:nvSpPr>
        <p:spPr>
          <a:xfrm>
            <a:off x="457200" y="381000"/>
            <a:ext cx="8229600" cy="5715000"/>
          </a:xfrm>
        </p:spPr>
        <p:txBody>
          <a:bodyPr/>
          <a:lstStyle/>
          <a:p>
            <a:pPr>
              <a:lnSpc>
                <a:spcPct val="80000"/>
              </a:lnSpc>
              <a:buFontTx/>
              <a:buNone/>
            </a:pPr>
            <a:r>
              <a:rPr lang="en-US" altLang="en-US" sz="2400"/>
              <a:t>	c. At-Tahrim (larangan), yaitu firman yang menuntut </a:t>
            </a:r>
          </a:p>
          <a:p>
            <a:pPr>
              <a:lnSpc>
                <a:spcPct val="80000"/>
              </a:lnSpc>
              <a:buFontTx/>
              <a:buNone/>
            </a:pPr>
            <a:r>
              <a:rPr lang="en-US" altLang="en-US" sz="2400"/>
              <a:t>       untuk meninggalkan suatu perbuatan dengan tuntutan </a:t>
            </a:r>
          </a:p>
          <a:p>
            <a:pPr>
              <a:lnSpc>
                <a:spcPct val="80000"/>
              </a:lnSpc>
              <a:buFontTx/>
              <a:buNone/>
            </a:pPr>
            <a:r>
              <a:rPr lang="en-US" altLang="en-US" sz="2400"/>
              <a:t>       yang pasti. Dalam hukum Fiqih biasa disebut dengan </a:t>
            </a:r>
          </a:p>
          <a:p>
            <a:pPr>
              <a:lnSpc>
                <a:spcPct val="80000"/>
              </a:lnSpc>
              <a:buFontTx/>
              <a:buNone/>
            </a:pPr>
            <a:r>
              <a:rPr lang="en-US" altLang="en-US" sz="2400"/>
              <a:t>       istilah Haram </a:t>
            </a:r>
          </a:p>
          <a:p>
            <a:pPr>
              <a:lnSpc>
                <a:spcPct val="80000"/>
              </a:lnSpc>
              <a:buFontTx/>
              <a:buNone/>
            </a:pPr>
            <a:r>
              <a:rPr lang="en-US" altLang="en-US" sz="2400"/>
              <a:t>	d. Al-Karohah, yaitu firman yang menuntut untuk me-</a:t>
            </a:r>
          </a:p>
          <a:p>
            <a:pPr>
              <a:lnSpc>
                <a:spcPct val="80000"/>
              </a:lnSpc>
              <a:buFontTx/>
              <a:buNone/>
            </a:pPr>
            <a:r>
              <a:rPr lang="en-US" altLang="en-US" sz="2400"/>
              <a:t>       ninggalkan suatu perbuatan dengan tuntutan yang </a:t>
            </a:r>
          </a:p>
          <a:p>
            <a:pPr>
              <a:lnSpc>
                <a:spcPct val="80000"/>
              </a:lnSpc>
              <a:buFontTx/>
              <a:buNone/>
            </a:pPr>
            <a:r>
              <a:rPr lang="en-US" altLang="en-US" sz="2400"/>
              <a:t>       tidak pasti. Dalam hukum Fiqih biasa disebut dengan </a:t>
            </a:r>
          </a:p>
          <a:p>
            <a:pPr>
              <a:lnSpc>
                <a:spcPct val="80000"/>
              </a:lnSpc>
              <a:buFontTx/>
              <a:buNone/>
            </a:pPr>
            <a:r>
              <a:rPr lang="en-US" altLang="en-US" sz="2400"/>
              <a:t>       istilah Makruh</a:t>
            </a:r>
          </a:p>
          <a:p>
            <a:pPr>
              <a:lnSpc>
                <a:spcPct val="80000"/>
              </a:lnSpc>
              <a:buFontTx/>
              <a:buNone/>
            </a:pPr>
            <a:r>
              <a:rPr lang="en-US" altLang="en-US" sz="2400"/>
              <a:t>	e. Al-Ibahah (kebolehan), yaitu firman yang memboleh-</a:t>
            </a:r>
          </a:p>
          <a:p>
            <a:pPr>
              <a:lnSpc>
                <a:spcPct val="80000"/>
              </a:lnSpc>
              <a:buFontTx/>
              <a:buNone/>
            </a:pPr>
            <a:r>
              <a:rPr lang="en-US" altLang="en-US" sz="2400"/>
              <a:t>       kan sesuatu untuk diperbuat atau ditinggalkan. Dalam </a:t>
            </a:r>
          </a:p>
          <a:p>
            <a:pPr>
              <a:lnSpc>
                <a:spcPct val="80000"/>
              </a:lnSpc>
              <a:buFontTx/>
              <a:buNone/>
            </a:pPr>
            <a:r>
              <a:rPr lang="en-US" altLang="en-US" sz="2400"/>
              <a:t>       hukum Fiqih biasa disebut dengan istilah Mubah</a:t>
            </a:r>
          </a:p>
          <a:p>
            <a:pPr>
              <a:lnSpc>
                <a:spcPct val="80000"/>
              </a:lnSpc>
              <a:buFontTx/>
              <a:buNone/>
            </a:pPr>
            <a:endParaRPr lang="en-US" altLang="en-US" sz="2400"/>
          </a:p>
          <a:p>
            <a:pPr>
              <a:lnSpc>
                <a:spcPct val="80000"/>
              </a:lnSpc>
              <a:buFontTx/>
              <a:buNone/>
            </a:pPr>
            <a:r>
              <a:rPr lang="en-US" altLang="en-US" sz="2400"/>
              <a:t>Hukum Taklifi di atas dalam istilah Ushul Fiqih biasa dise-</a:t>
            </a:r>
          </a:p>
          <a:p>
            <a:pPr>
              <a:lnSpc>
                <a:spcPct val="80000"/>
              </a:lnSpc>
              <a:buFontTx/>
              <a:buNone/>
            </a:pPr>
            <a:r>
              <a:rPr lang="en-US" altLang="en-US" sz="2400"/>
              <a:t>sebut dengan “AL-AHKAMUL KHOMSAH” (Hukum yang </a:t>
            </a:r>
          </a:p>
          <a:p>
            <a:pPr>
              <a:lnSpc>
                <a:spcPct val="80000"/>
              </a:lnSpc>
              <a:buFontTx/>
              <a:buNone/>
            </a:pPr>
            <a:r>
              <a:rPr lang="en-US" altLang="en-US" sz="2400"/>
              <a:t>lima)</a:t>
            </a:r>
          </a:p>
        </p:txBody>
      </p:sp>
    </p:spTree>
  </p:cSld>
  <p:clrMapOvr>
    <a:masterClrMapping/>
  </p:clrMapOvr>
  <p:transition>
    <p:push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88CC6BF2-0E2E-443C-8387-978D9E3F3E51}"/>
              </a:ext>
            </a:extLst>
          </p:cNvPr>
          <p:cNvSpPr>
            <a:spLocks noGrp="1" noChangeArrowheads="1"/>
          </p:cNvSpPr>
          <p:nvPr>
            <p:ph type="body" idx="1"/>
          </p:nvPr>
        </p:nvSpPr>
        <p:spPr>
          <a:xfrm>
            <a:off x="457200" y="304800"/>
            <a:ext cx="8229600" cy="5791200"/>
          </a:xfrm>
        </p:spPr>
        <p:txBody>
          <a:bodyPr/>
          <a:lstStyle/>
          <a:p>
            <a:pPr>
              <a:lnSpc>
                <a:spcPct val="80000"/>
              </a:lnSpc>
            </a:pPr>
            <a:r>
              <a:rPr lang="en-US" altLang="en-US" sz="2800" i="1"/>
              <a:t>WAJIB,</a:t>
            </a:r>
            <a:r>
              <a:rPr lang="en-US" altLang="en-US" sz="2800"/>
              <a:t> ialah perbuatan yang bila dikerjakan memperoleh pahala, namun bila ditinggalkan mendapat dosa.</a:t>
            </a:r>
          </a:p>
          <a:p>
            <a:pPr>
              <a:lnSpc>
                <a:spcPct val="80000"/>
              </a:lnSpc>
            </a:pPr>
            <a:r>
              <a:rPr lang="en-US" altLang="en-US" sz="2800" i="1"/>
              <a:t>SUNNAT,</a:t>
            </a:r>
            <a:r>
              <a:rPr lang="en-US" altLang="en-US" sz="2800"/>
              <a:t> ialah perbuatan yang bila dikejakan memperoleh pahala, namun bila ditinggalkan tidak berdosa</a:t>
            </a:r>
          </a:p>
          <a:p>
            <a:pPr>
              <a:lnSpc>
                <a:spcPct val="80000"/>
              </a:lnSpc>
            </a:pPr>
            <a:r>
              <a:rPr lang="en-US" altLang="en-US" sz="2800" i="1"/>
              <a:t>HARAM, </a:t>
            </a:r>
            <a:r>
              <a:rPr lang="en-US" altLang="en-US" sz="2800"/>
              <a:t>ialah perbuatan yang bila dikerjakan mendapat dosa, namun bila ditinggalkan akan mendapat pahala.</a:t>
            </a:r>
          </a:p>
          <a:p>
            <a:pPr>
              <a:lnSpc>
                <a:spcPct val="80000"/>
              </a:lnSpc>
            </a:pPr>
            <a:r>
              <a:rPr lang="en-US" altLang="en-US" sz="2800" i="1"/>
              <a:t>MAKRUH, </a:t>
            </a:r>
            <a:r>
              <a:rPr lang="en-US" altLang="en-US" sz="2800"/>
              <a:t>ialah perbuatan yang bila dikerjakan tidak berdosa, namun bila ditinggalkan akan memperoleh pahala.</a:t>
            </a:r>
          </a:p>
          <a:p>
            <a:pPr>
              <a:lnSpc>
                <a:spcPct val="80000"/>
              </a:lnSpc>
            </a:pPr>
            <a:r>
              <a:rPr lang="en-US" altLang="en-US" sz="2800" i="1"/>
              <a:t>MUBAH,</a:t>
            </a:r>
            <a:r>
              <a:rPr lang="en-US" altLang="en-US" sz="2800"/>
              <a:t> ialah perbuatan yang bila dikerjakan atau ditinggalkan tidak berpahala maupun ber-dosa (boleh memilih)</a:t>
            </a:r>
            <a:endParaRPr lang="en-US" altLang="en-US" sz="2800" i="1"/>
          </a:p>
        </p:txBody>
      </p:sp>
    </p:spTree>
  </p:cSld>
  <p:clrMapOvr>
    <a:masterClrMapping/>
  </p:clrMapOvr>
  <p:transition>
    <p:push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D1696658-773C-4155-8E1E-C3F425862235}"/>
              </a:ext>
            </a:extLst>
          </p:cNvPr>
          <p:cNvSpPr>
            <a:spLocks noGrp="1" noChangeArrowheads="1"/>
          </p:cNvSpPr>
          <p:nvPr>
            <p:ph type="body" idx="1"/>
          </p:nvPr>
        </p:nvSpPr>
        <p:spPr>
          <a:xfrm>
            <a:off x="457200" y="838200"/>
            <a:ext cx="8229600" cy="5257800"/>
          </a:xfrm>
        </p:spPr>
        <p:txBody>
          <a:bodyPr/>
          <a:lstStyle/>
          <a:p>
            <a:pPr>
              <a:buFontTx/>
              <a:buNone/>
            </a:pPr>
            <a:r>
              <a:rPr lang="en-US" altLang="en-US"/>
              <a:t>2. Hukum Wadh’i, ialah firman yang menja-dikan sesuatu sebagai sebab adanya yang lain (musabab), atau sebagai syarat yang lain (masyrut), atau sebagai penghalang (amni’) yang lain. Hukum wadh’i terbagi atas :</a:t>
            </a:r>
          </a:p>
          <a:p>
            <a:pPr>
              <a:buFontTx/>
              <a:buNone/>
            </a:pPr>
            <a:r>
              <a:rPr lang="en-US" altLang="en-US"/>
              <a:t>	a. Sebab;</a:t>
            </a:r>
          </a:p>
          <a:p>
            <a:pPr>
              <a:buFontTx/>
              <a:buNone/>
            </a:pPr>
            <a:r>
              <a:rPr lang="en-US" altLang="en-US"/>
              <a:t>	b. Syarat; dan </a:t>
            </a:r>
          </a:p>
          <a:p>
            <a:pPr>
              <a:buFontTx/>
              <a:buNone/>
            </a:pPr>
            <a:r>
              <a:rPr lang="en-US" altLang="en-US"/>
              <a:t>	c. Mani’ (penghalang)</a:t>
            </a:r>
          </a:p>
        </p:txBody>
      </p:sp>
    </p:spTree>
  </p:cSld>
  <p:clrMapOvr>
    <a:masterClrMapping/>
  </p:clrMapOvr>
  <p:transition>
    <p:push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DEEA239B-C885-4AFD-9B78-8FD7202FC280}"/>
              </a:ext>
            </a:extLst>
          </p:cNvPr>
          <p:cNvSpPr>
            <a:spLocks noGrp="1" noChangeArrowheads="1"/>
          </p:cNvSpPr>
          <p:nvPr>
            <p:ph type="title"/>
          </p:nvPr>
        </p:nvSpPr>
        <p:spPr/>
        <p:txBody>
          <a:bodyPr/>
          <a:lstStyle/>
          <a:p>
            <a:r>
              <a:rPr lang="en-US" altLang="en-US" sz="3600"/>
              <a:t>DALIL-DALIL ATAU SUMBER-SUMBER HUKUM DALAM HUKUM ISLAM</a:t>
            </a:r>
          </a:p>
        </p:txBody>
      </p:sp>
      <p:sp>
        <p:nvSpPr>
          <p:cNvPr id="32771" name="Rectangle 3">
            <a:extLst>
              <a:ext uri="{FF2B5EF4-FFF2-40B4-BE49-F238E27FC236}">
                <a16:creationId xmlns:a16="http://schemas.microsoft.com/office/drawing/2014/main" id="{0FBE6043-2099-42EA-8305-CBC35DB5D9B0}"/>
              </a:ext>
            </a:extLst>
          </p:cNvPr>
          <p:cNvSpPr>
            <a:spLocks noGrp="1" noChangeArrowheads="1"/>
          </p:cNvSpPr>
          <p:nvPr>
            <p:ph type="body" idx="1"/>
          </p:nvPr>
        </p:nvSpPr>
        <p:spPr/>
        <p:txBody>
          <a:bodyPr/>
          <a:lstStyle/>
          <a:p>
            <a:pPr>
              <a:lnSpc>
                <a:spcPct val="90000"/>
              </a:lnSpc>
              <a:buFontTx/>
              <a:buNone/>
            </a:pPr>
            <a:r>
              <a:rPr lang="en-US" altLang="en-US"/>
              <a:t>Dalil atau sumber hukum dalam hukum Is-</a:t>
            </a:r>
          </a:p>
          <a:p>
            <a:pPr>
              <a:lnSpc>
                <a:spcPct val="90000"/>
              </a:lnSpc>
              <a:buFontTx/>
              <a:buNone/>
            </a:pPr>
            <a:r>
              <a:rPr lang="en-US" altLang="en-US"/>
              <a:t>lam terdiri dari 12 macam. Empat diantara-</a:t>
            </a:r>
          </a:p>
          <a:p>
            <a:pPr>
              <a:lnSpc>
                <a:spcPct val="90000"/>
              </a:lnSpc>
              <a:buFontTx/>
              <a:buNone/>
            </a:pPr>
            <a:r>
              <a:rPr lang="en-US" altLang="en-US"/>
              <a:t>nya telah disepakati oleh sebagi besar ula-</a:t>
            </a:r>
          </a:p>
          <a:p>
            <a:pPr>
              <a:lnSpc>
                <a:spcPct val="90000"/>
              </a:lnSpc>
              <a:buFontTx/>
              <a:buNone/>
            </a:pPr>
            <a:r>
              <a:rPr lang="en-US" altLang="en-US"/>
              <a:t>ma dijadikan sebagai sumber hukum, yaitu :</a:t>
            </a:r>
          </a:p>
          <a:p>
            <a:pPr>
              <a:lnSpc>
                <a:spcPct val="90000"/>
              </a:lnSpc>
              <a:buFontTx/>
              <a:buNone/>
            </a:pPr>
            <a:r>
              <a:rPr lang="en-US" altLang="en-US"/>
              <a:t>	a. Al-Kitab (Al-Qur’an)</a:t>
            </a:r>
          </a:p>
          <a:p>
            <a:pPr>
              <a:lnSpc>
                <a:spcPct val="90000"/>
              </a:lnSpc>
              <a:buFontTx/>
              <a:buNone/>
            </a:pPr>
            <a:r>
              <a:rPr lang="en-US" altLang="en-US"/>
              <a:t>	b. As-Sunnah (Al-Hadits)</a:t>
            </a:r>
          </a:p>
          <a:p>
            <a:pPr>
              <a:lnSpc>
                <a:spcPct val="90000"/>
              </a:lnSpc>
              <a:buFontTx/>
              <a:buNone/>
            </a:pPr>
            <a:r>
              <a:rPr lang="en-US" altLang="en-US"/>
              <a:t>	c. Al-Ijma’ (Kesepakatan para ulama)</a:t>
            </a:r>
          </a:p>
          <a:p>
            <a:pPr>
              <a:lnSpc>
                <a:spcPct val="90000"/>
              </a:lnSpc>
              <a:buFontTx/>
              <a:buNone/>
            </a:pPr>
            <a:r>
              <a:rPr lang="en-US" altLang="en-US"/>
              <a:t>	d. Al-Qiyas</a:t>
            </a:r>
          </a:p>
        </p:txBody>
      </p:sp>
    </p:spTree>
  </p:cSld>
  <p:clrMapOvr>
    <a:masterClrMapping/>
  </p:clrMapOvr>
  <p:transition>
    <p:push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5">
            <a:extLst>
              <a:ext uri="{FF2B5EF4-FFF2-40B4-BE49-F238E27FC236}">
                <a16:creationId xmlns:a16="http://schemas.microsoft.com/office/drawing/2014/main" id="{66FF670A-78F9-4FDE-8507-9F7B05356147}"/>
              </a:ext>
            </a:extLst>
          </p:cNvPr>
          <p:cNvSpPr>
            <a:spLocks noGrp="1" noChangeArrowheads="1"/>
          </p:cNvSpPr>
          <p:nvPr>
            <p:ph type="subTitle" idx="1"/>
          </p:nvPr>
        </p:nvSpPr>
        <p:spPr>
          <a:xfrm>
            <a:off x="304800" y="533400"/>
            <a:ext cx="8458200" cy="5943600"/>
          </a:xfrm>
        </p:spPr>
        <p:txBody>
          <a:bodyPr/>
          <a:lstStyle/>
          <a:p>
            <a:pPr algn="l">
              <a:lnSpc>
                <a:spcPct val="90000"/>
              </a:lnSpc>
            </a:pPr>
            <a:r>
              <a:rPr lang="en-US" altLang="en-US"/>
              <a:t>Delapan macam lainnya masih diperdebatkan oleh para ulama sebagai sumber hukum da-lam hukum Islam, yaitu :</a:t>
            </a:r>
          </a:p>
          <a:p>
            <a:pPr algn="l">
              <a:lnSpc>
                <a:spcPct val="90000"/>
              </a:lnSpc>
            </a:pPr>
            <a:r>
              <a:rPr lang="en-US" altLang="en-US"/>
              <a:t>	a. Al-Istishhab</a:t>
            </a:r>
          </a:p>
          <a:p>
            <a:pPr algn="l">
              <a:lnSpc>
                <a:spcPct val="90000"/>
              </a:lnSpc>
            </a:pPr>
            <a:r>
              <a:rPr lang="en-US" altLang="en-US"/>
              <a:t>	b. Al-Istihsan</a:t>
            </a:r>
          </a:p>
          <a:p>
            <a:pPr algn="l">
              <a:lnSpc>
                <a:spcPct val="90000"/>
              </a:lnSpc>
            </a:pPr>
            <a:r>
              <a:rPr lang="en-US" altLang="en-US"/>
              <a:t>	c. Al-masholih Al-Mursalah</a:t>
            </a:r>
          </a:p>
          <a:p>
            <a:pPr algn="l">
              <a:lnSpc>
                <a:spcPct val="90000"/>
              </a:lnSpc>
            </a:pPr>
            <a:r>
              <a:rPr lang="en-US" altLang="en-US"/>
              <a:t>	d. Al-U’rf</a:t>
            </a:r>
          </a:p>
          <a:p>
            <a:pPr algn="l">
              <a:lnSpc>
                <a:spcPct val="90000"/>
              </a:lnSpc>
            </a:pPr>
            <a:r>
              <a:rPr lang="en-US" altLang="en-US"/>
              <a:t>	e. Mazhahibus Shohabi</a:t>
            </a:r>
          </a:p>
          <a:p>
            <a:pPr algn="l">
              <a:lnSpc>
                <a:spcPct val="90000"/>
              </a:lnSpc>
            </a:pPr>
            <a:r>
              <a:rPr lang="en-US" altLang="en-US"/>
              <a:t>	f. Syari’at orang sebelum kita</a:t>
            </a:r>
          </a:p>
          <a:p>
            <a:pPr algn="l">
              <a:lnSpc>
                <a:spcPct val="90000"/>
              </a:lnSpc>
            </a:pPr>
            <a:r>
              <a:rPr lang="en-US" altLang="en-US"/>
              <a:t>	g. Sadduddzara’i</a:t>
            </a:r>
          </a:p>
          <a:p>
            <a:pPr algn="l">
              <a:lnSpc>
                <a:spcPct val="90000"/>
              </a:lnSpc>
            </a:pPr>
            <a:r>
              <a:rPr lang="en-US" altLang="en-US"/>
              <a:t>	h. Dalalah Iqtiran</a:t>
            </a:r>
          </a:p>
        </p:txBody>
      </p:sp>
    </p:spTree>
  </p:cSld>
  <p:clrMapOvr>
    <a:masterClrMapping/>
  </p:clrMapOvr>
  <p:transition>
    <p:push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C41095B-CA0C-43F6-9793-FBCA9987AABC}"/>
              </a:ext>
            </a:extLst>
          </p:cNvPr>
          <p:cNvSpPr>
            <a:spLocks noGrp="1" noChangeArrowheads="1"/>
          </p:cNvSpPr>
          <p:nvPr>
            <p:ph type="title"/>
          </p:nvPr>
        </p:nvSpPr>
        <p:spPr>
          <a:xfrm>
            <a:off x="457200" y="292100"/>
            <a:ext cx="8229600" cy="1050925"/>
          </a:xfrm>
        </p:spPr>
        <p:txBody>
          <a:bodyPr/>
          <a:lstStyle/>
          <a:p>
            <a:r>
              <a:rPr lang="en-US" altLang="en-US" sz="3600"/>
              <a:t>IJTIHAD, ITTIBA’ dan TAQLID</a:t>
            </a:r>
          </a:p>
        </p:txBody>
      </p:sp>
      <p:sp>
        <p:nvSpPr>
          <p:cNvPr id="35843" name="Rectangle 3">
            <a:extLst>
              <a:ext uri="{FF2B5EF4-FFF2-40B4-BE49-F238E27FC236}">
                <a16:creationId xmlns:a16="http://schemas.microsoft.com/office/drawing/2014/main" id="{219CB6A0-B8FB-421E-8436-0E62F6F6DEDE}"/>
              </a:ext>
            </a:extLst>
          </p:cNvPr>
          <p:cNvSpPr>
            <a:spLocks noGrp="1" noChangeArrowheads="1"/>
          </p:cNvSpPr>
          <p:nvPr>
            <p:ph type="body" idx="1"/>
          </p:nvPr>
        </p:nvSpPr>
        <p:spPr>
          <a:xfrm>
            <a:off x="457200" y="1219200"/>
            <a:ext cx="8305800" cy="4648200"/>
          </a:xfrm>
        </p:spPr>
        <p:txBody>
          <a:bodyPr/>
          <a:lstStyle/>
          <a:p>
            <a:pPr marL="609600" indent="-609600">
              <a:lnSpc>
                <a:spcPct val="80000"/>
              </a:lnSpc>
              <a:buFont typeface="Wingdings" panose="05000000000000000000" pitchFamily="2" charset="2"/>
              <a:buAutoNum type="arabicPeriod"/>
            </a:pPr>
            <a:r>
              <a:rPr lang="en-US" altLang="en-US" sz="2000" b="1" i="1"/>
              <a:t>Ijtihad</a:t>
            </a:r>
            <a:r>
              <a:rPr lang="en-US" altLang="en-US" sz="2000"/>
              <a:t>, ialah mencurahkan atau menggunakan seluruh kemam-puan untuk mendapatkan suatu hukum syara’ mengenai suatu ma salah dengan jalan istimbat dari Al-Qur’an dan As-Sunnah.</a:t>
            </a:r>
          </a:p>
          <a:p>
            <a:pPr marL="609600" indent="-609600">
              <a:lnSpc>
                <a:spcPct val="80000"/>
              </a:lnSpc>
              <a:buFont typeface="Wingdings" panose="05000000000000000000" pitchFamily="2" charset="2"/>
              <a:buNone/>
            </a:pPr>
            <a:r>
              <a:rPr lang="en-US" altLang="en-US" sz="2000"/>
              <a:t>	setiap orang boleh berijtihad asalkan memenuhi persyaratan se-perti di bawah ini :</a:t>
            </a:r>
          </a:p>
          <a:p>
            <a:pPr marL="609600" indent="-609600">
              <a:lnSpc>
                <a:spcPct val="80000"/>
              </a:lnSpc>
              <a:buFontTx/>
              <a:buNone/>
            </a:pPr>
            <a:r>
              <a:rPr lang="en-US" altLang="en-US" sz="2000"/>
              <a:t>	-&gt; sudah baligh, beraqal, dan memiliki intellegensia.</a:t>
            </a:r>
          </a:p>
          <a:p>
            <a:pPr marL="609600" indent="-609600">
              <a:lnSpc>
                <a:spcPct val="80000"/>
              </a:lnSpc>
              <a:buFontTx/>
              <a:buNone/>
            </a:pPr>
            <a:r>
              <a:rPr lang="en-US" altLang="en-US" sz="2000"/>
              <a:t>	-&gt; mengetahui dalil aqal dan kehujahannya.</a:t>
            </a:r>
          </a:p>
          <a:p>
            <a:pPr marL="609600" indent="-609600">
              <a:lnSpc>
                <a:spcPct val="80000"/>
              </a:lnSpc>
              <a:buFontTx/>
              <a:buNone/>
            </a:pPr>
            <a:r>
              <a:rPr lang="en-US" altLang="en-US" sz="2000"/>
              <a:t>	-&gt; mengerti dan mangetahui bahasa arab.</a:t>
            </a:r>
          </a:p>
          <a:p>
            <a:pPr marL="609600" indent="-609600">
              <a:lnSpc>
                <a:spcPct val="80000"/>
              </a:lnSpc>
              <a:buFontTx/>
              <a:buNone/>
            </a:pPr>
            <a:r>
              <a:rPr lang="en-US" altLang="en-US" sz="2000"/>
              <a:t>	-&gt; mengetahui ayat dan hadits-hadits hukum</a:t>
            </a:r>
          </a:p>
          <a:p>
            <a:pPr marL="609600" indent="-609600">
              <a:lnSpc>
                <a:spcPct val="80000"/>
              </a:lnSpc>
              <a:buFontTx/>
              <a:buNone/>
            </a:pPr>
            <a:r>
              <a:rPr lang="en-US" altLang="en-US" sz="2000"/>
              <a:t>	-&gt; mengetahui ilmu ushul fiqih</a:t>
            </a:r>
          </a:p>
          <a:p>
            <a:pPr marL="609600" indent="-609600">
              <a:lnSpc>
                <a:spcPct val="80000"/>
              </a:lnSpc>
              <a:buFontTx/>
              <a:buNone/>
            </a:pPr>
            <a:r>
              <a:rPr lang="en-US" altLang="en-US" sz="2000"/>
              <a:t>	-&gt; mengetahui masalah Nasikh – Mansukh</a:t>
            </a:r>
          </a:p>
          <a:p>
            <a:pPr marL="609600" indent="-609600">
              <a:lnSpc>
                <a:spcPct val="80000"/>
              </a:lnSpc>
              <a:buFontTx/>
              <a:buNone/>
            </a:pPr>
            <a:r>
              <a:rPr lang="en-US" altLang="en-US" sz="2000"/>
              <a:t>	-&gt; mengetahui hukum yang telah disepakati secara ijma’</a:t>
            </a:r>
          </a:p>
          <a:p>
            <a:pPr marL="609600" indent="-609600">
              <a:lnSpc>
                <a:spcPct val="80000"/>
              </a:lnSpc>
              <a:buFontTx/>
              <a:buNone/>
            </a:pPr>
            <a:r>
              <a:rPr lang="en-US" altLang="en-US" sz="2000"/>
              <a:t>	-&gt; mengetahui asbabun nuzul suatu ayat dan asbabul wurud </a:t>
            </a:r>
          </a:p>
          <a:p>
            <a:pPr marL="609600" indent="-609600">
              <a:lnSpc>
                <a:spcPct val="80000"/>
              </a:lnSpc>
              <a:buFontTx/>
              <a:buNone/>
            </a:pPr>
            <a:r>
              <a:rPr lang="en-US" altLang="en-US" sz="2000"/>
              <a:t>            suatu hadits.</a:t>
            </a:r>
          </a:p>
          <a:p>
            <a:pPr marL="609600" indent="-609600">
              <a:lnSpc>
                <a:spcPct val="80000"/>
              </a:lnSpc>
              <a:buFontTx/>
              <a:buNone/>
            </a:pPr>
            <a:r>
              <a:rPr lang="en-US" altLang="en-US" sz="2000"/>
              <a:t>	-&gt; mengetahui ma’na dan jenis hadits shohih dan dho’if </a:t>
            </a:r>
          </a:p>
          <a:p>
            <a:pPr marL="609600" indent="-609600">
              <a:lnSpc>
                <a:spcPct val="80000"/>
              </a:lnSpc>
              <a:buFontTx/>
              <a:buNone/>
            </a:pPr>
            <a:endParaRPr lang="en-US" altLang="en-US" sz="2000"/>
          </a:p>
        </p:txBody>
      </p:sp>
    </p:spTree>
  </p:cSld>
  <p:clrMapOvr>
    <a:masterClrMapping/>
  </p:clrMapOvr>
  <p:transition>
    <p:push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70" name="Rectangle 6">
            <a:extLst>
              <a:ext uri="{FF2B5EF4-FFF2-40B4-BE49-F238E27FC236}">
                <a16:creationId xmlns:a16="http://schemas.microsoft.com/office/drawing/2014/main" id="{AC9C3645-3FBB-4B51-A300-FAD94C736CBF}"/>
              </a:ext>
            </a:extLst>
          </p:cNvPr>
          <p:cNvSpPr>
            <a:spLocks noGrp="1" noChangeArrowheads="1"/>
          </p:cNvSpPr>
          <p:nvPr>
            <p:ph type="subTitle" idx="1"/>
          </p:nvPr>
        </p:nvSpPr>
        <p:spPr>
          <a:xfrm>
            <a:off x="381000" y="152400"/>
            <a:ext cx="8382000" cy="5486400"/>
          </a:xfrm>
        </p:spPr>
        <p:txBody>
          <a:bodyPr/>
          <a:lstStyle/>
          <a:p>
            <a:pPr algn="l"/>
            <a:r>
              <a:rPr lang="en-US" altLang="en-US" sz="2800"/>
              <a:t>2. </a:t>
            </a:r>
            <a:r>
              <a:rPr lang="en-US" altLang="en-US" sz="2800" i="1"/>
              <a:t>Ittiba’,</a:t>
            </a:r>
            <a:r>
              <a:rPr lang="en-US" altLang="en-US" sz="2800"/>
              <a:t> ialah menerima perkataan orang lain de-</a:t>
            </a:r>
          </a:p>
          <a:p>
            <a:pPr algn="l"/>
            <a:r>
              <a:rPr lang="en-US" altLang="en-US" sz="2800"/>
              <a:t>    ngan mengetahui sumber dan alasan perkataan </a:t>
            </a:r>
          </a:p>
          <a:p>
            <a:pPr algn="l"/>
            <a:r>
              <a:rPr lang="en-US" altLang="en-US" sz="2800"/>
              <a:t>    tersebut. Ittiba’ adalah hal yang diharuskan, bah </a:t>
            </a:r>
          </a:p>
          <a:p>
            <a:pPr algn="l"/>
            <a:r>
              <a:rPr lang="en-US" altLang="en-US" sz="2800"/>
              <a:t>    kan hukumnya wajib bagi setiap muslim-musli-</a:t>
            </a:r>
          </a:p>
          <a:p>
            <a:pPr algn="l"/>
            <a:r>
              <a:rPr lang="en-US" altLang="en-US" sz="2800"/>
              <a:t>    mah, terutama ittiba’ kepada Nabi SAW. Agar se-</a:t>
            </a:r>
          </a:p>
          <a:p>
            <a:pPr algn="l"/>
            <a:r>
              <a:rPr lang="en-US" altLang="en-US" sz="2800"/>
              <a:t>    tiap perbuatan / ibadat sesuai dengan tuntunan </a:t>
            </a:r>
          </a:p>
          <a:p>
            <a:pPr algn="l"/>
            <a:r>
              <a:rPr lang="en-US" altLang="en-US" sz="2800"/>
              <a:t>    Allah dan Rasulnya. </a:t>
            </a:r>
          </a:p>
          <a:p>
            <a:pPr algn="l"/>
            <a:r>
              <a:rPr lang="en-US" altLang="en-US" sz="2800"/>
              <a:t>    Demikian pula ittiba’ kepada para ulama sebagai   </a:t>
            </a:r>
          </a:p>
          <a:p>
            <a:pPr algn="l"/>
            <a:r>
              <a:rPr lang="en-US" altLang="en-US" sz="2800"/>
              <a:t>    pewaris Nabi SAW. Dengan cara bertanya sesua-</a:t>
            </a:r>
          </a:p>
          <a:p>
            <a:pPr algn="l"/>
            <a:r>
              <a:rPr lang="en-US" altLang="en-US" sz="2800"/>
              <a:t>    tu perbuatan yang belum dipahaminya.</a:t>
            </a:r>
          </a:p>
        </p:txBody>
      </p:sp>
    </p:spTree>
  </p:cSld>
  <p:clrMapOvr>
    <a:masterClrMapping/>
  </p:clrMapOvr>
  <p:transition>
    <p:push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6">
            <a:extLst>
              <a:ext uri="{FF2B5EF4-FFF2-40B4-BE49-F238E27FC236}">
                <a16:creationId xmlns:a16="http://schemas.microsoft.com/office/drawing/2014/main" id="{E97D250D-32DA-4F05-BE52-C566BEE2F0C1}"/>
              </a:ext>
            </a:extLst>
          </p:cNvPr>
          <p:cNvSpPr>
            <a:spLocks noGrp="1" noChangeArrowheads="1"/>
          </p:cNvSpPr>
          <p:nvPr>
            <p:ph type="subTitle" idx="1"/>
          </p:nvPr>
        </p:nvSpPr>
        <p:spPr>
          <a:xfrm>
            <a:off x="381000" y="304800"/>
            <a:ext cx="8458200" cy="6248400"/>
          </a:xfrm>
        </p:spPr>
        <p:txBody>
          <a:bodyPr/>
          <a:lstStyle/>
          <a:p>
            <a:pPr algn="l">
              <a:lnSpc>
                <a:spcPct val="90000"/>
              </a:lnSpc>
            </a:pPr>
            <a:r>
              <a:rPr lang="en-US" altLang="en-US" sz="2400"/>
              <a:t>3. </a:t>
            </a:r>
            <a:r>
              <a:rPr lang="en-US" altLang="en-US" sz="2400" i="1"/>
              <a:t>Taqlid,</a:t>
            </a:r>
            <a:r>
              <a:rPr lang="en-US" altLang="en-US" sz="2400"/>
              <a:t> iakah menerima pendapat atau mengikuti perbuat-</a:t>
            </a:r>
          </a:p>
          <a:p>
            <a:pPr algn="l">
              <a:lnSpc>
                <a:spcPct val="90000"/>
              </a:lnSpc>
            </a:pPr>
            <a:r>
              <a:rPr lang="en-US" altLang="en-US" sz="2400"/>
              <a:t>    an orang lain tanpa mengetahui dasar pegambilannya.</a:t>
            </a:r>
          </a:p>
          <a:p>
            <a:pPr algn="l">
              <a:lnSpc>
                <a:spcPct val="90000"/>
              </a:lnSpc>
            </a:pPr>
            <a:r>
              <a:rPr lang="en-US" altLang="en-US" sz="2400"/>
              <a:t>    Taqlid dihukumkan </a:t>
            </a:r>
            <a:r>
              <a:rPr lang="en-US" altLang="en-US" sz="2400" b="1"/>
              <a:t>boleh</a:t>
            </a:r>
            <a:r>
              <a:rPr lang="en-US" altLang="en-US" sz="2400"/>
              <a:t>, bagi orang awam (orang bia-</a:t>
            </a:r>
          </a:p>
          <a:p>
            <a:pPr algn="l">
              <a:lnSpc>
                <a:spcPct val="90000"/>
              </a:lnSpc>
            </a:pPr>
            <a:r>
              <a:rPr lang="en-US" altLang="en-US" sz="2400"/>
              <a:t>    sa) yang tidak mengerti cara-cara mencari hukum syari’at </a:t>
            </a:r>
          </a:p>
          <a:p>
            <a:pPr algn="l">
              <a:lnSpc>
                <a:spcPct val="90000"/>
              </a:lnSpc>
            </a:pPr>
            <a:r>
              <a:rPr lang="en-US" altLang="en-US" sz="2400"/>
              <a:t>    oleh karenanya untuk sementara waktu boleh sambil ia </a:t>
            </a:r>
          </a:p>
          <a:p>
            <a:pPr algn="l">
              <a:lnSpc>
                <a:spcPct val="90000"/>
              </a:lnSpc>
            </a:pPr>
            <a:r>
              <a:rPr lang="en-US" altLang="en-US" sz="2400"/>
              <a:t>    menuntut ilmu. </a:t>
            </a:r>
          </a:p>
          <a:p>
            <a:pPr algn="l">
              <a:lnSpc>
                <a:spcPct val="90000"/>
              </a:lnSpc>
            </a:pPr>
            <a:r>
              <a:rPr lang="en-US" altLang="en-US" sz="2400"/>
              <a:t>    Namun bagi orang-orang yang pandai dan sanggup men- </a:t>
            </a:r>
          </a:p>
          <a:p>
            <a:pPr algn="l">
              <a:lnSpc>
                <a:spcPct val="90000"/>
              </a:lnSpc>
            </a:pPr>
            <a:r>
              <a:rPr lang="en-US" altLang="en-US" sz="2400"/>
              <a:t>    cari sendiri hukum-hukum syari’at tidak dibolehkan, dan ia </a:t>
            </a:r>
          </a:p>
          <a:p>
            <a:pPr algn="l">
              <a:lnSpc>
                <a:spcPct val="90000"/>
              </a:lnSpc>
            </a:pPr>
            <a:r>
              <a:rPr lang="en-US" altLang="en-US" sz="2400"/>
              <a:t>    harus berijtihad sendiri.</a:t>
            </a:r>
          </a:p>
          <a:p>
            <a:pPr algn="l">
              <a:lnSpc>
                <a:spcPct val="90000"/>
              </a:lnSpc>
            </a:pPr>
            <a:endParaRPr lang="en-US" altLang="en-US" sz="2400"/>
          </a:p>
          <a:p>
            <a:pPr algn="l">
              <a:lnSpc>
                <a:spcPct val="90000"/>
              </a:lnSpc>
            </a:pPr>
            <a:r>
              <a:rPr lang="en-US" altLang="en-US" sz="2400"/>
              <a:t>    Taqlid dihukumkan </a:t>
            </a:r>
            <a:r>
              <a:rPr lang="en-US" altLang="en-US" sz="2400" b="1"/>
              <a:t>haram</a:t>
            </a:r>
            <a:r>
              <a:rPr lang="en-US" altLang="en-US" sz="2400"/>
              <a:t>, bila orang yang ditaqlidi mem</a:t>
            </a:r>
          </a:p>
          <a:p>
            <a:pPr algn="l">
              <a:lnSpc>
                <a:spcPct val="90000"/>
              </a:lnSpc>
            </a:pPr>
            <a:r>
              <a:rPr lang="en-US" altLang="en-US" sz="2400"/>
              <a:t>    perdulikan ayat-ayat Qur’an dan hadits-hadits mutawatir </a:t>
            </a:r>
          </a:p>
          <a:p>
            <a:pPr algn="l">
              <a:lnSpc>
                <a:spcPct val="90000"/>
              </a:lnSpc>
            </a:pPr>
            <a:r>
              <a:rPr lang="en-US" altLang="en-US" sz="2400"/>
              <a:t>    atau ahad. Demikian pula haram bertaqlid kepada orang </a:t>
            </a:r>
          </a:p>
          <a:p>
            <a:pPr algn="l">
              <a:lnSpc>
                <a:spcPct val="90000"/>
              </a:lnSpc>
            </a:pPr>
            <a:r>
              <a:rPr lang="en-US" altLang="en-US" sz="2400"/>
              <a:t>    yang tidak jelas kemampuannya untuk berijtihad.</a:t>
            </a:r>
          </a:p>
        </p:txBody>
      </p:sp>
    </p:spTree>
  </p:cSld>
  <p:clrMapOvr>
    <a:masterClrMapping/>
  </p:clrMapOvr>
  <p:transition>
    <p:push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181DD39-CB00-49A3-BF00-196A19183F4F}"/>
              </a:ext>
            </a:extLst>
          </p:cNvPr>
          <p:cNvSpPr>
            <a:spLocks noGrp="1" noChangeArrowheads="1"/>
          </p:cNvSpPr>
          <p:nvPr>
            <p:ph type="title"/>
          </p:nvPr>
        </p:nvSpPr>
        <p:spPr/>
        <p:txBody>
          <a:bodyPr/>
          <a:lstStyle/>
          <a:p>
            <a:r>
              <a:rPr lang="en-US" altLang="en-US"/>
              <a:t>NIKAH ATAU PERKAWINAN</a:t>
            </a:r>
          </a:p>
        </p:txBody>
      </p:sp>
      <p:sp>
        <p:nvSpPr>
          <p:cNvPr id="43011" name="Rectangle 3">
            <a:extLst>
              <a:ext uri="{FF2B5EF4-FFF2-40B4-BE49-F238E27FC236}">
                <a16:creationId xmlns:a16="http://schemas.microsoft.com/office/drawing/2014/main" id="{C0522757-89E1-4AE1-A2AE-705D6D7FF8F8}"/>
              </a:ext>
            </a:extLst>
          </p:cNvPr>
          <p:cNvSpPr>
            <a:spLocks noGrp="1" noChangeArrowheads="1"/>
          </p:cNvSpPr>
          <p:nvPr>
            <p:ph type="body" idx="1"/>
          </p:nvPr>
        </p:nvSpPr>
        <p:spPr>
          <a:xfrm>
            <a:off x="457200" y="1981200"/>
            <a:ext cx="8229600" cy="4495800"/>
          </a:xfrm>
        </p:spPr>
        <p:txBody>
          <a:bodyPr/>
          <a:lstStyle/>
          <a:p>
            <a:pPr>
              <a:lnSpc>
                <a:spcPct val="90000"/>
              </a:lnSpc>
              <a:buFontTx/>
              <a:buNone/>
            </a:pPr>
            <a:r>
              <a:rPr lang="en-US" altLang="en-US" sz="2400"/>
              <a:t>Nikah dalam arti bahasa adalah “bercampur”, sedangkan </a:t>
            </a:r>
          </a:p>
          <a:p>
            <a:pPr>
              <a:lnSpc>
                <a:spcPct val="90000"/>
              </a:lnSpc>
              <a:buFontTx/>
              <a:buNone/>
            </a:pPr>
            <a:r>
              <a:rPr lang="en-US" altLang="en-US" sz="2400"/>
              <a:t>berdasarkan istilah Fiqih adalah akad antara seorang calon </a:t>
            </a:r>
          </a:p>
          <a:p>
            <a:pPr>
              <a:lnSpc>
                <a:spcPct val="90000"/>
              </a:lnSpc>
              <a:buFontTx/>
              <a:buNone/>
            </a:pPr>
            <a:r>
              <a:rPr lang="en-US" altLang="en-US" sz="2400"/>
              <a:t>suami dengan seorang wali nikah yang menjamin halalnya </a:t>
            </a:r>
          </a:p>
          <a:p>
            <a:pPr>
              <a:lnSpc>
                <a:spcPct val="90000"/>
              </a:lnSpc>
              <a:buFontTx/>
              <a:buNone/>
            </a:pPr>
            <a:r>
              <a:rPr lang="en-US" altLang="en-US" sz="2400"/>
              <a:t>bersetubuh antara isteri dan suaminya dengan kalmiat ni-</a:t>
            </a:r>
          </a:p>
          <a:p>
            <a:pPr>
              <a:lnSpc>
                <a:spcPct val="90000"/>
              </a:lnSpc>
              <a:buFontTx/>
              <a:buNone/>
            </a:pPr>
            <a:r>
              <a:rPr lang="en-US" altLang="en-US" sz="2400"/>
              <a:t>kah/kawin (I’anatuttholibiin hal.255 juz III).</a:t>
            </a:r>
          </a:p>
          <a:p>
            <a:pPr>
              <a:lnSpc>
                <a:spcPct val="90000"/>
              </a:lnSpc>
              <a:buFontTx/>
              <a:buNone/>
            </a:pPr>
            <a:r>
              <a:rPr lang="en-US" altLang="en-US" sz="2400"/>
              <a:t>Definisi nikah menurut UU No.1/74 ialah “ikatan lahir ba-</a:t>
            </a:r>
          </a:p>
          <a:p>
            <a:pPr>
              <a:lnSpc>
                <a:spcPct val="90000"/>
              </a:lnSpc>
              <a:buFontTx/>
              <a:buNone/>
            </a:pPr>
            <a:r>
              <a:rPr lang="en-US" altLang="en-US" sz="2400"/>
              <a:t>thin antara seorang pria dengan seorang wanita sebagai </a:t>
            </a:r>
          </a:p>
          <a:p>
            <a:pPr>
              <a:lnSpc>
                <a:spcPct val="90000"/>
              </a:lnSpc>
              <a:buFontTx/>
              <a:buNone/>
            </a:pPr>
            <a:r>
              <a:rPr lang="en-US" altLang="en-US" sz="2400"/>
              <a:t>suami isteri dengan tujuan membentuk keluarga (rumah </a:t>
            </a:r>
          </a:p>
          <a:p>
            <a:pPr>
              <a:lnSpc>
                <a:spcPct val="90000"/>
              </a:lnSpc>
              <a:buFontTx/>
              <a:buNone/>
            </a:pPr>
            <a:r>
              <a:rPr lang="en-US" altLang="en-US" sz="2400"/>
              <a:t>tangga)yang bahagia dan kekal berdasakan Ketuhanan </a:t>
            </a:r>
          </a:p>
          <a:p>
            <a:pPr>
              <a:lnSpc>
                <a:spcPct val="90000"/>
              </a:lnSpc>
              <a:buFontTx/>
              <a:buNone/>
            </a:pPr>
            <a:r>
              <a:rPr lang="en-US" altLang="en-US" sz="2400"/>
              <a:t>Yang Maha Esa (Pasal 1)</a:t>
            </a:r>
          </a:p>
        </p:txBody>
      </p:sp>
    </p:spTree>
  </p:cSld>
  <p:clrMapOvr>
    <a:masterClrMapping/>
  </p:clrMapOvr>
  <p:transition>
    <p:push dir="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25B37BBE-97D7-454B-AE44-E72C1BDFF80E}"/>
              </a:ext>
            </a:extLst>
          </p:cNvPr>
          <p:cNvSpPr>
            <a:spLocks noGrp="1" noChangeArrowheads="1"/>
          </p:cNvSpPr>
          <p:nvPr>
            <p:ph type="title"/>
          </p:nvPr>
        </p:nvSpPr>
        <p:spPr>
          <a:xfrm>
            <a:off x="457200" y="320675"/>
            <a:ext cx="8077200" cy="1135063"/>
          </a:xfrm>
        </p:spPr>
        <p:txBody>
          <a:bodyPr/>
          <a:lstStyle/>
          <a:p>
            <a:r>
              <a:rPr lang="en-US" altLang="en-US" sz="3600"/>
              <a:t>PERSYARATAN-PERSYARATAN PERKULIAHAN</a:t>
            </a:r>
            <a:r>
              <a:rPr lang="en-US" altLang="en-US" sz="4000"/>
              <a:t> </a:t>
            </a:r>
          </a:p>
        </p:txBody>
      </p:sp>
      <p:sp>
        <p:nvSpPr>
          <p:cNvPr id="3075" name="Rectangle 3">
            <a:extLst>
              <a:ext uri="{FF2B5EF4-FFF2-40B4-BE49-F238E27FC236}">
                <a16:creationId xmlns:a16="http://schemas.microsoft.com/office/drawing/2014/main" id="{76E0F8AD-2229-4B87-9F43-90C6B90D13DC}"/>
              </a:ext>
            </a:extLst>
          </p:cNvPr>
          <p:cNvSpPr>
            <a:spLocks noGrp="1" noChangeArrowheads="1"/>
          </p:cNvSpPr>
          <p:nvPr>
            <p:ph type="body" idx="1"/>
          </p:nvPr>
        </p:nvSpPr>
        <p:spPr>
          <a:xfrm>
            <a:off x="457200" y="1752600"/>
            <a:ext cx="8229600" cy="4100513"/>
          </a:xfrm>
        </p:spPr>
        <p:txBody>
          <a:bodyPr/>
          <a:lstStyle/>
          <a:p>
            <a:pPr marL="609600" indent="-609600">
              <a:lnSpc>
                <a:spcPct val="90000"/>
              </a:lnSpc>
              <a:buFontTx/>
              <a:buAutoNum type="arabicPeriod"/>
            </a:pPr>
            <a:r>
              <a:rPr lang="en-US" altLang="en-US" sz="2800"/>
              <a:t>KEHADIRAN KULIAH MINIMAL 80 %</a:t>
            </a:r>
          </a:p>
          <a:p>
            <a:pPr marL="609600" indent="-609600">
              <a:lnSpc>
                <a:spcPct val="90000"/>
              </a:lnSpc>
              <a:buFontTx/>
              <a:buAutoNum type="arabicPeriod"/>
            </a:pPr>
            <a:r>
              <a:rPr lang="en-US" altLang="en-US" sz="2800"/>
              <a:t>HARUS SUDAH LULUS MK PIH/PHI</a:t>
            </a:r>
          </a:p>
          <a:p>
            <a:pPr marL="609600" indent="-609600">
              <a:lnSpc>
                <a:spcPct val="90000"/>
              </a:lnSpc>
              <a:buFontTx/>
              <a:buAutoNum type="arabicPeriod"/>
            </a:pPr>
            <a:r>
              <a:rPr lang="en-US" altLang="en-US" sz="2800"/>
              <a:t>PELAKSANAAN UTS / PENGGANTINYA</a:t>
            </a:r>
          </a:p>
          <a:p>
            <a:pPr marL="609600" indent="-609600">
              <a:lnSpc>
                <a:spcPct val="90000"/>
              </a:lnSpc>
              <a:buFontTx/>
              <a:buAutoNum type="arabicPeriod"/>
            </a:pPr>
            <a:r>
              <a:rPr lang="en-US" altLang="en-US" sz="2800"/>
              <a:t>TUGAS INDIVIDU DAN KELOMPOK (BILA ADA)</a:t>
            </a:r>
          </a:p>
          <a:p>
            <a:pPr marL="609600" indent="-609600">
              <a:lnSpc>
                <a:spcPct val="90000"/>
              </a:lnSpc>
              <a:buFontTx/>
              <a:buAutoNum type="arabicPeriod"/>
            </a:pPr>
            <a:r>
              <a:rPr lang="en-US" altLang="en-US" sz="2800"/>
              <a:t>UJIAN AKHIR SEMESTER</a:t>
            </a:r>
          </a:p>
          <a:p>
            <a:pPr marL="609600" indent="-609600">
              <a:lnSpc>
                <a:spcPct val="90000"/>
              </a:lnSpc>
              <a:buFontTx/>
              <a:buAutoNum type="arabicPeriod"/>
            </a:pPr>
            <a:r>
              <a:rPr lang="en-US" altLang="en-US" sz="2800"/>
              <a:t>TUGAS BACA BUKU YANG DIANJURKAN SEBA BAGAI PENGEMBANGAN WAWASAN</a:t>
            </a:r>
          </a:p>
          <a:p>
            <a:pPr marL="609600" indent="-609600">
              <a:lnSpc>
                <a:spcPct val="90000"/>
              </a:lnSpc>
              <a:buFontTx/>
              <a:buAutoNum type="arabicPeriod"/>
            </a:pPr>
            <a:r>
              <a:rPr lang="en-US" altLang="en-US" sz="2800"/>
              <a:t>UNTUK NON MUSLIM ADA TUGAS KHUSUS</a:t>
            </a:r>
          </a:p>
          <a:p>
            <a:pPr marL="609600" indent="-609600">
              <a:lnSpc>
                <a:spcPct val="90000"/>
              </a:lnSpc>
              <a:buFontTx/>
              <a:buNone/>
            </a:pPr>
            <a:endParaRPr lang="en-US" altLang="en-US" sz="280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898" decel="100000" fill="hold"/>
                                        <p:tgtEl>
                                          <p:spTgt spid="307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07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animEffect transition="in" filter="fade">
                                      <p:cBhvr>
                                        <p:cTn id="15" dur="1000"/>
                                        <p:tgtEl>
                                          <p:spTgt spid="3075">
                                            <p:txEl>
                                              <p:pRg st="0" end="0"/>
                                            </p:txEl>
                                          </p:spTgt>
                                        </p:tgtEl>
                                      </p:cBhvr>
                                    </p:animEffect>
                                    <p:anim calcmode="lin" valueType="num">
                                      <p:cBhvr>
                                        <p:cTn id="16"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07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07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075">
                                            <p:txEl>
                                              <p:pRg st="1" end="1"/>
                                            </p:txEl>
                                          </p:spTgt>
                                        </p:tgtEl>
                                        <p:attrNameLst>
                                          <p:attrName>style.visibility</p:attrName>
                                        </p:attrNameLst>
                                      </p:cBhvr>
                                      <p:to>
                                        <p:strVal val="visible"/>
                                      </p:to>
                                    </p:set>
                                    <p:animEffect transition="in" filter="fade">
                                      <p:cBhvr>
                                        <p:cTn id="23" dur="1000"/>
                                        <p:tgtEl>
                                          <p:spTgt spid="3075">
                                            <p:txEl>
                                              <p:pRg st="1" end="1"/>
                                            </p:txEl>
                                          </p:spTgt>
                                        </p:tgtEl>
                                      </p:cBhvr>
                                    </p:animEffect>
                                    <p:anim calcmode="lin" valueType="num">
                                      <p:cBhvr>
                                        <p:cTn id="24"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075">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07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075">
                                            <p:txEl>
                                              <p:pRg st="2" end="2"/>
                                            </p:txEl>
                                          </p:spTgt>
                                        </p:tgtEl>
                                        <p:attrNameLst>
                                          <p:attrName>style.visibility</p:attrName>
                                        </p:attrNameLst>
                                      </p:cBhvr>
                                      <p:to>
                                        <p:strVal val="visible"/>
                                      </p:to>
                                    </p:set>
                                    <p:animEffect transition="in" filter="fade">
                                      <p:cBhvr>
                                        <p:cTn id="31" dur="1000"/>
                                        <p:tgtEl>
                                          <p:spTgt spid="3075">
                                            <p:txEl>
                                              <p:pRg st="2" end="2"/>
                                            </p:txEl>
                                          </p:spTgt>
                                        </p:tgtEl>
                                      </p:cBhvr>
                                    </p:animEffect>
                                    <p:anim calcmode="lin" valueType="num">
                                      <p:cBhvr>
                                        <p:cTn id="3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075">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07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075">
                                            <p:txEl>
                                              <p:pRg st="3" end="3"/>
                                            </p:txEl>
                                          </p:spTgt>
                                        </p:tgtEl>
                                        <p:attrNameLst>
                                          <p:attrName>style.visibility</p:attrName>
                                        </p:attrNameLst>
                                      </p:cBhvr>
                                      <p:to>
                                        <p:strVal val="visible"/>
                                      </p:to>
                                    </p:set>
                                    <p:animEffect transition="in" filter="fade">
                                      <p:cBhvr>
                                        <p:cTn id="39" dur="1000"/>
                                        <p:tgtEl>
                                          <p:spTgt spid="3075">
                                            <p:txEl>
                                              <p:pRg st="3" end="3"/>
                                            </p:txEl>
                                          </p:spTgt>
                                        </p:tgtEl>
                                      </p:cBhvr>
                                    </p:animEffect>
                                    <p:anim calcmode="lin" valueType="num">
                                      <p:cBhvr>
                                        <p:cTn id="40"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3075">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307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075">
                                            <p:txEl>
                                              <p:pRg st="4" end="4"/>
                                            </p:txEl>
                                          </p:spTgt>
                                        </p:tgtEl>
                                        <p:attrNameLst>
                                          <p:attrName>style.visibility</p:attrName>
                                        </p:attrNameLst>
                                      </p:cBhvr>
                                      <p:to>
                                        <p:strVal val="visible"/>
                                      </p:to>
                                    </p:set>
                                    <p:animEffect transition="in" filter="fade">
                                      <p:cBhvr>
                                        <p:cTn id="47" dur="1000"/>
                                        <p:tgtEl>
                                          <p:spTgt spid="3075">
                                            <p:txEl>
                                              <p:pRg st="4" end="4"/>
                                            </p:txEl>
                                          </p:spTgt>
                                        </p:tgtEl>
                                      </p:cBhvr>
                                    </p:animEffect>
                                    <p:anim calcmode="lin" valueType="num">
                                      <p:cBhvr>
                                        <p:cTn id="48"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3075">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307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3075">
                                            <p:txEl>
                                              <p:pRg st="5" end="5"/>
                                            </p:txEl>
                                          </p:spTgt>
                                        </p:tgtEl>
                                        <p:attrNameLst>
                                          <p:attrName>style.visibility</p:attrName>
                                        </p:attrNameLst>
                                      </p:cBhvr>
                                      <p:to>
                                        <p:strVal val="visible"/>
                                      </p:to>
                                    </p:set>
                                    <p:animEffect transition="in" filter="fade">
                                      <p:cBhvr>
                                        <p:cTn id="55" dur="1000"/>
                                        <p:tgtEl>
                                          <p:spTgt spid="3075">
                                            <p:txEl>
                                              <p:pRg st="5" end="5"/>
                                            </p:txEl>
                                          </p:spTgt>
                                        </p:tgtEl>
                                      </p:cBhvr>
                                    </p:animEffect>
                                    <p:anim calcmode="lin" valueType="num">
                                      <p:cBhvr>
                                        <p:cTn id="56"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3075">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307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3075">
                                            <p:txEl>
                                              <p:pRg st="6" end="6"/>
                                            </p:txEl>
                                          </p:spTgt>
                                        </p:tgtEl>
                                        <p:attrNameLst>
                                          <p:attrName>style.visibility</p:attrName>
                                        </p:attrNameLst>
                                      </p:cBhvr>
                                      <p:to>
                                        <p:strVal val="visible"/>
                                      </p:to>
                                    </p:set>
                                    <p:animEffect transition="in" filter="fade">
                                      <p:cBhvr>
                                        <p:cTn id="63" dur="1000"/>
                                        <p:tgtEl>
                                          <p:spTgt spid="3075">
                                            <p:txEl>
                                              <p:pRg st="6" end="6"/>
                                            </p:txEl>
                                          </p:spTgt>
                                        </p:tgtEl>
                                      </p:cBhvr>
                                    </p:animEffect>
                                    <p:anim calcmode="lin" valueType="num">
                                      <p:cBhvr>
                                        <p:cTn id="64"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3075">
                                            <p:txEl>
                                              <p:pRg st="6" end="6"/>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307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a:extLst>
              <a:ext uri="{FF2B5EF4-FFF2-40B4-BE49-F238E27FC236}">
                <a16:creationId xmlns:a16="http://schemas.microsoft.com/office/drawing/2014/main" id="{DF93AA5C-8F5E-48B7-884D-357E6FC169D9}"/>
              </a:ext>
            </a:extLst>
          </p:cNvPr>
          <p:cNvSpPr>
            <a:spLocks noGrp="1" noChangeArrowheads="1"/>
          </p:cNvSpPr>
          <p:nvPr>
            <p:ph type="body" idx="1"/>
          </p:nvPr>
        </p:nvSpPr>
        <p:spPr>
          <a:xfrm>
            <a:off x="457200" y="304800"/>
            <a:ext cx="8382000" cy="6172200"/>
          </a:xfrm>
        </p:spPr>
        <p:txBody>
          <a:bodyPr/>
          <a:lstStyle/>
          <a:p>
            <a:pPr>
              <a:lnSpc>
                <a:spcPct val="80000"/>
              </a:lnSpc>
              <a:buFontTx/>
              <a:buNone/>
            </a:pPr>
            <a:r>
              <a:rPr lang="en-US" altLang="en-US" sz="2400" b="1"/>
              <a:t>Perkawinan </a:t>
            </a:r>
            <a:r>
              <a:rPr lang="en-US" altLang="en-US" sz="2400"/>
              <a:t>(nikah) merupakan sunnatullah (hukum alam </a:t>
            </a:r>
          </a:p>
          <a:p>
            <a:pPr>
              <a:lnSpc>
                <a:spcPct val="80000"/>
              </a:lnSpc>
              <a:buFontTx/>
              <a:buNone/>
            </a:pPr>
            <a:r>
              <a:rPr lang="en-US" altLang="en-US" sz="2400"/>
              <a:t>di dunia). Oleh karenanya perkawinan bukan milik satu-sa-</a:t>
            </a:r>
          </a:p>
          <a:p>
            <a:pPr>
              <a:lnSpc>
                <a:spcPct val="80000"/>
              </a:lnSpc>
              <a:buFontTx/>
              <a:buNone/>
            </a:pPr>
            <a:r>
              <a:rPr lang="en-US" altLang="en-US" sz="2400"/>
              <a:t>tuya makhluq Allah yang namanya ‘manusia’, tetapi juga </a:t>
            </a:r>
          </a:p>
          <a:p>
            <a:pPr>
              <a:lnSpc>
                <a:spcPct val="80000"/>
              </a:lnSpc>
              <a:buFontTx/>
              <a:buNone/>
            </a:pPr>
            <a:r>
              <a:rPr lang="en-US" altLang="en-US" sz="2400"/>
              <a:t>dilakukan oleh hewan (binatang), dan bahkan tumbuh-</a:t>
            </a:r>
          </a:p>
          <a:p>
            <a:pPr>
              <a:lnSpc>
                <a:spcPct val="80000"/>
              </a:lnSpc>
              <a:buFontTx/>
              <a:buNone/>
            </a:pPr>
            <a:r>
              <a:rPr lang="en-US" altLang="en-US" sz="2400"/>
              <a:t>tumbuhan, serta dilakukan juga oleh jin dan syetan, sesuai </a:t>
            </a:r>
          </a:p>
          <a:p>
            <a:pPr>
              <a:lnSpc>
                <a:spcPct val="80000"/>
              </a:lnSpc>
              <a:buFontTx/>
              <a:buNone/>
            </a:pPr>
            <a:r>
              <a:rPr lang="en-US" altLang="en-US" sz="2400"/>
              <a:t>dengan firman Allah</a:t>
            </a:r>
          </a:p>
          <a:p>
            <a:pPr>
              <a:lnSpc>
                <a:spcPct val="80000"/>
              </a:lnSpc>
              <a:buFontTx/>
              <a:buNone/>
            </a:pPr>
            <a:endParaRPr lang="en-US" altLang="en-US" sz="2400"/>
          </a:p>
          <a:p>
            <a:pPr algn="ctr">
              <a:lnSpc>
                <a:spcPct val="80000"/>
              </a:lnSpc>
              <a:buFont typeface="HQPB5" pitchFamily="2" charset="2"/>
              <a:buChar char="z"/>
            </a:pPr>
            <a:r>
              <a:rPr lang="en-US" altLang="en-US" sz="2000">
                <a:sym typeface="HQPB4" pitchFamily="2" charset="2"/>
              </a:rPr>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t> </a:t>
            </a:r>
          </a:p>
          <a:p>
            <a:pPr algn="ctr">
              <a:lnSpc>
                <a:spcPct val="80000"/>
              </a:lnSpc>
              <a:buFont typeface="HQPB5" pitchFamily="2" charset="2"/>
              <a:buChar char="z"/>
            </a:pPr>
            <a:r>
              <a:rPr lang="en-US" altLang="en-US" sz="2800"/>
              <a:t> </a:t>
            </a:r>
          </a:p>
          <a:p>
            <a:pPr algn="ctr">
              <a:lnSpc>
                <a:spcPct val="80000"/>
              </a:lnSpc>
              <a:buFont typeface="HQPB5" pitchFamily="2" charset="2"/>
              <a:buNone/>
            </a:pPr>
            <a:r>
              <a:rPr lang="en-US" altLang="en-US">
                <a:sym typeface="HQPB2" pitchFamily="2" charset="2"/>
              </a:rPr>
              <a:t></a:t>
            </a:r>
            <a:r>
              <a:rPr lang="ar-SA" altLang="en-US">
                <a:sym typeface="HQPB2"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t> </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p>
          <a:p>
            <a:pPr>
              <a:lnSpc>
                <a:spcPct val="80000"/>
              </a:lnSpc>
              <a:buFontTx/>
              <a:buNone/>
            </a:pPr>
            <a:endParaRPr lang="en-US" altLang="en-US" sz="2800"/>
          </a:p>
          <a:p>
            <a:pPr>
              <a:lnSpc>
                <a:spcPct val="80000"/>
              </a:lnSpc>
              <a:buFontTx/>
              <a:buNone/>
            </a:pPr>
            <a:r>
              <a:rPr lang="en-US" altLang="en-US" sz="2400"/>
              <a:t>Maha  suci  Tuhan  yang  telah  menciptakan  pasangan-</a:t>
            </a:r>
          </a:p>
          <a:p>
            <a:pPr>
              <a:lnSpc>
                <a:spcPct val="80000"/>
              </a:lnSpc>
              <a:buFontTx/>
              <a:buNone/>
            </a:pPr>
            <a:r>
              <a:rPr lang="en-US" altLang="en-US" sz="2400"/>
              <a:t>pasangan semuanya, baik dari apa yang ditumbuhkan oleh </a:t>
            </a:r>
          </a:p>
          <a:p>
            <a:pPr>
              <a:lnSpc>
                <a:spcPct val="80000"/>
              </a:lnSpc>
              <a:buFontTx/>
              <a:buNone/>
            </a:pPr>
            <a:r>
              <a:rPr lang="en-US" altLang="en-US" sz="2400"/>
              <a:t>bumi dan dari diri mereka maupun dari apa yang tidak me-</a:t>
            </a:r>
          </a:p>
          <a:p>
            <a:pPr>
              <a:lnSpc>
                <a:spcPct val="80000"/>
              </a:lnSpc>
              <a:buFontTx/>
              <a:buNone/>
            </a:pPr>
            <a:r>
              <a:rPr lang="en-US" altLang="en-US" sz="2400"/>
              <a:t>reka ketahui (Yasin : 36)</a:t>
            </a:r>
            <a:endParaRPr lang="en-US" altLang="en-US" sz="2000"/>
          </a:p>
          <a:p>
            <a:pPr>
              <a:lnSpc>
                <a:spcPct val="80000"/>
              </a:lnSpc>
              <a:buFontTx/>
              <a:buNone/>
            </a:pPr>
            <a:endParaRPr lang="en-US" altLang="en-US" sz="2400"/>
          </a:p>
        </p:txBody>
      </p:sp>
    </p:spTree>
  </p:cSld>
  <p:clrMapOvr>
    <a:masterClrMapping/>
  </p:clrMapOvr>
  <p:transition>
    <p:push dir="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a:extLst>
              <a:ext uri="{FF2B5EF4-FFF2-40B4-BE49-F238E27FC236}">
                <a16:creationId xmlns:a16="http://schemas.microsoft.com/office/drawing/2014/main" id="{2B78B664-0A50-47C3-9DE6-7DCB44AA586C}"/>
              </a:ext>
            </a:extLst>
          </p:cNvPr>
          <p:cNvSpPr>
            <a:spLocks noGrp="1" noChangeArrowheads="1"/>
          </p:cNvSpPr>
          <p:nvPr>
            <p:ph type="body" idx="1"/>
          </p:nvPr>
        </p:nvSpPr>
        <p:spPr>
          <a:xfrm>
            <a:off x="914400" y="457200"/>
            <a:ext cx="8229600" cy="5867400"/>
          </a:xfrm>
        </p:spPr>
        <p:txBody>
          <a:bodyPr/>
          <a:lstStyle/>
          <a:p>
            <a:pPr algn="ctr">
              <a:lnSpc>
                <a:spcPct val="80000"/>
              </a:lnSpc>
              <a:buFontTx/>
              <a:buNone/>
            </a:pPr>
            <a:endParaRPr lang="en-US" altLang="en-US" sz="2000">
              <a:sym typeface="HQPB2" pitchFamily="2" charset="2"/>
            </a:endParaRPr>
          </a:p>
          <a:p>
            <a:pPr algn="ctr">
              <a:lnSpc>
                <a:spcPct val="80000"/>
              </a:lnSpc>
              <a:buFontTx/>
              <a:buNone/>
            </a:pPr>
            <a:r>
              <a:rPr lang="en-US" altLang="en-US" sz="2000">
                <a:sym typeface="HQPB2" pitchFamily="2" charset="2"/>
              </a:rPr>
              <a:t></a:t>
            </a:r>
            <a:r>
              <a:rPr lang="en-US" altLang="en-US" sz="2000"/>
              <a:t> </a:t>
            </a:r>
            <a:r>
              <a:rPr lang="en-US" altLang="en-US" sz="2000">
                <a:sym typeface="HQPB5" pitchFamily="2" charset="2"/>
              </a:rPr>
              <a:t></a:t>
            </a:r>
            <a:r>
              <a:rPr lang="en-US" altLang="en-US" sz="2000">
                <a:sym typeface="HQPB2" pitchFamily="2" charset="2"/>
              </a:rPr>
              <a:t></a:t>
            </a:r>
            <a:r>
              <a:rPr lang="en-US" altLang="en-US" sz="2000">
                <a:sym typeface="HQPB4" pitchFamily="2" charset="2"/>
              </a:rPr>
              <a:t></a:t>
            </a:r>
            <a:r>
              <a:rPr lang="en-US" altLang="en-US" sz="2000">
                <a:sym typeface="HQPB1"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1" pitchFamily="2" charset="2"/>
              </a:rPr>
              <a:t></a:t>
            </a:r>
            <a:r>
              <a:rPr lang="en-US" altLang="en-US" sz="2000">
                <a:sym typeface="HQPB5" pitchFamily="2" charset="2"/>
              </a:rPr>
              <a:t></a:t>
            </a:r>
            <a:r>
              <a:rPr lang="en-US" altLang="en-US" sz="2000">
                <a:sym typeface="HQPB1" pitchFamily="2" charset="2"/>
              </a:rPr>
              <a:t></a:t>
            </a:r>
            <a:r>
              <a:rPr lang="en-US" altLang="en-US" sz="2000">
                <a:sym typeface="HQPB4" pitchFamily="2" charset="2"/>
              </a:rPr>
              <a:t> </a:t>
            </a:r>
            <a:r>
              <a:rPr lang="en-US" altLang="en-US" sz="2000">
                <a:sym typeface="HQPB3" pitchFamily="2" charset="2"/>
              </a:rPr>
              <a:t></a:t>
            </a:r>
            <a:r>
              <a:rPr lang="en-US" altLang="en-US" sz="2000">
                <a:sym typeface="HQPB4" pitchFamily="2" charset="2"/>
              </a:rPr>
              <a:t></a:t>
            </a:r>
            <a:r>
              <a:rPr lang="en-US" altLang="en-US" sz="2000">
                <a:sym typeface="HQPB2"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1" pitchFamily="2" charset="2"/>
              </a:rPr>
              <a:t></a:t>
            </a:r>
            <a:r>
              <a:rPr lang="en-US" altLang="en-US" sz="2000">
                <a:sym typeface="HQPB5" pitchFamily="2" charset="2"/>
              </a:rPr>
              <a:t></a:t>
            </a:r>
            <a:r>
              <a:rPr lang="en-US" altLang="en-US" sz="2000">
                <a:sym typeface="HQPB2" pitchFamily="2" charset="2"/>
              </a:rPr>
              <a:t></a:t>
            </a:r>
            <a:r>
              <a:rPr lang="en-US" altLang="en-US" sz="2000">
                <a:sym typeface="HQPB4" pitchFamily="2" charset="2"/>
              </a:rPr>
              <a:t></a:t>
            </a:r>
            <a:r>
              <a:rPr lang="en-US" altLang="en-US" sz="2000"/>
              <a:t> </a:t>
            </a:r>
            <a:r>
              <a:rPr lang="en-US" altLang="en-US" sz="2000">
                <a:sym typeface="HQPB4" pitchFamily="2" charset="2"/>
              </a:rPr>
              <a:t></a:t>
            </a:r>
            <a:r>
              <a:rPr lang="en-US" altLang="en-US" sz="2000">
                <a:sym typeface="HQPB2"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1"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1" pitchFamily="2" charset="2"/>
              </a:rPr>
              <a:t></a:t>
            </a:r>
            <a:r>
              <a:rPr lang="en-US" altLang="en-US" sz="2000"/>
              <a:t> </a:t>
            </a:r>
            <a:r>
              <a:rPr lang="en-US" altLang="en-US" sz="2000">
                <a:sym typeface="HQPB1" pitchFamily="2" charset="2"/>
              </a:rPr>
              <a:t></a:t>
            </a:r>
            <a:r>
              <a:rPr lang="en-US" altLang="en-US" sz="2000">
                <a:sym typeface="HQPB5" pitchFamily="2" charset="2"/>
              </a:rPr>
              <a:t></a:t>
            </a:r>
            <a:r>
              <a:rPr lang="en-US" altLang="en-US" sz="2000">
                <a:sym typeface="HQPB2"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2" pitchFamily="2" charset="2"/>
              </a:rPr>
              <a:t></a:t>
            </a:r>
            <a:r>
              <a:rPr lang="en-US" altLang="en-US" sz="2000">
                <a:sym typeface="HQPB5" pitchFamily="2" charset="2"/>
              </a:rPr>
              <a:t></a:t>
            </a:r>
            <a:r>
              <a:rPr lang="en-US" altLang="en-US" sz="2000">
                <a:sym typeface="HQPB1" pitchFamily="2" charset="2"/>
              </a:rPr>
              <a:t></a:t>
            </a:r>
            <a:r>
              <a:rPr lang="en-US" altLang="en-US" sz="2000"/>
              <a:t> </a:t>
            </a:r>
            <a:r>
              <a:rPr lang="en-US" altLang="en-US" sz="2000">
                <a:sym typeface="HQPB4" pitchFamily="2" charset="2"/>
              </a:rPr>
              <a:t></a:t>
            </a:r>
            <a:r>
              <a:rPr lang="en-US" altLang="en-US" sz="2000">
                <a:sym typeface="HQPB2"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1" pitchFamily="2" charset="2"/>
              </a:rPr>
              <a:t></a:t>
            </a:r>
            <a:r>
              <a:rPr lang="en-US" altLang="en-US" sz="2000">
                <a:sym typeface="HQPB2" pitchFamily="2" charset="2"/>
              </a:rPr>
              <a:t></a:t>
            </a:r>
            <a:r>
              <a:rPr lang="en-US" altLang="en-US" sz="2000">
                <a:sym typeface="HQPB4" pitchFamily="2" charset="2"/>
              </a:rPr>
              <a:t></a:t>
            </a:r>
            <a:r>
              <a:rPr lang="en-US" altLang="en-US" sz="2000">
                <a:sym typeface="HQPB2" pitchFamily="2" charset="2"/>
              </a:rPr>
              <a:t></a:t>
            </a:r>
            <a:r>
              <a:rPr lang="en-US" altLang="en-US" sz="2000"/>
              <a:t> </a:t>
            </a:r>
            <a:r>
              <a:rPr lang="en-US" altLang="en-US" sz="2000">
                <a:sym typeface="HQPB2" pitchFamily="2" charset="2"/>
              </a:rPr>
              <a:t></a:t>
            </a:r>
            <a:r>
              <a:rPr lang="en-US" altLang="en-US" sz="2000">
                <a:sym typeface="HQPB4" pitchFamily="2" charset="2"/>
              </a:rPr>
              <a:t></a:t>
            </a:r>
            <a:r>
              <a:rPr lang="en-US" altLang="en-US" sz="2000">
                <a:sym typeface="HQPB2" pitchFamily="2" charset="2"/>
              </a:rPr>
              <a:t></a:t>
            </a:r>
            <a:r>
              <a:rPr lang="en-US" altLang="en-US" sz="2000">
                <a:sym typeface="HQPB5" pitchFamily="2" charset="2"/>
              </a:rPr>
              <a:t></a:t>
            </a:r>
            <a:r>
              <a:rPr lang="en-US" altLang="en-US" sz="2000">
                <a:sym typeface="HQPB2" pitchFamily="2" charset="2"/>
              </a:rPr>
              <a:t></a:t>
            </a:r>
          </a:p>
          <a:p>
            <a:pPr algn="ctr">
              <a:lnSpc>
                <a:spcPct val="80000"/>
              </a:lnSpc>
              <a:buFontTx/>
              <a:buNone/>
            </a:pPr>
            <a:endParaRPr lang="en-US" altLang="en-US" sz="2000">
              <a:sym typeface="HQPB2" pitchFamily="2" charset="2"/>
            </a:endParaRPr>
          </a:p>
          <a:p>
            <a:pPr>
              <a:lnSpc>
                <a:spcPct val="80000"/>
              </a:lnSpc>
              <a:buFontTx/>
              <a:buNone/>
            </a:pPr>
            <a:r>
              <a:rPr lang="en-US" altLang="en-US" sz="1800">
                <a:sym typeface="HQPB2" pitchFamily="2" charset="2"/>
              </a:rPr>
              <a:t>Dan segala sesuatu Kami ciptakan berpapasang-pasangan supaya ka-</a:t>
            </a:r>
          </a:p>
          <a:p>
            <a:pPr>
              <a:lnSpc>
                <a:spcPct val="80000"/>
              </a:lnSpc>
              <a:buFontTx/>
              <a:buNone/>
            </a:pPr>
            <a:r>
              <a:rPr lang="en-US" altLang="en-US" sz="1800">
                <a:sym typeface="HQPB2" pitchFamily="2" charset="2"/>
              </a:rPr>
              <a:t>mu mengingat kebesaran Allah (Adz-Dzariat : 49).</a:t>
            </a:r>
          </a:p>
          <a:p>
            <a:pPr>
              <a:lnSpc>
                <a:spcPct val="80000"/>
              </a:lnSpc>
              <a:buFontTx/>
              <a:buNone/>
            </a:pPr>
            <a:endParaRPr lang="en-US" altLang="en-US" sz="1800">
              <a:sym typeface="HQPB2" pitchFamily="2" charset="2"/>
            </a:endParaRPr>
          </a:p>
          <a:p>
            <a:pPr>
              <a:lnSpc>
                <a:spcPct val="80000"/>
              </a:lnSpc>
              <a:buFontTx/>
              <a:buNone/>
            </a:pPr>
            <a:r>
              <a:rPr lang="en-US" altLang="en-US" sz="1800">
                <a:sym typeface="HQPB2" pitchFamily="2" charset="2"/>
              </a:rPr>
              <a:t>Beberapa ayat anjuran untuk menikah a.l. :</a:t>
            </a:r>
          </a:p>
          <a:p>
            <a:pPr>
              <a:lnSpc>
                <a:spcPct val="80000"/>
              </a:lnSpc>
              <a:buFontTx/>
              <a:buNone/>
            </a:pPr>
            <a:endParaRPr lang="en-US" altLang="en-US" sz="1800">
              <a:sym typeface="HQPB2" pitchFamily="2" charset="2"/>
            </a:endParaRPr>
          </a:p>
          <a:p>
            <a:pPr>
              <a:lnSpc>
                <a:spcPct val="80000"/>
              </a:lnSpc>
              <a:buFontTx/>
              <a:buNone/>
            </a:pPr>
            <a:endParaRPr lang="en-US" altLang="en-US" sz="1800">
              <a:sym typeface="HQPB2" pitchFamily="2" charset="2"/>
            </a:endParaRPr>
          </a:p>
          <a:p>
            <a:pPr algn="ctr">
              <a:lnSpc>
                <a:spcPct val="80000"/>
              </a:lnSpc>
              <a:buFontTx/>
              <a:buNone/>
            </a:pPr>
            <a:r>
              <a:rPr lang="en-US" altLang="en-US" sz="2400">
                <a:sym typeface="HQPB4" pitchFamily="2" charset="2"/>
              </a:rPr>
              <a:t></a:t>
            </a:r>
            <a:r>
              <a:rPr lang="en-US" altLang="en-US" sz="2400">
                <a:sym typeface="HQPB5"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r>
              <a:rPr lang="en-US" altLang="en-US" sz="2400">
                <a:sym typeface="HQPB5" pitchFamily="2" charset="2"/>
              </a:rPr>
              <a:t></a:t>
            </a:r>
            <a:r>
              <a:rPr lang="en-US" altLang="en-US" sz="2400">
                <a:sym typeface="HQPB1" pitchFamily="2" charset="2"/>
              </a:rPr>
              <a:t></a:t>
            </a:r>
            <a:r>
              <a:rPr lang="en-US" altLang="en-US" sz="2400">
                <a:sym typeface="HQPB5" pitchFamily="2" charset="2"/>
              </a:rPr>
              <a:t></a:t>
            </a:r>
            <a:r>
              <a:rPr lang="en-US" altLang="en-US" sz="2400">
                <a:sym typeface="HQPB2" pitchFamily="2" charset="2"/>
              </a:rPr>
              <a:t></a:t>
            </a:r>
            <a:r>
              <a:rPr lang="en-US" altLang="en-US" sz="2400">
                <a:sym typeface="HQPB1"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2" pitchFamily="2" charset="2"/>
              </a:rPr>
              <a:t> </a:t>
            </a:r>
            <a:r>
              <a:rPr lang="en-US" altLang="en-US" sz="2400">
                <a:sym typeface="HQPB1" pitchFamily="2" charset="2"/>
              </a:rPr>
              <a:t></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5" pitchFamily="2" charset="2"/>
              </a:rPr>
              <a:t></a:t>
            </a:r>
            <a:r>
              <a:rPr lang="en-US" altLang="en-US" sz="2400">
                <a:sym typeface="HQPB1" pitchFamily="2" charset="2"/>
              </a:rPr>
              <a:t></a:t>
            </a:r>
            <a:r>
              <a:rPr lang="en-US" altLang="en-US" sz="2400">
                <a:sym typeface="HQPB4" pitchFamily="2" charset="2"/>
              </a:rPr>
              <a:t></a:t>
            </a:r>
            <a:r>
              <a:rPr lang="en-US" altLang="en-US" sz="2400">
                <a:sym typeface="HQPB2" pitchFamily="2" charset="2"/>
              </a:rPr>
              <a:t></a:t>
            </a:r>
            <a:r>
              <a:rPr lang="en-US" altLang="en-US" sz="2400">
                <a:sym typeface="HQPB1" pitchFamily="2" charset="2"/>
              </a:rPr>
              <a:t></a:t>
            </a:r>
            <a:r>
              <a:rPr lang="en-US" altLang="en-US" sz="2400">
                <a:sym typeface="HQPB4" pitchFamily="2" charset="2"/>
              </a:rPr>
              <a:t></a:t>
            </a:r>
            <a:r>
              <a:rPr lang="en-US" altLang="en-US" sz="2400">
                <a:sym typeface="HQPB1"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5" pitchFamily="2" charset="2"/>
              </a:rPr>
              <a:t></a:t>
            </a:r>
            <a:r>
              <a:rPr lang="en-US" altLang="en-US" sz="2400">
                <a:sym typeface="HQPB1" pitchFamily="2" charset="2"/>
              </a:rPr>
              <a:t></a:t>
            </a:r>
            <a:r>
              <a:rPr lang="en-US" altLang="en-US" sz="2400">
                <a:sym typeface="HQPB2" pitchFamily="2" charset="2"/>
              </a:rPr>
              <a:t> </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4" pitchFamily="2" charset="2"/>
              </a:rPr>
              <a:t></a:t>
            </a:r>
            <a:r>
              <a:rPr lang="en-US" altLang="en-US" sz="2400">
                <a:sym typeface="HQPB1"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3"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 </a:t>
            </a:r>
            <a:r>
              <a:rPr lang="en-US" altLang="en-US" sz="2400">
                <a:sym typeface="HQPB5"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1"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p>
          <a:p>
            <a:pPr algn="ctr">
              <a:lnSpc>
                <a:spcPct val="80000"/>
              </a:lnSpc>
              <a:buFont typeface="HQPB5" pitchFamily="2" charset="2"/>
              <a:buChar char=""/>
            </a:pPr>
            <a:r>
              <a:rPr lang="en-US" altLang="en-US" sz="2400">
                <a:sym typeface="HQPB2" pitchFamily="2" charset="2"/>
              </a:rPr>
              <a:t>           </a:t>
            </a:r>
          </a:p>
          <a:p>
            <a:pPr algn="ctr">
              <a:lnSpc>
                <a:spcPct val="80000"/>
              </a:lnSpc>
              <a:buFont typeface="HQPB5" pitchFamily="2" charset="2"/>
              <a:buNone/>
            </a:pPr>
            <a:r>
              <a:rPr lang="en-US" altLang="en-US" sz="2000">
                <a:sym typeface="HQPB2" pitchFamily="2" charset="2"/>
              </a:rPr>
              <a:t> </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r>
              <a:rPr lang="en-US" altLang="en-US" sz="2400">
                <a:sym typeface="HQPB5" pitchFamily="2" charset="2"/>
              </a:rPr>
              <a:t></a:t>
            </a:r>
            <a:r>
              <a:rPr lang="en-US" altLang="en-US" sz="2400">
                <a:sym typeface="HQPB1" pitchFamily="2" charset="2"/>
              </a:rPr>
              <a:t></a:t>
            </a:r>
            <a:r>
              <a:rPr lang="en-US" altLang="en-US" sz="2400">
                <a:sym typeface="HQPB5" pitchFamily="2" charset="2"/>
              </a:rPr>
              <a:t></a:t>
            </a:r>
            <a:r>
              <a:rPr lang="en-US" altLang="en-US" sz="2400">
                <a:sym typeface="HQPB2" pitchFamily="2" charset="2"/>
              </a:rPr>
              <a:t> </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 </a:t>
            </a:r>
            <a:r>
              <a:rPr lang="en-US" altLang="en-US" sz="2400">
                <a:sym typeface="HQPB1"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 </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2" pitchFamily="2" charset="2"/>
              </a:rPr>
              <a:t> </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5" pitchFamily="2" charset="2"/>
              </a:rPr>
              <a:t></a:t>
            </a:r>
            <a:r>
              <a:rPr lang="en-US" altLang="en-US" sz="2400">
                <a:sym typeface="HQPB1"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1"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2" pitchFamily="2" charset="2"/>
              </a:rPr>
              <a:t></a:t>
            </a:r>
            <a:r>
              <a:rPr lang="en-US" altLang="en-US" sz="2400">
                <a:sym typeface="HQPB4" pitchFamily="2" charset="2"/>
              </a:rPr>
              <a:t></a:t>
            </a:r>
            <a:r>
              <a:rPr lang="en-US" altLang="en-US" sz="2400">
                <a:sym typeface="HQPB2" pitchFamily="2" charset="2"/>
              </a:rPr>
              <a:t></a:t>
            </a:r>
            <a:r>
              <a:rPr lang="en-US" altLang="en-US" sz="2400">
                <a:sym typeface="HQPB5" pitchFamily="2" charset="2"/>
              </a:rPr>
              <a:t></a:t>
            </a:r>
            <a:r>
              <a:rPr lang="en-US" altLang="en-US" sz="2400">
                <a:sym typeface="HQPB1" pitchFamily="2" charset="2"/>
              </a:rPr>
              <a:t></a:t>
            </a:r>
            <a:endParaRPr lang="en-US" altLang="en-US" sz="2400">
              <a:sym typeface="HQPB2" pitchFamily="2" charset="2"/>
            </a:endParaRPr>
          </a:p>
          <a:p>
            <a:pPr algn="ctr">
              <a:lnSpc>
                <a:spcPct val="80000"/>
              </a:lnSpc>
              <a:buFont typeface="HQPB5" pitchFamily="2" charset="2"/>
              <a:buNone/>
            </a:pPr>
            <a:endParaRPr lang="en-US" altLang="en-US" sz="2400">
              <a:sym typeface="HQPB2" pitchFamily="2" charset="2"/>
            </a:endParaRPr>
          </a:p>
          <a:p>
            <a:pPr>
              <a:lnSpc>
                <a:spcPct val="80000"/>
              </a:lnSpc>
              <a:buFontTx/>
              <a:buNone/>
            </a:pPr>
            <a:r>
              <a:rPr lang="en-US" altLang="en-US" sz="1800">
                <a:sym typeface="HQPB2" pitchFamily="2" charset="2"/>
              </a:rPr>
              <a:t>Dan di antara tanda-tanda kekuasaan-Nya ialah Dia menciptakan untuk</a:t>
            </a:r>
          </a:p>
          <a:p>
            <a:pPr>
              <a:lnSpc>
                <a:spcPct val="80000"/>
              </a:lnSpc>
              <a:buFontTx/>
              <a:buNone/>
            </a:pPr>
            <a:r>
              <a:rPr lang="en-US" altLang="en-US" sz="1800">
                <a:sym typeface="HQPB2" pitchFamily="2" charset="2"/>
              </a:rPr>
              <a:t>mu isteri-isteri dari jenismu sendiri, supaya kamu cenderung dan mera </a:t>
            </a:r>
          </a:p>
          <a:p>
            <a:pPr>
              <a:lnSpc>
                <a:spcPct val="80000"/>
              </a:lnSpc>
              <a:buFontTx/>
              <a:buNone/>
            </a:pPr>
            <a:r>
              <a:rPr lang="en-US" altLang="en-US" sz="1800">
                <a:sym typeface="HQPB2" pitchFamily="2" charset="2"/>
              </a:rPr>
              <a:t>sa tenteram kepadanya, dan dijadikannya diantaramu rasa kasih dan </a:t>
            </a:r>
          </a:p>
          <a:p>
            <a:pPr>
              <a:lnSpc>
                <a:spcPct val="80000"/>
              </a:lnSpc>
              <a:buFontTx/>
              <a:buNone/>
            </a:pPr>
            <a:r>
              <a:rPr lang="en-US" altLang="en-US" sz="1800">
                <a:sym typeface="HQPB2" pitchFamily="2" charset="2"/>
              </a:rPr>
              <a:t>sayang. Sesungguhnya pada yang demikian itu benar-benar terdapat </a:t>
            </a:r>
          </a:p>
          <a:p>
            <a:pPr>
              <a:lnSpc>
                <a:spcPct val="80000"/>
              </a:lnSpc>
              <a:buFontTx/>
              <a:buNone/>
            </a:pPr>
            <a:r>
              <a:rPr lang="en-US" altLang="en-US" sz="1800">
                <a:sym typeface="HQPB2" pitchFamily="2" charset="2"/>
              </a:rPr>
              <a:t>tanda-tanda bagi kaum yang berfikir (Ar-Rum : 21).</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fade">
                                      <p:cBhvr>
                                        <p:cTn id="7" dur="1000"/>
                                        <p:tgtEl>
                                          <p:spTgt spid="45059">
                                            <p:txEl>
                                              <p:pRg st="1" end="1"/>
                                            </p:txEl>
                                          </p:spTgt>
                                        </p:tgtEl>
                                      </p:cBhvr>
                                    </p:animEffect>
                                    <p:anim calcmode="lin" valueType="num">
                                      <p:cBhvr>
                                        <p:cTn id="8" dur="10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50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5059">
                                            <p:txEl>
                                              <p:pRg st="3" end="3"/>
                                            </p:txEl>
                                          </p:spTgt>
                                        </p:tgtEl>
                                        <p:attrNameLst>
                                          <p:attrName>style.visibility</p:attrName>
                                        </p:attrNameLst>
                                      </p:cBhvr>
                                      <p:to>
                                        <p:strVal val="visible"/>
                                      </p:to>
                                    </p:set>
                                    <p:animEffect transition="in" filter="fade">
                                      <p:cBhvr>
                                        <p:cTn id="14" dur="1000"/>
                                        <p:tgtEl>
                                          <p:spTgt spid="45059">
                                            <p:txEl>
                                              <p:pRg st="3" end="3"/>
                                            </p:txEl>
                                          </p:spTgt>
                                        </p:tgtEl>
                                      </p:cBhvr>
                                    </p:animEffect>
                                    <p:anim calcmode="lin" valueType="num">
                                      <p:cBhvr>
                                        <p:cTn id="15" dur="10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505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5059">
                                            <p:txEl>
                                              <p:pRg st="4" end="4"/>
                                            </p:txEl>
                                          </p:spTgt>
                                        </p:tgtEl>
                                        <p:attrNameLst>
                                          <p:attrName>style.visibility</p:attrName>
                                        </p:attrNameLst>
                                      </p:cBhvr>
                                      <p:to>
                                        <p:strVal val="visible"/>
                                      </p:to>
                                    </p:set>
                                    <p:animEffect transition="in" filter="fade">
                                      <p:cBhvr>
                                        <p:cTn id="21" dur="1000"/>
                                        <p:tgtEl>
                                          <p:spTgt spid="45059">
                                            <p:txEl>
                                              <p:pRg st="4" end="4"/>
                                            </p:txEl>
                                          </p:spTgt>
                                        </p:tgtEl>
                                      </p:cBhvr>
                                    </p:animEffect>
                                    <p:anim calcmode="lin" valueType="num">
                                      <p:cBhvr>
                                        <p:cTn id="22" dur="10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50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45059">
                                            <p:txEl>
                                              <p:pRg st="6" end="6"/>
                                            </p:txEl>
                                          </p:spTgt>
                                        </p:tgtEl>
                                        <p:attrNameLst>
                                          <p:attrName>style.visibility</p:attrName>
                                        </p:attrNameLst>
                                      </p:cBhvr>
                                      <p:to>
                                        <p:strVal val="visible"/>
                                      </p:to>
                                    </p:set>
                                    <p:animEffect transition="in" filter="fade">
                                      <p:cBhvr>
                                        <p:cTn id="28" dur="1000"/>
                                        <p:tgtEl>
                                          <p:spTgt spid="45059">
                                            <p:txEl>
                                              <p:pRg st="6" end="6"/>
                                            </p:txEl>
                                          </p:spTgt>
                                        </p:tgtEl>
                                      </p:cBhvr>
                                    </p:animEffect>
                                    <p:anim calcmode="lin" valueType="num">
                                      <p:cBhvr>
                                        <p:cTn id="29" dur="1000" fill="hold"/>
                                        <p:tgtEl>
                                          <p:spTgt spid="45059">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4505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45059">
                                            <p:txEl>
                                              <p:pRg st="9" end="9"/>
                                            </p:txEl>
                                          </p:spTgt>
                                        </p:tgtEl>
                                        <p:attrNameLst>
                                          <p:attrName>style.visibility</p:attrName>
                                        </p:attrNameLst>
                                      </p:cBhvr>
                                      <p:to>
                                        <p:strVal val="visible"/>
                                      </p:to>
                                    </p:set>
                                    <p:animEffect transition="in" filter="fade">
                                      <p:cBhvr>
                                        <p:cTn id="35" dur="1000"/>
                                        <p:tgtEl>
                                          <p:spTgt spid="45059">
                                            <p:txEl>
                                              <p:pRg st="9" end="9"/>
                                            </p:txEl>
                                          </p:spTgt>
                                        </p:tgtEl>
                                      </p:cBhvr>
                                    </p:animEffect>
                                    <p:anim calcmode="lin" valueType="num">
                                      <p:cBhvr>
                                        <p:cTn id="36" dur="1000" fill="hold"/>
                                        <p:tgtEl>
                                          <p:spTgt spid="45059">
                                            <p:txEl>
                                              <p:pRg st="9" end="9"/>
                                            </p:txEl>
                                          </p:spTgt>
                                        </p:tgtEl>
                                        <p:attrNameLst>
                                          <p:attrName>ppt_x</p:attrName>
                                        </p:attrNameLst>
                                      </p:cBhvr>
                                      <p:tavLst>
                                        <p:tav tm="0">
                                          <p:val>
                                            <p:strVal val="#ppt_x"/>
                                          </p:val>
                                        </p:tav>
                                        <p:tav tm="100000">
                                          <p:val>
                                            <p:strVal val="#ppt_x"/>
                                          </p:val>
                                        </p:tav>
                                      </p:tavLst>
                                    </p:anim>
                                    <p:anim calcmode="lin" valueType="num">
                                      <p:cBhvr>
                                        <p:cTn id="37" dur="1000" fill="hold"/>
                                        <p:tgtEl>
                                          <p:spTgt spid="45059">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45059">
                                            <p:txEl>
                                              <p:pRg st="10" end="10"/>
                                            </p:txEl>
                                          </p:spTgt>
                                        </p:tgtEl>
                                        <p:attrNameLst>
                                          <p:attrName>style.visibility</p:attrName>
                                        </p:attrNameLst>
                                      </p:cBhvr>
                                      <p:to>
                                        <p:strVal val="visible"/>
                                      </p:to>
                                    </p:set>
                                    <p:animEffect transition="in" filter="fade">
                                      <p:cBhvr>
                                        <p:cTn id="42" dur="1000"/>
                                        <p:tgtEl>
                                          <p:spTgt spid="45059">
                                            <p:txEl>
                                              <p:pRg st="10" end="10"/>
                                            </p:txEl>
                                          </p:spTgt>
                                        </p:tgtEl>
                                      </p:cBhvr>
                                    </p:animEffect>
                                    <p:anim calcmode="lin" valueType="num">
                                      <p:cBhvr>
                                        <p:cTn id="43" dur="1000" fill="hold"/>
                                        <p:tgtEl>
                                          <p:spTgt spid="45059">
                                            <p:txEl>
                                              <p:pRg st="10" end="10"/>
                                            </p:txEl>
                                          </p:spTgt>
                                        </p:tgtEl>
                                        <p:attrNameLst>
                                          <p:attrName>ppt_x</p:attrName>
                                        </p:attrNameLst>
                                      </p:cBhvr>
                                      <p:tavLst>
                                        <p:tav tm="0">
                                          <p:val>
                                            <p:strVal val="#ppt_x"/>
                                          </p:val>
                                        </p:tav>
                                        <p:tav tm="100000">
                                          <p:val>
                                            <p:strVal val="#ppt_x"/>
                                          </p:val>
                                        </p:tav>
                                      </p:tavLst>
                                    </p:anim>
                                    <p:anim calcmode="lin" valueType="num">
                                      <p:cBhvr>
                                        <p:cTn id="44" dur="1000" fill="hold"/>
                                        <p:tgtEl>
                                          <p:spTgt spid="45059">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45059">
                                            <p:txEl>
                                              <p:pRg st="11" end="11"/>
                                            </p:txEl>
                                          </p:spTgt>
                                        </p:tgtEl>
                                        <p:attrNameLst>
                                          <p:attrName>style.visibility</p:attrName>
                                        </p:attrNameLst>
                                      </p:cBhvr>
                                      <p:to>
                                        <p:strVal val="visible"/>
                                      </p:to>
                                    </p:set>
                                    <p:animEffect transition="in" filter="fade">
                                      <p:cBhvr>
                                        <p:cTn id="49" dur="1000"/>
                                        <p:tgtEl>
                                          <p:spTgt spid="45059">
                                            <p:txEl>
                                              <p:pRg st="11" end="11"/>
                                            </p:txEl>
                                          </p:spTgt>
                                        </p:tgtEl>
                                      </p:cBhvr>
                                    </p:animEffect>
                                    <p:anim calcmode="lin" valueType="num">
                                      <p:cBhvr>
                                        <p:cTn id="50" dur="1000" fill="hold"/>
                                        <p:tgtEl>
                                          <p:spTgt spid="45059">
                                            <p:txEl>
                                              <p:pRg st="11" end="11"/>
                                            </p:txEl>
                                          </p:spTgt>
                                        </p:tgtEl>
                                        <p:attrNameLst>
                                          <p:attrName>ppt_x</p:attrName>
                                        </p:attrNameLst>
                                      </p:cBhvr>
                                      <p:tavLst>
                                        <p:tav tm="0">
                                          <p:val>
                                            <p:strVal val="#ppt_x"/>
                                          </p:val>
                                        </p:tav>
                                        <p:tav tm="100000">
                                          <p:val>
                                            <p:strVal val="#ppt_x"/>
                                          </p:val>
                                        </p:tav>
                                      </p:tavLst>
                                    </p:anim>
                                    <p:anim calcmode="lin" valueType="num">
                                      <p:cBhvr>
                                        <p:cTn id="51" dur="1000" fill="hold"/>
                                        <p:tgtEl>
                                          <p:spTgt spid="45059">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45059">
                                            <p:txEl>
                                              <p:pRg st="13" end="13"/>
                                            </p:txEl>
                                          </p:spTgt>
                                        </p:tgtEl>
                                        <p:attrNameLst>
                                          <p:attrName>style.visibility</p:attrName>
                                        </p:attrNameLst>
                                      </p:cBhvr>
                                      <p:to>
                                        <p:strVal val="visible"/>
                                      </p:to>
                                    </p:set>
                                    <p:animEffect transition="in" filter="fade">
                                      <p:cBhvr>
                                        <p:cTn id="56" dur="1000"/>
                                        <p:tgtEl>
                                          <p:spTgt spid="45059">
                                            <p:txEl>
                                              <p:pRg st="13" end="13"/>
                                            </p:txEl>
                                          </p:spTgt>
                                        </p:tgtEl>
                                      </p:cBhvr>
                                    </p:animEffect>
                                    <p:anim calcmode="lin" valueType="num">
                                      <p:cBhvr>
                                        <p:cTn id="57" dur="1000" fill="hold"/>
                                        <p:tgtEl>
                                          <p:spTgt spid="45059">
                                            <p:txEl>
                                              <p:pRg st="13" end="13"/>
                                            </p:txEl>
                                          </p:spTgt>
                                        </p:tgtEl>
                                        <p:attrNameLst>
                                          <p:attrName>ppt_x</p:attrName>
                                        </p:attrNameLst>
                                      </p:cBhvr>
                                      <p:tavLst>
                                        <p:tav tm="0">
                                          <p:val>
                                            <p:strVal val="#ppt_x"/>
                                          </p:val>
                                        </p:tav>
                                        <p:tav tm="100000">
                                          <p:val>
                                            <p:strVal val="#ppt_x"/>
                                          </p:val>
                                        </p:tav>
                                      </p:tavLst>
                                    </p:anim>
                                    <p:anim calcmode="lin" valueType="num">
                                      <p:cBhvr>
                                        <p:cTn id="58" dur="1000" fill="hold"/>
                                        <p:tgtEl>
                                          <p:spTgt spid="45059">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45059">
                                            <p:txEl>
                                              <p:pRg st="14" end="14"/>
                                            </p:txEl>
                                          </p:spTgt>
                                        </p:tgtEl>
                                        <p:attrNameLst>
                                          <p:attrName>style.visibility</p:attrName>
                                        </p:attrNameLst>
                                      </p:cBhvr>
                                      <p:to>
                                        <p:strVal val="visible"/>
                                      </p:to>
                                    </p:set>
                                    <p:animEffect transition="in" filter="fade">
                                      <p:cBhvr>
                                        <p:cTn id="63" dur="1000"/>
                                        <p:tgtEl>
                                          <p:spTgt spid="45059">
                                            <p:txEl>
                                              <p:pRg st="14" end="14"/>
                                            </p:txEl>
                                          </p:spTgt>
                                        </p:tgtEl>
                                      </p:cBhvr>
                                    </p:animEffect>
                                    <p:anim calcmode="lin" valueType="num">
                                      <p:cBhvr>
                                        <p:cTn id="64" dur="1000" fill="hold"/>
                                        <p:tgtEl>
                                          <p:spTgt spid="45059">
                                            <p:txEl>
                                              <p:pRg st="14" end="14"/>
                                            </p:txEl>
                                          </p:spTgt>
                                        </p:tgtEl>
                                        <p:attrNameLst>
                                          <p:attrName>ppt_x</p:attrName>
                                        </p:attrNameLst>
                                      </p:cBhvr>
                                      <p:tavLst>
                                        <p:tav tm="0">
                                          <p:val>
                                            <p:strVal val="#ppt_x"/>
                                          </p:val>
                                        </p:tav>
                                        <p:tav tm="100000">
                                          <p:val>
                                            <p:strVal val="#ppt_x"/>
                                          </p:val>
                                        </p:tav>
                                      </p:tavLst>
                                    </p:anim>
                                    <p:anim calcmode="lin" valueType="num">
                                      <p:cBhvr>
                                        <p:cTn id="65" dur="1000" fill="hold"/>
                                        <p:tgtEl>
                                          <p:spTgt spid="45059">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45059">
                                            <p:txEl>
                                              <p:pRg st="15" end="15"/>
                                            </p:txEl>
                                          </p:spTgt>
                                        </p:tgtEl>
                                        <p:attrNameLst>
                                          <p:attrName>style.visibility</p:attrName>
                                        </p:attrNameLst>
                                      </p:cBhvr>
                                      <p:to>
                                        <p:strVal val="visible"/>
                                      </p:to>
                                    </p:set>
                                    <p:animEffect transition="in" filter="fade">
                                      <p:cBhvr>
                                        <p:cTn id="70" dur="1000"/>
                                        <p:tgtEl>
                                          <p:spTgt spid="45059">
                                            <p:txEl>
                                              <p:pRg st="15" end="15"/>
                                            </p:txEl>
                                          </p:spTgt>
                                        </p:tgtEl>
                                      </p:cBhvr>
                                    </p:animEffect>
                                    <p:anim calcmode="lin" valueType="num">
                                      <p:cBhvr>
                                        <p:cTn id="71" dur="1000" fill="hold"/>
                                        <p:tgtEl>
                                          <p:spTgt spid="45059">
                                            <p:txEl>
                                              <p:pRg st="15" end="15"/>
                                            </p:txEl>
                                          </p:spTgt>
                                        </p:tgtEl>
                                        <p:attrNameLst>
                                          <p:attrName>ppt_x</p:attrName>
                                        </p:attrNameLst>
                                      </p:cBhvr>
                                      <p:tavLst>
                                        <p:tav tm="0">
                                          <p:val>
                                            <p:strVal val="#ppt_x"/>
                                          </p:val>
                                        </p:tav>
                                        <p:tav tm="100000">
                                          <p:val>
                                            <p:strVal val="#ppt_x"/>
                                          </p:val>
                                        </p:tav>
                                      </p:tavLst>
                                    </p:anim>
                                    <p:anim calcmode="lin" valueType="num">
                                      <p:cBhvr>
                                        <p:cTn id="72" dur="1000" fill="hold"/>
                                        <p:tgtEl>
                                          <p:spTgt spid="45059">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45059">
                                            <p:txEl>
                                              <p:pRg st="16" end="16"/>
                                            </p:txEl>
                                          </p:spTgt>
                                        </p:tgtEl>
                                        <p:attrNameLst>
                                          <p:attrName>style.visibility</p:attrName>
                                        </p:attrNameLst>
                                      </p:cBhvr>
                                      <p:to>
                                        <p:strVal val="visible"/>
                                      </p:to>
                                    </p:set>
                                    <p:animEffect transition="in" filter="fade">
                                      <p:cBhvr>
                                        <p:cTn id="77" dur="1000"/>
                                        <p:tgtEl>
                                          <p:spTgt spid="45059">
                                            <p:txEl>
                                              <p:pRg st="16" end="16"/>
                                            </p:txEl>
                                          </p:spTgt>
                                        </p:tgtEl>
                                      </p:cBhvr>
                                    </p:animEffect>
                                    <p:anim calcmode="lin" valueType="num">
                                      <p:cBhvr>
                                        <p:cTn id="78" dur="1000" fill="hold"/>
                                        <p:tgtEl>
                                          <p:spTgt spid="45059">
                                            <p:txEl>
                                              <p:pRg st="16" end="16"/>
                                            </p:txEl>
                                          </p:spTgt>
                                        </p:tgtEl>
                                        <p:attrNameLst>
                                          <p:attrName>ppt_x</p:attrName>
                                        </p:attrNameLst>
                                      </p:cBhvr>
                                      <p:tavLst>
                                        <p:tav tm="0">
                                          <p:val>
                                            <p:strVal val="#ppt_x"/>
                                          </p:val>
                                        </p:tav>
                                        <p:tav tm="100000">
                                          <p:val>
                                            <p:strVal val="#ppt_x"/>
                                          </p:val>
                                        </p:tav>
                                      </p:tavLst>
                                    </p:anim>
                                    <p:anim calcmode="lin" valueType="num">
                                      <p:cBhvr>
                                        <p:cTn id="79" dur="1000" fill="hold"/>
                                        <p:tgtEl>
                                          <p:spTgt spid="45059">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45059">
                                            <p:txEl>
                                              <p:pRg st="17" end="17"/>
                                            </p:txEl>
                                          </p:spTgt>
                                        </p:tgtEl>
                                        <p:attrNameLst>
                                          <p:attrName>style.visibility</p:attrName>
                                        </p:attrNameLst>
                                      </p:cBhvr>
                                      <p:to>
                                        <p:strVal val="visible"/>
                                      </p:to>
                                    </p:set>
                                    <p:animEffect transition="in" filter="fade">
                                      <p:cBhvr>
                                        <p:cTn id="84" dur="1000"/>
                                        <p:tgtEl>
                                          <p:spTgt spid="45059">
                                            <p:txEl>
                                              <p:pRg st="17" end="17"/>
                                            </p:txEl>
                                          </p:spTgt>
                                        </p:tgtEl>
                                      </p:cBhvr>
                                    </p:animEffect>
                                    <p:anim calcmode="lin" valueType="num">
                                      <p:cBhvr>
                                        <p:cTn id="85" dur="1000" fill="hold"/>
                                        <p:tgtEl>
                                          <p:spTgt spid="45059">
                                            <p:txEl>
                                              <p:pRg st="17" end="17"/>
                                            </p:txEl>
                                          </p:spTgt>
                                        </p:tgtEl>
                                        <p:attrNameLst>
                                          <p:attrName>ppt_x</p:attrName>
                                        </p:attrNameLst>
                                      </p:cBhvr>
                                      <p:tavLst>
                                        <p:tav tm="0">
                                          <p:val>
                                            <p:strVal val="#ppt_x"/>
                                          </p:val>
                                        </p:tav>
                                        <p:tav tm="100000">
                                          <p:val>
                                            <p:strVal val="#ppt_x"/>
                                          </p:val>
                                        </p:tav>
                                      </p:tavLst>
                                    </p:anim>
                                    <p:anim calcmode="lin" valueType="num">
                                      <p:cBhvr>
                                        <p:cTn id="86" dur="1000" fill="hold"/>
                                        <p:tgtEl>
                                          <p:spTgt spid="45059">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a:extLst>
              <a:ext uri="{FF2B5EF4-FFF2-40B4-BE49-F238E27FC236}">
                <a16:creationId xmlns:a16="http://schemas.microsoft.com/office/drawing/2014/main" id="{E5BCA8B5-6B5C-4229-804D-B3751D17F124}"/>
              </a:ext>
            </a:extLst>
          </p:cNvPr>
          <p:cNvSpPr>
            <a:spLocks noGrp="1" noChangeArrowheads="1"/>
          </p:cNvSpPr>
          <p:nvPr>
            <p:ph type="body" idx="1"/>
          </p:nvPr>
        </p:nvSpPr>
        <p:spPr>
          <a:xfrm>
            <a:off x="457200" y="228600"/>
            <a:ext cx="8229600" cy="5867400"/>
          </a:xfrm>
        </p:spPr>
        <p:txBody>
          <a:bodyPr/>
          <a:lstStyle/>
          <a:p>
            <a:pPr algn="ctr">
              <a:buFontTx/>
              <a:buNone/>
            </a:pPr>
            <a:endParaRPr lang="en-US" altLang="en-US"/>
          </a:p>
          <a:p>
            <a:pPr algn="ctr">
              <a:buFontTx/>
              <a:buNone/>
            </a:pP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3"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t> </a:t>
            </a:r>
            <a:r>
              <a:rPr lang="en-US" altLang="en-US">
                <a:sym typeface="HQPB4" pitchFamily="2" charset="2"/>
              </a:rPr>
              <a:t></a:t>
            </a:r>
            <a:r>
              <a:rPr lang="en-US" altLang="en-US"/>
              <a:t> </a:t>
            </a:r>
            <a:r>
              <a:rPr lang="en-US" altLang="en-US">
                <a:sym typeface="HQPB5"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 </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 </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ar-SA" altLang="en-US"/>
              <a:t> </a:t>
            </a:r>
            <a:endParaRPr lang="en-US" altLang="en-US"/>
          </a:p>
          <a:p>
            <a:pPr>
              <a:buFontTx/>
              <a:buNone/>
            </a:pPr>
            <a:r>
              <a:rPr lang="en-US" altLang="en-US" sz="2800"/>
              <a:t>Allah menjadikan bagi kamu isteri-isteri dari jenis </a:t>
            </a:r>
          </a:p>
          <a:p>
            <a:pPr>
              <a:buFontTx/>
              <a:buNone/>
            </a:pPr>
            <a:r>
              <a:rPr lang="en-US" altLang="en-US" sz="2800"/>
              <a:t>kamu sendiri dan menjadikan bagimu dari isteri-</a:t>
            </a:r>
          </a:p>
          <a:p>
            <a:pPr>
              <a:buFontTx/>
              <a:buNone/>
            </a:pPr>
            <a:r>
              <a:rPr lang="en-US" altLang="en-US" sz="2800"/>
              <a:t>isteri kamu itu, anak-anak dan cucu-cucu, dan </a:t>
            </a:r>
          </a:p>
          <a:p>
            <a:pPr>
              <a:buFontTx/>
              <a:buNone/>
            </a:pPr>
            <a:r>
              <a:rPr lang="en-US" altLang="en-US" sz="2800"/>
              <a:t>memberimu rezki dari yang baik-baik. Maka me-</a:t>
            </a:r>
          </a:p>
          <a:p>
            <a:pPr>
              <a:buFontTx/>
              <a:buNone/>
            </a:pPr>
            <a:r>
              <a:rPr lang="en-US" altLang="en-US" sz="2800"/>
              <a:t>ngapakah mereka beriman kepada yang bathil dan </a:t>
            </a:r>
          </a:p>
          <a:p>
            <a:pPr>
              <a:buFontTx/>
              <a:buNone/>
            </a:pPr>
            <a:r>
              <a:rPr lang="en-US" altLang="en-US" sz="2800"/>
              <a:t>mengingkari nikmat Allah ?" (Am-Nahl : 72). </a:t>
            </a:r>
          </a:p>
        </p:txBody>
      </p:sp>
    </p:spTree>
  </p:cSld>
  <p:clrMapOvr>
    <a:masterClrMapping/>
  </p:clrMapOvr>
  <p:transition>
    <p:push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a:extLst>
              <a:ext uri="{FF2B5EF4-FFF2-40B4-BE49-F238E27FC236}">
                <a16:creationId xmlns:a16="http://schemas.microsoft.com/office/drawing/2014/main" id="{A5D3ECBF-AEF3-487A-A971-CE5431FAC9AC}"/>
              </a:ext>
            </a:extLst>
          </p:cNvPr>
          <p:cNvSpPr>
            <a:spLocks noGrp="1" noChangeArrowheads="1"/>
          </p:cNvSpPr>
          <p:nvPr>
            <p:ph type="body" idx="1"/>
          </p:nvPr>
        </p:nvSpPr>
        <p:spPr>
          <a:xfrm>
            <a:off x="457200" y="228600"/>
            <a:ext cx="8382000" cy="5867400"/>
          </a:xfrm>
        </p:spPr>
        <p:txBody>
          <a:bodyPr/>
          <a:lstStyle/>
          <a:p>
            <a:pPr>
              <a:buFontTx/>
              <a:buNone/>
            </a:pPr>
            <a:r>
              <a:rPr lang="en-US" altLang="en-US" sz="2800">
                <a:sym typeface="HQPB4" pitchFamily="2" charset="2"/>
              </a:rPr>
              <a:t></a:t>
            </a:r>
          </a:p>
          <a:p>
            <a:pPr algn="ctr">
              <a:buFont typeface="HQPB5" pitchFamily="2" charset="2"/>
              <a:buChar char="4"/>
            </a:pP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       </a:t>
            </a:r>
          </a:p>
          <a:p>
            <a:pPr algn="ctr">
              <a:buFont typeface="HQPB5" pitchFamily="2" charset="2"/>
              <a:buChar char="4"/>
            </a:pPr>
            <a:r>
              <a:rPr lang="en-US" altLang="en-US" sz="2800">
                <a:sym typeface="HQPB2" pitchFamily="2" charset="2"/>
              </a:rPr>
              <a:t> </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p>
          <a:p>
            <a:pPr algn="ctr">
              <a:buFont typeface="HQPB5" pitchFamily="2" charset="2"/>
              <a:buChar char="4"/>
            </a:pPr>
            <a:endParaRPr lang="en-US" altLang="en-US" sz="2800"/>
          </a:p>
          <a:p>
            <a:pPr>
              <a:buFontTx/>
              <a:buNone/>
            </a:pPr>
            <a:r>
              <a:rPr lang="en-US" altLang="en-US" sz="2800"/>
              <a:t>Dan kawinkanlah orang-orang yang sedirian dianta-</a:t>
            </a:r>
          </a:p>
          <a:p>
            <a:pPr>
              <a:buFontTx/>
              <a:buNone/>
            </a:pPr>
            <a:r>
              <a:rPr lang="en-US" altLang="en-US" sz="2800"/>
              <a:t>ra kamu, dan orang-orang yang layak (berkawin) </a:t>
            </a:r>
          </a:p>
          <a:p>
            <a:pPr>
              <a:buFontTx/>
              <a:buNone/>
            </a:pPr>
            <a:r>
              <a:rPr lang="en-US" altLang="en-US" sz="2800"/>
              <a:t>dari hamba-hamba sahayamu yang lelaki dan ham-</a:t>
            </a:r>
          </a:p>
          <a:p>
            <a:pPr>
              <a:buFontTx/>
              <a:buNone/>
            </a:pPr>
            <a:r>
              <a:rPr lang="en-US" altLang="en-US" sz="2800"/>
              <a:t>ba-hamba sahayamu yang perempuan. Jika mereka</a:t>
            </a:r>
          </a:p>
          <a:p>
            <a:pPr>
              <a:buFontTx/>
              <a:buNone/>
            </a:pPr>
            <a:r>
              <a:rPr lang="en-US" altLang="en-US" sz="2800"/>
              <a:t>miskin Allah akan memampukan mereka dengan</a:t>
            </a:r>
          </a:p>
          <a:p>
            <a:pPr>
              <a:buFontTx/>
              <a:buNone/>
            </a:pPr>
            <a:r>
              <a:rPr lang="en-US" altLang="en-US" sz="2800"/>
              <a:t>kurnia-Nya. dan Allah Maha Luas (pemberian-Nya) </a:t>
            </a:r>
          </a:p>
          <a:p>
            <a:pPr>
              <a:buFontTx/>
              <a:buNone/>
            </a:pPr>
            <a:r>
              <a:rPr lang="en-US" altLang="en-US" sz="2800"/>
              <a:t>lagi Maha mengetahui (An-Nur : 32). </a:t>
            </a:r>
          </a:p>
          <a:p>
            <a:pPr>
              <a:buFontTx/>
              <a:buNone/>
            </a:pPr>
            <a:endParaRPr lang="en-US" altLang="en-US" sz="2800"/>
          </a:p>
        </p:txBody>
      </p:sp>
    </p:spTree>
  </p:cSld>
  <p:clrMapOvr>
    <a:masterClrMapping/>
  </p:clrMapOvr>
  <p:transition>
    <p:push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a:extLst>
              <a:ext uri="{FF2B5EF4-FFF2-40B4-BE49-F238E27FC236}">
                <a16:creationId xmlns:a16="http://schemas.microsoft.com/office/drawing/2014/main" id="{A5611F16-536B-4614-A5A6-8F825FAA1D7B}"/>
              </a:ext>
            </a:extLst>
          </p:cNvPr>
          <p:cNvSpPr>
            <a:spLocks noGrp="1" noChangeArrowheads="1"/>
          </p:cNvSpPr>
          <p:nvPr>
            <p:ph type="body" idx="1"/>
          </p:nvPr>
        </p:nvSpPr>
        <p:spPr>
          <a:xfrm>
            <a:off x="457200" y="457200"/>
            <a:ext cx="8229600" cy="5638800"/>
          </a:xfrm>
        </p:spPr>
        <p:txBody>
          <a:bodyPr/>
          <a:lstStyle/>
          <a:p>
            <a:pPr marL="609600" indent="-609600">
              <a:lnSpc>
                <a:spcPct val="80000"/>
              </a:lnSpc>
              <a:buFontTx/>
              <a:buNone/>
            </a:pPr>
            <a:r>
              <a:rPr lang="en-US" altLang="en-US" sz="2000"/>
              <a:t>Perkawinan ideal kaitannya dengan pendidikan, antara lain :</a:t>
            </a:r>
          </a:p>
          <a:p>
            <a:pPr marL="609600" indent="-609600">
              <a:lnSpc>
                <a:spcPct val="80000"/>
              </a:lnSpc>
              <a:buFont typeface="Wingdings" panose="05000000000000000000" pitchFamily="2" charset="2"/>
              <a:buAutoNum type="arabicPeriod"/>
            </a:pPr>
            <a:r>
              <a:rPr lang="en-US" altLang="en-US" sz="2000"/>
              <a:t>Perkawinan sebagai fitrah</a:t>
            </a:r>
          </a:p>
          <a:p>
            <a:pPr marL="609600" indent="-609600">
              <a:lnSpc>
                <a:spcPct val="80000"/>
              </a:lnSpc>
              <a:buFont typeface="Wingdings" panose="05000000000000000000" pitchFamily="2" charset="2"/>
              <a:buAutoNum type="arabicPeriod"/>
            </a:pPr>
            <a:r>
              <a:rPr lang="en-US" altLang="en-US" sz="2000"/>
              <a:t>Perkawinan begi kemaslahatan sosial :</a:t>
            </a:r>
          </a:p>
          <a:p>
            <a:pPr marL="609600" indent="-609600">
              <a:lnSpc>
                <a:spcPct val="80000"/>
              </a:lnSpc>
              <a:buFont typeface="Wingdings" panose="05000000000000000000" pitchFamily="2" charset="2"/>
              <a:buNone/>
            </a:pPr>
            <a:r>
              <a:rPr lang="en-US" altLang="en-US" sz="2000"/>
              <a:t>	a. Memelihara jenis (species) manusia</a:t>
            </a:r>
          </a:p>
          <a:p>
            <a:pPr marL="609600" indent="-609600">
              <a:lnSpc>
                <a:spcPct val="80000"/>
              </a:lnSpc>
              <a:buFont typeface="Wingdings" panose="05000000000000000000" pitchFamily="2" charset="2"/>
              <a:buNone/>
            </a:pPr>
            <a:r>
              <a:rPr lang="en-US" altLang="en-US" sz="2000"/>
              <a:t>	b. Memelihara keturunan</a:t>
            </a:r>
          </a:p>
          <a:p>
            <a:pPr marL="609600" indent="-609600">
              <a:lnSpc>
                <a:spcPct val="80000"/>
              </a:lnSpc>
              <a:buFont typeface="Wingdings" panose="05000000000000000000" pitchFamily="2" charset="2"/>
              <a:buNone/>
            </a:pPr>
            <a:r>
              <a:rPr lang="en-US" altLang="en-US" sz="2000"/>
              <a:t>	c. Menyelamatkan masyarakat dari dekadensi moral</a:t>
            </a:r>
          </a:p>
          <a:p>
            <a:pPr marL="609600" indent="-609600">
              <a:lnSpc>
                <a:spcPct val="80000"/>
              </a:lnSpc>
              <a:buFont typeface="Wingdings" panose="05000000000000000000" pitchFamily="2" charset="2"/>
              <a:buNone/>
            </a:pPr>
            <a:r>
              <a:rPr lang="en-US" altLang="en-US" sz="2000"/>
              <a:t>	d. Menyelamatkan masyarakat dari penyakit</a:t>
            </a:r>
          </a:p>
          <a:p>
            <a:pPr marL="609600" indent="-609600">
              <a:lnSpc>
                <a:spcPct val="80000"/>
              </a:lnSpc>
              <a:buFont typeface="Wingdings" panose="05000000000000000000" pitchFamily="2" charset="2"/>
              <a:buNone/>
            </a:pPr>
            <a:r>
              <a:rPr lang="en-US" altLang="en-US" sz="2000"/>
              <a:t>	e. Ketenangan spiritual</a:t>
            </a:r>
          </a:p>
          <a:p>
            <a:pPr marL="609600" indent="-609600">
              <a:lnSpc>
                <a:spcPct val="80000"/>
              </a:lnSpc>
              <a:buFont typeface="Wingdings" panose="05000000000000000000" pitchFamily="2" charset="2"/>
              <a:buNone/>
            </a:pPr>
            <a:r>
              <a:rPr lang="en-US" altLang="en-US" sz="2000"/>
              <a:t>	f. saling menolong antara suami isteri dalam membina dan men-</a:t>
            </a:r>
          </a:p>
          <a:p>
            <a:pPr marL="609600" indent="-609600">
              <a:lnSpc>
                <a:spcPct val="80000"/>
              </a:lnSpc>
              <a:buFont typeface="Wingdings" panose="05000000000000000000" pitchFamily="2" charset="2"/>
              <a:buNone/>
            </a:pPr>
            <a:r>
              <a:rPr lang="en-US" altLang="en-US" sz="2000"/>
              <a:t>           didik anak</a:t>
            </a:r>
          </a:p>
          <a:p>
            <a:pPr marL="609600" indent="-609600">
              <a:lnSpc>
                <a:spcPct val="80000"/>
              </a:lnSpc>
              <a:buFont typeface="Wingdings" panose="05000000000000000000" pitchFamily="2" charset="2"/>
              <a:buNone/>
            </a:pPr>
            <a:r>
              <a:rPr lang="en-US" altLang="en-US" sz="2000"/>
              <a:t>	g. menumbuhkan emosi keibu-bapakan</a:t>
            </a:r>
          </a:p>
          <a:p>
            <a:pPr marL="609600" indent="-609600">
              <a:lnSpc>
                <a:spcPct val="80000"/>
              </a:lnSpc>
              <a:buFont typeface="Wingdings" panose="05000000000000000000" pitchFamily="2" charset="2"/>
              <a:buNone/>
            </a:pPr>
            <a:endParaRPr lang="en-US" altLang="en-US" sz="2000"/>
          </a:p>
          <a:p>
            <a:pPr marL="609600" indent="-609600">
              <a:lnSpc>
                <a:spcPct val="80000"/>
              </a:lnSpc>
              <a:buFont typeface="Wingdings" panose="05000000000000000000" pitchFamily="2" charset="2"/>
              <a:buNone/>
            </a:pPr>
            <a:r>
              <a:rPr lang="en-US" altLang="en-US" sz="2000"/>
              <a:t>3. Perkawinan sebagai proses seleksi, meliputi :</a:t>
            </a:r>
          </a:p>
          <a:p>
            <a:pPr marL="609600" indent="-609600">
              <a:lnSpc>
                <a:spcPct val="80000"/>
              </a:lnSpc>
              <a:buFont typeface="Wingdings" panose="05000000000000000000" pitchFamily="2" charset="2"/>
              <a:buNone/>
            </a:pPr>
            <a:r>
              <a:rPr lang="en-US" altLang="en-US" sz="2000"/>
              <a:t>	a. seleksi atas dasae agama</a:t>
            </a:r>
          </a:p>
          <a:p>
            <a:pPr marL="609600" indent="-609600">
              <a:lnSpc>
                <a:spcPct val="80000"/>
              </a:lnSpc>
              <a:buFont typeface="Wingdings" panose="05000000000000000000" pitchFamily="2" charset="2"/>
              <a:buNone/>
            </a:pPr>
            <a:r>
              <a:rPr lang="en-US" altLang="en-US" sz="2000"/>
              <a:t>	b. Pemilihan berdasarkan keturunan</a:t>
            </a:r>
          </a:p>
          <a:p>
            <a:pPr marL="609600" indent="-609600">
              <a:lnSpc>
                <a:spcPct val="80000"/>
              </a:lnSpc>
              <a:buFont typeface="Wingdings" panose="05000000000000000000" pitchFamily="2" charset="2"/>
              <a:buNone/>
            </a:pPr>
            <a:r>
              <a:rPr lang="en-US" altLang="en-US" sz="2000"/>
              <a:t>	c. Mencari orang asing dalam perkawinan</a:t>
            </a:r>
          </a:p>
          <a:p>
            <a:pPr marL="609600" indent="-609600">
              <a:lnSpc>
                <a:spcPct val="80000"/>
              </a:lnSpc>
              <a:buFont typeface="Wingdings" panose="05000000000000000000" pitchFamily="2" charset="2"/>
              <a:buNone/>
            </a:pPr>
            <a:r>
              <a:rPr lang="en-US" altLang="en-US" sz="2000"/>
              <a:t>	d. mengutamakan gadis</a:t>
            </a:r>
          </a:p>
          <a:p>
            <a:pPr marL="609600" indent="-609600">
              <a:lnSpc>
                <a:spcPct val="80000"/>
              </a:lnSpc>
              <a:buFont typeface="Wingdings" panose="05000000000000000000" pitchFamily="2" charset="2"/>
              <a:buNone/>
            </a:pPr>
            <a:r>
              <a:rPr lang="en-US" altLang="en-US" sz="2000"/>
              <a:t>	e. mengutamakan kawin dengan wanita yang banyak melahirkan</a:t>
            </a:r>
          </a:p>
        </p:txBody>
      </p:sp>
    </p:spTree>
  </p:cSld>
  <p:clrMapOvr>
    <a:masterClrMapping/>
  </p:clrMapOvr>
  <p:transition>
    <p:push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a:extLst>
              <a:ext uri="{FF2B5EF4-FFF2-40B4-BE49-F238E27FC236}">
                <a16:creationId xmlns:a16="http://schemas.microsoft.com/office/drawing/2014/main" id="{ECF93A11-4C6B-47E7-8246-BAE41F2778BF}"/>
              </a:ext>
            </a:extLst>
          </p:cNvPr>
          <p:cNvSpPr>
            <a:spLocks noGrp="1" noChangeArrowheads="1"/>
          </p:cNvSpPr>
          <p:nvPr>
            <p:ph type="body" idx="1"/>
          </p:nvPr>
        </p:nvSpPr>
        <p:spPr>
          <a:xfrm>
            <a:off x="457200" y="304800"/>
            <a:ext cx="8229600" cy="5791200"/>
          </a:xfrm>
        </p:spPr>
        <p:txBody>
          <a:bodyPr/>
          <a:lstStyle/>
          <a:p>
            <a:pPr marL="609600" indent="-609600" algn="ctr">
              <a:lnSpc>
                <a:spcPct val="80000"/>
              </a:lnSpc>
              <a:buFontTx/>
              <a:buNone/>
            </a:pPr>
            <a:r>
              <a:rPr lang="en-US" altLang="en-US" sz="2400"/>
              <a:t>BENTUK PERKAWINAN MASA JAHILIYAH</a:t>
            </a:r>
          </a:p>
          <a:p>
            <a:pPr marL="609600" indent="-609600" algn="ctr">
              <a:lnSpc>
                <a:spcPct val="80000"/>
              </a:lnSpc>
              <a:buFontTx/>
              <a:buNone/>
            </a:pPr>
            <a:endParaRPr lang="en-US" altLang="en-US" sz="2000"/>
          </a:p>
          <a:p>
            <a:pPr marL="609600" indent="-609600">
              <a:lnSpc>
                <a:spcPct val="80000"/>
              </a:lnSpc>
              <a:buFont typeface="Wingdings" panose="05000000000000000000" pitchFamily="2" charset="2"/>
              <a:buAutoNum type="arabicPeriod"/>
            </a:pPr>
            <a:r>
              <a:rPr lang="en-US" altLang="en-US" sz="2400" u="sng"/>
              <a:t>NIKAH AL-KHIDN</a:t>
            </a:r>
            <a:r>
              <a:rPr lang="en-US" altLang="en-US" sz="2400"/>
              <a:t>, yakni perkawinan yang bila tidak di-ketahui maka dianggap baik, tetapi bila ketahuan di-anggap tercela, seperti pergundikan, dan sejenisnya.</a:t>
            </a:r>
          </a:p>
          <a:p>
            <a:pPr marL="609600" indent="-609600">
              <a:lnSpc>
                <a:spcPct val="80000"/>
              </a:lnSpc>
              <a:buFont typeface="Wingdings" panose="05000000000000000000" pitchFamily="2" charset="2"/>
              <a:buAutoNum type="arabicPeriod"/>
            </a:pPr>
            <a:r>
              <a:rPr lang="en-US" altLang="en-US" sz="2400" u="sng"/>
              <a:t>NIKAH BADAL</a:t>
            </a:r>
            <a:r>
              <a:rPr lang="en-US" altLang="en-US" sz="2400"/>
              <a:t>, yakni pernikahan yang saling tukar me-nukar isteri, seperti halnya jual beli atau tukar tambah.</a:t>
            </a:r>
          </a:p>
          <a:p>
            <a:pPr marL="609600" indent="-609600">
              <a:lnSpc>
                <a:spcPct val="80000"/>
              </a:lnSpc>
              <a:buFont typeface="Wingdings" panose="05000000000000000000" pitchFamily="2" charset="2"/>
              <a:buAutoNum type="arabicPeriod"/>
            </a:pPr>
            <a:r>
              <a:rPr lang="en-US" altLang="en-US" sz="2400" u="sng"/>
              <a:t>NIKAH BEBERAPA ORANG LAKI-LAKI</a:t>
            </a:r>
            <a:r>
              <a:rPr lang="en-US" altLang="en-US" sz="2400"/>
              <a:t>, yakni beberapa laki-laki mengawini seorang perempuan bersama-sama seperti pelacuran.</a:t>
            </a:r>
          </a:p>
          <a:p>
            <a:pPr marL="609600" indent="-609600">
              <a:lnSpc>
                <a:spcPct val="80000"/>
              </a:lnSpc>
              <a:buFont typeface="Wingdings" panose="05000000000000000000" pitchFamily="2" charset="2"/>
              <a:buAutoNum type="arabicPeriod"/>
            </a:pPr>
            <a:r>
              <a:rPr lang="en-US" altLang="en-US" sz="2400" u="sng"/>
              <a:t>NIKAH SYIGHOR</a:t>
            </a:r>
            <a:r>
              <a:rPr lang="en-US" altLang="en-US" sz="2400"/>
              <a:t>, yakni pernikahan adat jahiliyah, di-mana seseorang menikahkan seseorang lainnya, tetapi diikuti permintaan agar iapun dinikahkan dengan anak atau perempuan di pihak lain. </a:t>
            </a:r>
          </a:p>
          <a:p>
            <a:pPr marL="609600" indent="-609600">
              <a:lnSpc>
                <a:spcPct val="80000"/>
              </a:lnSpc>
              <a:buFont typeface="Wingdings" panose="05000000000000000000" pitchFamily="2" charset="2"/>
              <a:buAutoNum type="arabicPeriod"/>
            </a:pPr>
            <a:r>
              <a:rPr lang="en-US" altLang="en-US" sz="2400" u="sng"/>
              <a:t>NIKAH ISTIBDHA</a:t>
            </a:r>
            <a:r>
              <a:rPr lang="en-US" altLang="en-US" sz="2400"/>
              <a:t>, kawin untuk mencari bibit unggul. Seorang laki-laki menyuruh isterinya supaya tidur de-ngan laki-laki lain sampai ia mengandung, baru kemu-dian si suami boleh mencampurinya.</a:t>
            </a:r>
            <a:endParaRPr lang="en-US" altLang="en-US" sz="2400" u="sng"/>
          </a:p>
        </p:txBody>
      </p:sp>
    </p:spTree>
  </p:cSld>
  <p:clrMapOvr>
    <a:masterClrMapping/>
  </p:clrMapOvr>
  <p:transition>
    <p:push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a:extLst>
              <a:ext uri="{FF2B5EF4-FFF2-40B4-BE49-F238E27FC236}">
                <a16:creationId xmlns:a16="http://schemas.microsoft.com/office/drawing/2014/main" id="{25208FB4-6B81-4A60-9D09-7019EC4F149B}"/>
              </a:ext>
            </a:extLst>
          </p:cNvPr>
          <p:cNvSpPr>
            <a:spLocks noGrp="1" noChangeArrowheads="1"/>
          </p:cNvSpPr>
          <p:nvPr>
            <p:ph type="body" idx="1"/>
          </p:nvPr>
        </p:nvSpPr>
        <p:spPr>
          <a:xfrm>
            <a:off x="457200" y="381000"/>
            <a:ext cx="8229600" cy="5715000"/>
          </a:xfrm>
        </p:spPr>
        <p:txBody>
          <a:bodyPr/>
          <a:lstStyle/>
          <a:p>
            <a:pPr marL="609600" indent="-609600" algn="ctr">
              <a:lnSpc>
                <a:spcPct val="80000"/>
              </a:lnSpc>
              <a:buFontTx/>
              <a:buNone/>
            </a:pPr>
            <a:r>
              <a:rPr lang="en-US" altLang="en-US" sz="2800"/>
              <a:t>HUKUM NIKAH</a:t>
            </a:r>
          </a:p>
          <a:p>
            <a:pPr marL="609600" indent="-609600" algn="ctr">
              <a:lnSpc>
                <a:spcPct val="80000"/>
              </a:lnSpc>
              <a:buFontTx/>
              <a:buNone/>
            </a:pPr>
            <a:endParaRPr lang="en-US" altLang="en-US" sz="2800"/>
          </a:p>
          <a:p>
            <a:pPr marL="609600" indent="-609600">
              <a:lnSpc>
                <a:spcPct val="80000"/>
              </a:lnSpc>
              <a:buFontTx/>
              <a:buNone/>
            </a:pPr>
            <a:r>
              <a:rPr lang="en-US" altLang="en-US" sz="2200"/>
              <a:t>Asal hukum nikah adalah sunnah berdasarkan hadits Nabi </a:t>
            </a:r>
          </a:p>
          <a:p>
            <a:pPr marL="609600" indent="-609600">
              <a:lnSpc>
                <a:spcPct val="80000"/>
              </a:lnSpc>
              <a:buFontTx/>
              <a:buNone/>
            </a:pPr>
            <a:r>
              <a:rPr lang="en-US" altLang="en-US" sz="2200"/>
              <a:t>SAW., tetapi hal ini dapat berubah menjadi :</a:t>
            </a:r>
          </a:p>
          <a:p>
            <a:pPr marL="609600" indent="-609600">
              <a:lnSpc>
                <a:spcPct val="80000"/>
              </a:lnSpc>
              <a:buFontTx/>
              <a:buNone/>
            </a:pPr>
            <a:endParaRPr lang="en-US" altLang="en-US" sz="2200"/>
          </a:p>
          <a:p>
            <a:pPr marL="609600" indent="-609600">
              <a:lnSpc>
                <a:spcPct val="80000"/>
              </a:lnSpc>
              <a:buFont typeface="Wingdings" panose="05000000000000000000" pitchFamily="2" charset="2"/>
              <a:buAutoNum type="alphaLcPeriod"/>
            </a:pPr>
            <a:r>
              <a:rPr lang="en-US" altLang="en-US" sz="2200"/>
              <a:t>WAJIB, bagi orang yang telah mampu (fisik &amp; materi) dan bila ia tidak nikah dikhawatirkan akan berbuat zina.</a:t>
            </a:r>
          </a:p>
          <a:p>
            <a:pPr marL="609600" indent="-609600">
              <a:lnSpc>
                <a:spcPct val="80000"/>
              </a:lnSpc>
              <a:buFont typeface="Wingdings" panose="05000000000000000000" pitchFamily="2" charset="2"/>
              <a:buAutoNum type="alphaLcPeriod"/>
            </a:pPr>
            <a:r>
              <a:rPr lang="en-US" altLang="en-US" sz="2200"/>
              <a:t>HARAM, bagi orang yang tahu bahwa dirinya tidak mampu melaksanakan hidup berumah tangga (lahir atau bathin).</a:t>
            </a:r>
          </a:p>
          <a:p>
            <a:pPr marL="609600" indent="-609600">
              <a:lnSpc>
                <a:spcPct val="80000"/>
              </a:lnSpc>
              <a:buFont typeface="Wingdings" panose="05000000000000000000" pitchFamily="2" charset="2"/>
              <a:buAutoNum type="alphaLcPeriod"/>
            </a:pPr>
            <a:r>
              <a:rPr lang="en-US" altLang="en-US" sz="2200"/>
              <a:t>MUBAH, bagi orang yang tidak ada halangan untuk kawin dan dorongan kawin belum membahayakan dirinya.</a:t>
            </a:r>
          </a:p>
          <a:p>
            <a:pPr marL="609600" indent="-609600">
              <a:lnSpc>
                <a:spcPct val="80000"/>
              </a:lnSpc>
              <a:buFont typeface="Wingdings" panose="05000000000000000000" pitchFamily="2" charset="2"/>
              <a:buAutoNum type="alphaLcPeriod"/>
            </a:pPr>
            <a:r>
              <a:rPr lang="en-US" altLang="en-US" sz="2200"/>
              <a:t>MAKRUH, bagi orang yang mampu fisik maupun materi te-tapi ia tidak berhajat (berkeinginan) sama sekali untuk ni-kah karena tidak percaya akan dirinya mampu melaksana-kan ketentuan nilah serta tidak akan terjebak pada perzi-nahan. </a:t>
            </a:r>
          </a:p>
        </p:txBody>
      </p:sp>
    </p:spTree>
  </p:cSld>
  <p:clrMapOvr>
    <a:masterClrMapping/>
  </p:clrMapOvr>
  <p:transition>
    <p:push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D5A64BC7-7F0B-4DF4-B3CB-E6EDF733B704}"/>
              </a:ext>
            </a:extLst>
          </p:cNvPr>
          <p:cNvSpPr>
            <a:spLocks noGrp="1" noChangeArrowheads="1"/>
          </p:cNvSpPr>
          <p:nvPr>
            <p:ph type="title"/>
          </p:nvPr>
        </p:nvSpPr>
        <p:spPr>
          <a:xfrm>
            <a:off x="457200" y="292100"/>
            <a:ext cx="8229600" cy="866775"/>
          </a:xfrm>
        </p:spPr>
        <p:txBody>
          <a:bodyPr/>
          <a:lstStyle/>
          <a:p>
            <a:r>
              <a:rPr lang="en-US" altLang="en-US" sz="3200"/>
              <a:t>MEMINANG (KHITBAH)</a:t>
            </a:r>
          </a:p>
        </p:txBody>
      </p:sp>
      <p:sp>
        <p:nvSpPr>
          <p:cNvPr id="51203" name="Rectangle 3">
            <a:extLst>
              <a:ext uri="{FF2B5EF4-FFF2-40B4-BE49-F238E27FC236}">
                <a16:creationId xmlns:a16="http://schemas.microsoft.com/office/drawing/2014/main" id="{F94D24F5-895C-4D59-8F66-422BE69F8DF6}"/>
              </a:ext>
            </a:extLst>
          </p:cNvPr>
          <p:cNvSpPr>
            <a:spLocks noGrp="1" noChangeArrowheads="1"/>
          </p:cNvSpPr>
          <p:nvPr>
            <p:ph type="body" idx="1"/>
          </p:nvPr>
        </p:nvSpPr>
        <p:spPr>
          <a:xfrm>
            <a:off x="457200" y="1066800"/>
            <a:ext cx="8229600" cy="5029200"/>
          </a:xfrm>
        </p:spPr>
        <p:txBody>
          <a:bodyPr/>
          <a:lstStyle/>
          <a:p>
            <a:pPr marL="533400" indent="-533400">
              <a:lnSpc>
                <a:spcPct val="80000"/>
              </a:lnSpc>
              <a:buFontTx/>
              <a:buNone/>
            </a:pPr>
            <a:r>
              <a:rPr lang="en-US" altLang="en-US" sz="2500"/>
              <a:t>Meminang artinya permintaan seorang laki-laki kepada </a:t>
            </a:r>
          </a:p>
          <a:p>
            <a:pPr marL="533400" indent="-533400">
              <a:lnSpc>
                <a:spcPct val="80000"/>
              </a:lnSpc>
              <a:buFontTx/>
              <a:buNone/>
            </a:pPr>
            <a:r>
              <a:rPr lang="en-US" altLang="en-US" sz="2500"/>
              <a:t>anak perempuan orang lain atau seorang perempuan </a:t>
            </a:r>
          </a:p>
          <a:p>
            <a:pPr marL="533400" indent="-533400">
              <a:lnSpc>
                <a:spcPct val="80000"/>
              </a:lnSpc>
              <a:buFontTx/>
              <a:buNone/>
            </a:pPr>
            <a:r>
              <a:rPr lang="en-US" altLang="en-US" sz="2500"/>
              <a:t>yang ada di bawah kekuasaan seseorang (curator) untuk </a:t>
            </a:r>
          </a:p>
          <a:p>
            <a:pPr marL="533400" indent="-533400">
              <a:lnSpc>
                <a:spcPct val="80000"/>
              </a:lnSpc>
              <a:buFontTx/>
              <a:buNone/>
            </a:pPr>
            <a:r>
              <a:rPr lang="en-US" altLang="en-US" sz="2500"/>
              <a:t>dikawini, sebagai pendahuluan kawin. Meminang adalah </a:t>
            </a:r>
          </a:p>
          <a:p>
            <a:pPr marL="533400" indent="-533400">
              <a:lnSpc>
                <a:spcPct val="80000"/>
              </a:lnSpc>
              <a:buFontTx/>
              <a:buNone/>
            </a:pPr>
            <a:r>
              <a:rPr lang="en-US" altLang="en-US" sz="2500"/>
              <a:t>kebiasaan Arab lama yang diteruskan oleh Islam. Memi-</a:t>
            </a:r>
          </a:p>
          <a:p>
            <a:pPr marL="533400" indent="-533400">
              <a:lnSpc>
                <a:spcPct val="80000"/>
              </a:lnSpc>
              <a:buFontTx/>
              <a:buNone/>
            </a:pPr>
            <a:r>
              <a:rPr lang="en-US" altLang="en-US" sz="2500"/>
              <a:t>nang dilakukan sebelum terjadinya akad nikah dan sete-</a:t>
            </a:r>
          </a:p>
          <a:p>
            <a:pPr marL="533400" indent="-533400">
              <a:lnSpc>
                <a:spcPct val="80000"/>
              </a:lnSpc>
              <a:buFontTx/>
              <a:buNone/>
            </a:pPr>
            <a:r>
              <a:rPr lang="en-US" altLang="en-US" sz="2500"/>
              <a:t>lah dipilih masak-masak, dengan syarat :</a:t>
            </a:r>
          </a:p>
          <a:p>
            <a:pPr marL="533400" indent="-533400">
              <a:lnSpc>
                <a:spcPct val="80000"/>
              </a:lnSpc>
              <a:buFont typeface="Wingdings" panose="05000000000000000000" pitchFamily="2" charset="2"/>
              <a:buAutoNum type="alphaLcPeriod"/>
            </a:pPr>
            <a:r>
              <a:rPr lang="en-US" altLang="en-US" sz="2500"/>
              <a:t>Tidak didahului pinangan laki-laki lain secara syar’i</a:t>
            </a:r>
          </a:p>
          <a:p>
            <a:pPr marL="533400" indent="-533400">
              <a:lnSpc>
                <a:spcPct val="80000"/>
              </a:lnSpc>
              <a:buFont typeface="Wingdings" panose="05000000000000000000" pitchFamily="2" charset="2"/>
              <a:buAutoNum type="alphaLcPeriod"/>
            </a:pPr>
            <a:r>
              <a:rPr lang="en-US" altLang="en-US" sz="2500"/>
              <a:t>Yang dipinang tidak terhalang oleh halangan syar’i yang menyebabkan tidak dapat menikah (tidak ber-suami, bukan yang haram dinikahi sementara atau selamanya, dan tidak dalam iddah baik talaq raj’i atau bain tau ditinggal mati suami).</a:t>
            </a:r>
          </a:p>
          <a:p>
            <a:pPr marL="533400" indent="-533400">
              <a:lnSpc>
                <a:spcPct val="80000"/>
              </a:lnSpc>
              <a:buFont typeface="Wingdings" panose="05000000000000000000" pitchFamily="2" charset="2"/>
              <a:buNone/>
            </a:pPr>
            <a:endParaRPr lang="en-US" altLang="en-US" sz="2500"/>
          </a:p>
          <a:p>
            <a:pPr marL="533400" indent="-533400">
              <a:lnSpc>
                <a:spcPct val="80000"/>
              </a:lnSpc>
              <a:buFontTx/>
              <a:buNone/>
            </a:pPr>
            <a:endParaRPr lang="en-US" altLang="en-US" sz="2500"/>
          </a:p>
        </p:txBody>
      </p:sp>
    </p:spTree>
  </p:cSld>
  <p:clrMapOvr>
    <a:masterClrMapping/>
  </p:clrMapOvr>
  <p:transition>
    <p:push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8B6932C5-2AAB-40FF-BFAD-A914EF696E3A}"/>
              </a:ext>
            </a:extLst>
          </p:cNvPr>
          <p:cNvSpPr>
            <a:spLocks noGrp="1" noChangeArrowheads="1"/>
          </p:cNvSpPr>
          <p:nvPr>
            <p:ph type="title"/>
          </p:nvPr>
        </p:nvSpPr>
        <p:spPr>
          <a:xfrm>
            <a:off x="457200" y="292100"/>
            <a:ext cx="8229600" cy="1236663"/>
          </a:xfrm>
        </p:spPr>
        <p:txBody>
          <a:bodyPr/>
          <a:lstStyle/>
          <a:p>
            <a:r>
              <a:rPr lang="en-US" altLang="en-US" sz="3200"/>
              <a:t>RUKUN DAN SYARAT PERNIKAHAN</a:t>
            </a:r>
          </a:p>
        </p:txBody>
      </p:sp>
      <p:sp>
        <p:nvSpPr>
          <p:cNvPr id="52227" name="Rectangle 3">
            <a:extLst>
              <a:ext uri="{FF2B5EF4-FFF2-40B4-BE49-F238E27FC236}">
                <a16:creationId xmlns:a16="http://schemas.microsoft.com/office/drawing/2014/main" id="{3A65DF5B-8723-4A65-A3E3-E056D8BB428D}"/>
              </a:ext>
            </a:extLst>
          </p:cNvPr>
          <p:cNvSpPr>
            <a:spLocks noGrp="1" noChangeArrowheads="1"/>
          </p:cNvSpPr>
          <p:nvPr>
            <p:ph type="body" idx="1"/>
          </p:nvPr>
        </p:nvSpPr>
        <p:spPr/>
        <p:txBody>
          <a:bodyPr/>
          <a:lstStyle/>
          <a:p>
            <a:pPr>
              <a:buFontTx/>
              <a:buNone/>
            </a:pPr>
            <a:r>
              <a:rPr lang="en-US" altLang="en-US"/>
              <a:t>RUKUN NIKAH, meliputi :</a:t>
            </a:r>
          </a:p>
          <a:p>
            <a:pPr>
              <a:buFontTx/>
              <a:buNone/>
            </a:pPr>
            <a:r>
              <a:rPr lang="en-US" altLang="en-US"/>
              <a:t>	a. calon mempelai laki-laki</a:t>
            </a:r>
          </a:p>
          <a:p>
            <a:pPr>
              <a:buFontTx/>
              <a:buNone/>
            </a:pPr>
            <a:r>
              <a:rPr lang="en-US" altLang="en-US"/>
              <a:t>	b. calon mempelai perempuan</a:t>
            </a:r>
          </a:p>
          <a:p>
            <a:pPr>
              <a:buFontTx/>
              <a:buNone/>
            </a:pPr>
            <a:r>
              <a:rPr lang="en-US" altLang="en-US"/>
              <a:t>	c. wali</a:t>
            </a:r>
          </a:p>
          <a:p>
            <a:pPr>
              <a:buFontTx/>
              <a:buNone/>
            </a:pPr>
            <a:r>
              <a:rPr lang="en-US" altLang="en-US"/>
              <a:t>	d. dua orang saksi (laki-laki)</a:t>
            </a:r>
          </a:p>
          <a:p>
            <a:pPr>
              <a:buFontTx/>
              <a:buNone/>
            </a:pPr>
            <a:r>
              <a:rPr lang="en-US" altLang="en-US"/>
              <a:t>	e. ijab dan qobul</a:t>
            </a:r>
          </a:p>
        </p:txBody>
      </p:sp>
    </p:spTree>
  </p:cSld>
  <p:clrMapOvr>
    <a:masterClrMapping/>
  </p:clrMapOvr>
  <p:transition>
    <p:push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4FF736E6-222C-4890-9929-2BE04218EC5D}"/>
              </a:ext>
            </a:extLst>
          </p:cNvPr>
          <p:cNvSpPr>
            <a:spLocks noGrp="1" noChangeArrowheads="1"/>
          </p:cNvSpPr>
          <p:nvPr>
            <p:ph type="title"/>
          </p:nvPr>
        </p:nvSpPr>
        <p:spPr>
          <a:xfrm>
            <a:off x="457200" y="292100"/>
            <a:ext cx="8229600" cy="866775"/>
          </a:xfrm>
        </p:spPr>
        <p:txBody>
          <a:bodyPr/>
          <a:lstStyle/>
          <a:p>
            <a:r>
              <a:rPr lang="en-US" altLang="en-US" sz="3200"/>
              <a:t>SYARAT-SYARAT PERNIKAHAN</a:t>
            </a:r>
          </a:p>
        </p:txBody>
      </p:sp>
      <p:sp>
        <p:nvSpPr>
          <p:cNvPr id="53251" name="Rectangle 3">
            <a:extLst>
              <a:ext uri="{FF2B5EF4-FFF2-40B4-BE49-F238E27FC236}">
                <a16:creationId xmlns:a16="http://schemas.microsoft.com/office/drawing/2014/main" id="{5CB29589-C7AC-4A11-A489-4D87C04BAD4A}"/>
              </a:ext>
            </a:extLst>
          </p:cNvPr>
          <p:cNvSpPr>
            <a:spLocks noGrp="1" noChangeArrowheads="1"/>
          </p:cNvSpPr>
          <p:nvPr>
            <p:ph type="body" idx="1"/>
          </p:nvPr>
        </p:nvSpPr>
        <p:spPr>
          <a:xfrm>
            <a:off x="457200" y="1219200"/>
            <a:ext cx="8229600" cy="4876800"/>
          </a:xfrm>
        </p:spPr>
        <p:txBody>
          <a:bodyPr/>
          <a:lstStyle/>
          <a:p>
            <a:pPr>
              <a:lnSpc>
                <a:spcPct val="90000"/>
              </a:lnSpc>
              <a:buFontTx/>
              <a:buNone/>
            </a:pPr>
            <a:r>
              <a:rPr lang="en-US" altLang="en-US" sz="2400"/>
              <a:t>1, Syarat calon mempelai laki-laki :</a:t>
            </a:r>
          </a:p>
          <a:p>
            <a:pPr>
              <a:lnSpc>
                <a:spcPct val="90000"/>
              </a:lnSpc>
              <a:buFontTx/>
              <a:buNone/>
            </a:pPr>
            <a:r>
              <a:rPr lang="en-US" altLang="en-US" sz="2400"/>
              <a:t>	a. bukan mahram dari calon isteri</a:t>
            </a:r>
          </a:p>
          <a:p>
            <a:pPr>
              <a:lnSpc>
                <a:spcPct val="90000"/>
              </a:lnSpc>
              <a:buFontTx/>
              <a:buNone/>
            </a:pPr>
            <a:r>
              <a:rPr lang="en-US" altLang="en-US" sz="2400"/>
              <a:t>	b. tidak terpaksa, artinya atas kemauan sendiri</a:t>
            </a:r>
          </a:p>
          <a:p>
            <a:pPr>
              <a:lnSpc>
                <a:spcPct val="90000"/>
              </a:lnSpc>
              <a:buFontTx/>
              <a:buNone/>
            </a:pPr>
            <a:r>
              <a:rPr lang="en-US" altLang="en-US" sz="2400"/>
              <a:t>	c. orangnya tertentu atau jelas.</a:t>
            </a:r>
          </a:p>
          <a:p>
            <a:pPr>
              <a:lnSpc>
                <a:spcPct val="90000"/>
              </a:lnSpc>
              <a:buFontTx/>
              <a:buNone/>
            </a:pPr>
            <a:r>
              <a:rPr lang="en-US" altLang="en-US" sz="2400"/>
              <a:t>	d. tidak sedang melaksanakan ihram haji.</a:t>
            </a:r>
          </a:p>
          <a:p>
            <a:pPr>
              <a:lnSpc>
                <a:spcPct val="90000"/>
              </a:lnSpc>
              <a:buFontTx/>
              <a:buNone/>
            </a:pPr>
            <a:endParaRPr lang="en-US" altLang="en-US" sz="2400"/>
          </a:p>
          <a:p>
            <a:pPr>
              <a:lnSpc>
                <a:spcPct val="90000"/>
              </a:lnSpc>
              <a:buFontTx/>
              <a:buNone/>
            </a:pPr>
            <a:r>
              <a:rPr lang="en-US" altLang="en-US" sz="2400"/>
              <a:t>2. Syarat calon mempelai perempuan :</a:t>
            </a:r>
          </a:p>
          <a:p>
            <a:pPr>
              <a:lnSpc>
                <a:spcPct val="90000"/>
              </a:lnSpc>
              <a:buFontTx/>
              <a:buNone/>
            </a:pPr>
            <a:r>
              <a:rPr lang="en-US" altLang="en-US" sz="2400"/>
              <a:t>	a. tidak ada halangan syar’i (tidak bersuami, bukan </a:t>
            </a:r>
          </a:p>
          <a:p>
            <a:pPr>
              <a:lnSpc>
                <a:spcPct val="90000"/>
              </a:lnSpc>
              <a:buFontTx/>
              <a:buNone/>
            </a:pPr>
            <a:r>
              <a:rPr lang="en-US" altLang="en-US" sz="2400"/>
              <a:t>        mahram, tidak sedang iddah).</a:t>
            </a:r>
          </a:p>
          <a:p>
            <a:pPr>
              <a:lnSpc>
                <a:spcPct val="90000"/>
              </a:lnSpc>
              <a:buFontTx/>
              <a:buNone/>
            </a:pPr>
            <a:r>
              <a:rPr lang="en-US" altLang="en-US" sz="2400"/>
              <a:t>	b. merdeka, dan atas kemauan sendiri.</a:t>
            </a:r>
          </a:p>
          <a:p>
            <a:pPr>
              <a:lnSpc>
                <a:spcPct val="90000"/>
              </a:lnSpc>
              <a:buFontTx/>
              <a:buNone/>
            </a:pPr>
            <a:r>
              <a:rPr lang="en-US" altLang="en-US" sz="2400"/>
              <a:t>	c, jelas oranya.</a:t>
            </a:r>
          </a:p>
          <a:p>
            <a:pPr>
              <a:lnSpc>
                <a:spcPct val="90000"/>
              </a:lnSpc>
              <a:buFontTx/>
              <a:buNone/>
            </a:pPr>
            <a:r>
              <a:rPr lang="en-US" altLang="en-US" sz="2400"/>
              <a:t>	d. tidak sedang ihram haji.</a:t>
            </a:r>
          </a:p>
          <a:p>
            <a:pPr>
              <a:lnSpc>
                <a:spcPct val="90000"/>
              </a:lnSpc>
              <a:buFontTx/>
              <a:buNone/>
            </a:pPr>
            <a:endParaRPr lang="en-US" altLang="en-US" sz="2400"/>
          </a:p>
        </p:txBody>
      </p:sp>
    </p:spTree>
  </p:cSld>
  <p:clrMapOvr>
    <a:masterClrMapping/>
  </p:clrMapOvr>
  <p:transition>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2C28C02D-9968-4A07-8D7C-FB25CE4EE883}"/>
              </a:ext>
            </a:extLst>
          </p:cNvPr>
          <p:cNvSpPr>
            <a:spLocks noGrp="1" noChangeArrowheads="1"/>
          </p:cNvSpPr>
          <p:nvPr>
            <p:ph type="body" idx="1"/>
          </p:nvPr>
        </p:nvSpPr>
        <p:spPr>
          <a:xfrm>
            <a:off x="457200" y="381000"/>
            <a:ext cx="8229600" cy="5745163"/>
          </a:xfrm>
        </p:spPr>
        <p:txBody>
          <a:bodyPr/>
          <a:lstStyle/>
          <a:p>
            <a:pPr>
              <a:buFontTx/>
              <a:buNone/>
            </a:pPr>
            <a:r>
              <a:rPr lang="en-US" altLang="en-US"/>
              <a:t>BAHASAN PERKULIAHAN MELIPUTI :</a:t>
            </a:r>
          </a:p>
          <a:p>
            <a:r>
              <a:rPr lang="en-US" altLang="en-US"/>
              <a:t>Ushul Fiqih hanya sebagian kecil dari bahasan yang ada.</a:t>
            </a:r>
          </a:p>
          <a:p>
            <a:r>
              <a:rPr lang="en-US" altLang="en-US"/>
              <a:t>Masalah nikah dengan berbagai permasa-lahan yang berkaitan dengan NTCR, ma-salah-masalah dalam rumah tangga, ma-salah pengasuhan anak, dan masalah pembinaan rumah tangga.</a:t>
            </a:r>
          </a:p>
          <a:p>
            <a:r>
              <a:rPr lang="en-US" altLang="en-US"/>
              <a:t>Masalah waris (Faroid/waris Islam) beser-ta, pembagian dan tata cara perhitungan-nya. </a:t>
            </a:r>
          </a:p>
          <a:p>
            <a:endParaRPr lang="en-US" altLang="en-US"/>
          </a:p>
        </p:txBody>
      </p:sp>
    </p:spTree>
  </p:cSld>
  <p:clrMapOvr>
    <a:masterClrMapping/>
  </p:clrMapOvr>
  <p:transition>
    <p:push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a:extLst>
              <a:ext uri="{FF2B5EF4-FFF2-40B4-BE49-F238E27FC236}">
                <a16:creationId xmlns:a16="http://schemas.microsoft.com/office/drawing/2014/main" id="{6955ACEF-ED55-49C3-AFA6-73601EB1281A}"/>
              </a:ext>
            </a:extLst>
          </p:cNvPr>
          <p:cNvSpPr>
            <a:spLocks noGrp="1" noChangeArrowheads="1"/>
          </p:cNvSpPr>
          <p:nvPr>
            <p:ph type="body" idx="1"/>
          </p:nvPr>
        </p:nvSpPr>
        <p:spPr>
          <a:xfrm>
            <a:off x="457200" y="228600"/>
            <a:ext cx="8229600" cy="5867400"/>
          </a:xfrm>
        </p:spPr>
        <p:txBody>
          <a:bodyPr/>
          <a:lstStyle/>
          <a:p>
            <a:pPr>
              <a:lnSpc>
                <a:spcPct val="90000"/>
              </a:lnSpc>
              <a:buFontTx/>
              <a:buNone/>
            </a:pPr>
            <a:r>
              <a:rPr lang="en-US" altLang="en-US" sz="2400"/>
              <a:t>3. Syarat-syarat wali :</a:t>
            </a:r>
          </a:p>
          <a:p>
            <a:pPr>
              <a:lnSpc>
                <a:spcPct val="90000"/>
              </a:lnSpc>
              <a:buFontTx/>
              <a:buNone/>
            </a:pPr>
            <a:r>
              <a:rPr lang="en-US" altLang="en-US" sz="2400"/>
              <a:t>	a. laki-laki				b. baligh</a:t>
            </a:r>
          </a:p>
          <a:p>
            <a:pPr>
              <a:lnSpc>
                <a:spcPct val="90000"/>
              </a:lnSpc>
              <a:buFontTx/>
              <a:buNone/>
            </a:pPr>
            <a:r>
              <a:rPr lang="en-US" altLang="en-US" sz="2400"/>
              <a:t>	c. waras aqalnya			d. tidak terpaksa</a:t>
            </a:r>
          </a:p>
          <a:p>
            <a:pPr>
              <a:lnSpc>
                <a:spcPct val="90000"/>
              </a:lnSpc>
              <a:buFontTx/>
              <a:buNone/>
            </a:pPr>
            <a:r>
              <a:rPr lang="en-US" altLang="en-US" sz="2400"/>
              <a:t>	e. tidak sedang ihram haji	f. adil</a:t>
            </a:r>
          </a:p>
          <a:p>
            <a:pPr>
              <a:lnSpc>
                <a:spcPct val="90000"/>
              </a:lnSpc>
              <a:buFontTx/>
              <a:buNone/>
            </a:pPr>
            <a:endParaRPr lang="en-US" altLang="en-US" sz="2400"/>
          </a:p>
          <a:p>
            <a:pPr>
              <a:lnSpc>
                <a:spcPct val="90000"/>
              </a:lnSpc>
              <a:buFontTx/>
              <a:buNone/>
            </a:pPr>
            <a:r>
              <a:rPr lang="en-US" altLang="en-US" sz="2400"/>
              <a:t>4. Syarat-syarat Saksi :</a:t>
            </a:r>
          </a:p>
          <a:p>
            <a:pPr>
              <a:lnSpc>
                <a:spcPct val="90000"/>
              </a:lnSpc>
              <a:buFontTx/>
              <a:buNone/>
            </a:pPr>
            <a:r>
              <a:rPr lang="en-US" altLang="en-US" sz="2400"/>
              <a:t>	a. laki-laki</a:t>
            </a:r>
          </a:p>
          <a:p>
            <a:pPr>
              <a:lnSpc>
                <a:spcPct val="90000"/>
              </a:lnSpc>
              <a:buFontTx/>
              <a:buNone/>
            </a:pPr>
            <a:r>
              <a:rPr lang="en-US" altLang="en-US" sz="2400"/>
              <a:t>	b. baligh</a:t>
            </a:r>
          </a:p>
          <a:p>
            <a:pPr>
              <a:lnSpc>
                <a:spcPct val="90000"/>
              </a:lnSpc>
              <a:buFontTx/>
              <a:buNone/>
            </a:pPr>
            <a:r>
              <a:rPr lang="en-US" altLang="en-US" sz="2400"/>
              <a:t>	c. waras aqalnya</a:t>
            </a:r>
          </a:p>
          <a:p>
            <a:pPr>
              <a:lnSpc>
                <a:spcPct val="90000"/>
              </a:lnSpc>
              <a:buFontTx/>
              <a:buNone/>
            </a:pPr>
            <a:r>
              <a:rPr lang="en-US" altLang="en-US" sz="2400"/>
              <a:t>	d. dapat mendengar dan melihat</a:t>
            </a:r>
          </a:p>
          <a:p>
            <a:pPr>
              <a:lnSpc>
                <a:spcPct val="90000"/>
              </a:lnSpc>
              <a:buFontTx/>
              <a:buNone/>
            </a:pPr>
            <a:r>
              <a:rPr lang="en-US" altLang="en-US" sz="2400"/>
              <a:t>	e. adil</a:t>
            </a:r>
          </a:p>
          <a:p>
            <a:pPr>
              <a:lnSpc>
                <a:spcPct val="90000"/>
              </a:lnSpc>
              <a:buFontTx/>
              <a:buNone/>
            </a:pPr>
            <a:r>
              <a:rPr lang="en-US" altLang="en-US" sz="2400"/>
              <a:t>	f. bebas tidak terpaksa</a:t>
            </a:r>
          </a:p>
          <a:p>
            <a:pPr>
              <a:lnSpc>
                <a:spcPct val="90000"/>
              </a:lnSpc>
              <a:buFontTx/>
              <a:buNone/>
            </a:pPr>
            <a:r>
              <a:rPr lang="en-US" altLang="en-US" sz="2400"/>
              <a:t>	g. tidak sedang ihram haji.</a:t>
            </a:r>
          </a:p>
          <a:p>
            <a:pPr>
              <a:lnSpc>
                <a:spcPct val="90000"/>
              </a:lnSpc>
              <a:buFontTx/>
              <a:buNone/>
            </a:pPr>
            <a:r>
              <a:rPr lang="en-US" altLang="en-US" sz="2400"/>
              <a:t>	h. memahami bahasa ijab qobul, dsb.</a:t>
            </a:r>
          </a:p>
        </p:txBody>
      </p:sp>
    </p:spTree>
  </p:cSld>
  <p:clrMapOvr>
    <a:masterClrMapping/>
  </p:clrMapOvr>
  <p:transition>
    <p:push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E72D323E-A01D-4B02-AEE8-544DEC6C041E}"/>
              </a:ext>
            </a:extLst>
          </p:cNvPr>
          <p:cNvSpPr>
            <a:spLocks noGrp="1" noChangeArrowheads="1"/>
          </p:cNvSpPr>
          <p:nvPr>
            <p:ph type="title"/>
          </p:nvPr>
        </p:nvSpPr>
        <p:spPr>
          <a:xfrm>
            <a:off x="457200" y="292100"/>
            <a:ext cx="8229600" cy="774700"/>
          </a:xfrm>
        </p:spPr>
        <p:txBody>
          <a:bodyPr/>
          <a:lstStyle/>
          <a:p>
            <a:r>
              <a:rPr lang="en-US" altLang="en-US" sz="3900"/>
              <a:t>PERNIKAHAN YANG TERLARANG</a:t>
            </a:r>
          </a:p>
        </p:txBody>
      </p:sp>
      <p:sp>
        <p:nvSpPr>
          <p:cNvPr id="55299" name="Rectangle 3">
            <a:extLst>
              <a:ext uri="{FF2B5EF4-FFF2-40B4-BE49-F238E27FC236}">
                <a16:creationId xmlns:a16="http://schemas.microsoft.com/office/drawing/2014/main" id="{5353C105-9731-4F1F-A374-9469CE29114C}"/>
              </a:ext>
            </a:extLst>
          </p:cNvPr>
          <p:cNvSpPr>
            <a:spLocks noGrp="1" noChangeArrowheads="1"/>
          </p:cNvSpPr>
          <p:nvPr>
            <p:ph type="body" idx="1"/>
          </p:nvPr>
        </p:nvSpPr>
        <p:spPr>
          <a:xfrm>
            <a:off x="457200" y="2116138"/>
            <a:ext cx="8229600" cy="3903662"/>
          </a:xfrm>
        </p:spPr>
        <p:txBody>
          <a:bodyPr/>
          <a:lstStyle/>
          <a:p>
            <a:pPr marL="609600" indent="-609600">
              <a:buFont typeface="Wingdings" panose="05000000000000000000" pitchFamily="2" charset="2"/>
              <a:buAutoNum type="arabicPeriod"/>
            </a:pPr>
            <a:r>
              <a:rPr lang="en-US" altLang="en-US"/>
              <a:t>Kawin mut’ah, yakni kawin yang ditentu-kan masanya atau kawin kontrak</a:t>
            </a:r>
          </a:p>
          <a:p>
            <a:pPr marL="609600" indent="-609600">
              <a:buFont typeface="Wingdings" panose="05000000000000000000" pitchFamily="2" charset="2"/>
              <a:buAutoNum type="arabicPeriod"/>
            </a:pPr>
            <a:r>
              <a:rPr lang="en-US" altLang="en-US"/>
              <a:t>Kawin dengan niyat menthalaq</a:t>
            </a:r>
          </a:p>
          <a:p>
            <a:pPr marL="609600" indent="-609600">
              <a:buFont typeface="Wingdings" panose="05000000000000000000" pitchFamily="2" charset="2"/>
              <a:buAutoNum type="arabicPeriod"/>
            </a:pPr>
            <a:r>
              <a:rPr lang="en-US" altLang="en-US"/>
              <a:t>Kawin/nikah tahlil (menghalalkan)</a:t>
            </a:r>
          </a:p>
          <a:p>
            <a:pPr marL="609600" indent="-609600">
              <a:buFont typeface="Wingdings" panose="05000000000000000000" pitchFamily="2" charset="2"/>
              <a:buAutoNum type="arabicPeriod"/>
            </a:pPr>
            <a:r>
              <a:rPr lang="en-US" altLang="en-US"/>
              <a:t>Kawin dengan isteri yang pernah ditha-laq tiga (sebelum diselingi oleh laki-laki lain).</a:t>
            </a:r>
          </a:p>
        </p:txBody>
      </p:sp>
    </p:spTree>
  </p:cSld>
  <p:clrMapOvr>
    <a:masterClrMapping/>
  </p:clrMapOvr>
  <p:transition>
    <p:push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AE78E1B3-BBC7-419A-9EF2-811EBA00D81E}"/>
              </a:ext>
            </a:extLst>
          </p:cNvPr>
          <p:cNvSpPr>
            <a:spLocks noGrp="1" noChangeArrowheads="1"/>
          </p:cNvSpPr>
          <p:nvPr>
            <p:ph type="title"/>
          </p:nvPr>
        </p:nvSpPr>
        <p:spPr>
          <a:xfrm>
            <a:off x="457200" y="292100"/>
            <a:ext cx="8229600" cy="866775"/>
          </a:xfrm>
        </p:spPr>
        <p:txBody>
          <a:bodyPr/>
          <a:lstStyle/>
          <a:p>
            <a:r>
              <a:rPr lang="en-US" altLang="en-US" sz="3200"/>
              <a:t>FASAKH (RUSAKNYA) SUATU PERNIKAHAN</a:t>
            </a:r>
          </a:p>
        </p:txBody>
      </p:sp>
      <p:sp>
        <p:nvSpPr>
          <p:cNvPr id="56323" name="Rectangle 3">
            <a:extLst>
              <a:ext uri="{FF2B5EF4-FFF2-40B4-BE49-F238E27FC236}">
                <a16:creationId xmlns:a16="http://schemas.microsoft.com/office/drawing/2014/main" id="{CA26EEC7-E332-413B-B4F7-5090B1D0C684}"/>
              </a:ext>
            </a:extLst>
          </p:cNvPr>
          <p:cNvSpPr>
            <a:spLocks noGrp="1" noChangeArrowheads="1"/>
          </p:cNvSpPr>
          <p:nvPr>
            <p:ph type="body" idx="1"/>
          </p:nvPr>
        </p:nvSpPr>
        <p:spPr>
          <a:xfrm>
            <a:off x="457200" y="1371600"/>
            <a:ext cx="8229600" cy="4724400"/>
          </a:xfrm>
        </p:spPr>
        <p:txBody>
          <a:bodyPr/>
          <a:lstStyle/>
          <a:p>
            <a:pPr marL="609600" indent="-609600">
              <a:lnSpc>
                <a:spcPct val="90000"/>
              </a:lnSpc>
              <a:buFont typeface="Wingdings" panose="05000000000000000000" pitchFamily="2" charset="2"/>
              <a:buAutoNum type="arabicPeriod"/>
            </a:pPr>
            <a:r>
              <a:rPr lang="en-US" altLang="en-US" sz="2400"/>
              <a:t>Bika wanita yang dinikahi bukan yang dimaksud.</a:t>
            </a:r>
          </a:p>
          <a:p>
            <a:pPr marL="609600" indent="-609600">
              <a:lnSpc>
                <a:spcPct val="90000"/>
              </a:lnSpc>
              <a:buFont typeface="Wingdings" panose="05000000000000000000" pitchFamily="2" charset="2"/>
              <a:buAutoNum type="arabicPeriod"/>
            </a:pPr>
            <a:r>
              <a:rPr lang="en-US" altLang="en-US" sz="2400"/>
              <a:t>Bila kanak-kanak dikawinkan oleh wali selain bapak atau kakek, setelah dewasa ia boleh memilih dilanjut-kan atau dibathalkan (khiyarul bulugh). Bila salah seo-rang membatalkan maka rusaklah perkawinan terse-but.</a:t>
            </a:r>
          </a:p>
          <a:p>
            <a:pPr marL="609600" indent="-609600">
              <a:lnSpc>
                <a:spcPct val="90000"/>
              </a:lnSpc>
              <a:buFont typeface="Wingdings" panose="05000000000000000000" pitchFamily="2" charset="2"/>
              <a:buAutoNum type="arabicPeriod"/>
            </a:pPr>
            <a:r>
              <a:rPr lang="en-US" altLang="en-US" sz="2400"/>
              <a:t>Apabila seorang suami murtad dari islam dan tidak kembali lagi.</a:t>
            </a:r>
          </a:p>
          <a:p>
            <a:pPr marL="609600" indent="-609600">
              <a:lnSpc>
                <a:spcPct val="90000"/>
              </a:lnSpc>
              <a:buFont typeface="Wingdings" panose="05000000000000000000" pitchFamily="2" charset="2"/>
              <a:buAutoNum type="arabicPeriod"/>
            </a:pPr>
            <a:r>
              <a:rPr lang="en-US" altLang="en-US" sz="2400"/>
              <a:t>Suami asalnya sama-sama musyrik, kemudian suami masuk islam, tetapi isteri tetap dalam kemusyrikan, maka saat itu juga perkawinannya rusak</a:t>
            </a:r>
          </a:p>
          <a:p>
            <a:pPr marL="609600" indent="-609600">
              <a:lnSpc>
                <a:spcPct val="90000"/>
              </a:lnSpc>
              <a:buFont typeface="Wingdings" panose="05000000000000000000" pitchFamily="2" charset="2"/>
              <a:buAutoNum type="arabicPeriod"/>
            </a:pPr>
            <a:r>
              <a:rPr lang="en-US" altLang="en-US" sz="2400"/>
              <a:t>Apabila seorang laki-laki menipu seorang perempuan atau sebaliknya.</a:t>
            </a:r>
          </a:p>
        </p:txBody>
      </p:sp>
    </p:spTree>
  </p:cSld>
  <p:clrMapOvr>
    <a:masterClrMapping/>
  </p:clrMapOvr>
  <p:transition>
    <p:push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a:extLst>
              <a:ext uri="{FF2B5EF4-FFF2-40B4-BE49-F238E27FC236}">
                <a16:creationId xmlns:a16="http://schemas.microsoft.com/office/drawing/2014/main" id="{D47B5B69-9F02-457B-B03F-33A9CD338FE6}"/>
              </a:ext>
            </a:extLst>
          </p:cNvPr>
          <p:cNvSpPr>
            <a:spLocks noGrp="1" noChangeArrowheads="1"/>
          </p:cNvSpPr>
          <p:nvPr>
            <p:ph type="body" idx="1"/>
          </p:nvPr>
        </p:nvSpPr>
        <p:spPr>
          <a:xfrm>
            <a:off x="457200" y="685800"/>
            <a:ext cx="8229600" cy="4724400"/>
          </a:xfrm>
        </p:spPr>
        <p:txBody>
          <a:bodyPr/>
          <a:lstStyle/>
          <a:p>
            <a:pPr>
              <a:lnSpc>
                <a:spcPct val="90000"/>
              </a:lnSpc>
              <a:buFontTx/>
              <a:buNone/>
            </a:pPr>
            <a:r>
              <a:rPr lang="en-US" altLang="en-US" sz="2400"/>
              <a:t>6. Apabila seorang laki-laki mengawini seorang perempuan yang mengaku seorang baik-baik, tapi ternyata seorang yang fasik.</a:t>
            </a:r>
          </a:p>
          <a:p>
            <a:pPr>
              <a:lnSpc>
                <a:spcPct val="90000"/>
              </a:lnSpc>
              <a:buFontTx/>
              <a:buNone/>
            </a:pPr>
            <a:r>
              <a:rPr lang="en-US" altLang="en-US" sz="2400"/>
              <a:t>7. Seorang laki-laki mengawini seorang perempuan me-ngaku perawan, tetapi ternyata telah janda, maka laki-laki berhak meminta ganti rugi</a:t>
            </a:r>
          </a:p>
          <a:p>
            <a:pPr>
              <a:lnSpc>
                <a:spcPct val="90000"/>
              </a:lnSpc>
              <a:buFontTx/>
              <a:buNone/>
            </a:pPr>
            <a:r>
              <a:rPr lang="en-US" altLang="en-US" sz="2400"/>
              <a:t>8. Seorang laki-laki mengawini seorang perempuan yang ternyata tidak dapat dipakai secara maksimal</a:t>
            </a:r>
          </a:p>
          <a:p>
            <a:pPr>
              <a:lnSpc>
                <a:spcPct val="90000"/>
              </a:lnSpc>
              <a:buFontTx/>
              <a:buNone/>
            </a:pPr>
            <a:r>
              <a:rPr lang="en-US" altLang="en-US" sz="2400"/>
              <a:t>9. Seorang laki-laki mengawini seorang perempuan yang pada diri perempuan tersebut ada penghalang, sehingga tidak dapat digauli.</a:t>
            </a:r>
          </a:p>
          <a:p>
            <a:pPr>
              <a:lnSpc>
                <a:spcPct val="90000"/>
              </a:lnSpc>
              <a:buFontTx/>
              <a:buNone/>
            </a:pPr>
            <a:r>
              <a:rPr lang="en-US" altLang="en-US" sz="2400"/>
              <a:t>10. Seorang laki-laki mengawini seorang perempuan yang ternyata mengidap penyakit berbahaya atau cacat.</a:t>
            </a:r>
          </a:p>
        </p:txBody>
      </p:sp>
    </p:spTree>
  </p:cSld>
  <p:clrMapOvr>
    <a:masterClrMapping/>
  </p:clrMapOvr>
  <p:transition>
    <p:push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B9AE008D-9D0E-43CF-8086-F4FAEA71F9BA}"/>
              </a:ext>
            </a:extLst>
          </p:cNvPr>
          <p:cNvSpPr>
            <a:spLocks noGrp="1" noChangeArrowheads="1"/>
          </p:cNvSpPr>
          <p:nvPr>
            <p:ph type="title"/>
          </p:nvPr>
        </p:nvSpPr>
        <p:spPr/>
        <p:txBody>
          <a:bodyPr/>
          <a:lstStyle/>
          <a:p>
            <a:r>
              <a:rPr lang="en-US" altLang="en-US" sz="3500"/>
              <a:t>WANITA-WANITA YANG HARAM DINIKAHI</a:t>
            </a:r>
          </a:p>
        </p:txBody>
      </p:sp>
      <p:sp>
        <p:nvSpPr>
          <p:cNvPr id="63491" name="Rectangle 3">
            <a:extLst>
              <a:ext uri="{FF2B5EF4-FFF2-40B4-BE49-F238E27FC236}">
                <a16:creationId xmlns:a16="http://schemas.microsoft.com/office/drawing/2014/main" id="{4870A34C-3186-4FAD-90C3-BCAB66FDF6A0}"/>
              </a:ext>
            </a:extLst>
          </p:cNvPr>
          <p:cNvSpPr>
            <a:spLocks noGrp="1" noChangeArrowheads="1"/>
          </p:cNvSpPr>
          <p:nvPr>
            <p:ph type="body" idx="1"/>
          </p:nvPr>
        </p:nvSpPr>
        <p:spPr/>
        <p:txBody>
          <a:bodyPr/>
          <a:lstStyle/>
          <a:p>
            <a:pPr algn="ctr">
              <a:lnSpc>
                <a:spcPct val="90000"/>
              </a:lnSpc>
              <a:buFont typeface="HQPB4" pitchFamily="2" charset="2"/>
              <a:buChar char="ô"/>
            </a:pP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4" pitchFamily="2" charset="2"/>
              </a:rPr>
              <a:t></a:t>
            </a:r>
            <a:r>
              <a:rPr lang="en-US" altLang="en-US"/>
              <a:t> </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endParaRPr lang="en-US" altLang="en-US">
              <a:sym typeface="HQPB5" pitchFamily="2" charset="2"/>
            </a:endParaRPr>
          </a:p>
          <a:p>
            <a:pPr algn="ctr">
              <a:lnSpc>
                <a:spcPct val="90000"/>
              </a:lnSpc>
              <a:buFont typeface="HQPB4" pitchFamily="2" charset="2"/>
              <a:buChar char="ô"/>
            </a:pP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 </a:t>
            </a:r>
            <a:r>
              <a:rPr lang="en-US" altLang="en-US"/>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t> </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t> </a:t>
            </a:r>
            <a:r>
              <a:rPr lang="en-US" altLang="en-US">
                <a:sym typeface="HQPB4" pitchFamily="2" charset="2"/>
              </a:rPr>
              <a:t></a:t>
            </a:r>
            <a:r>
              <a:rPr lang="en-US" altLang="en-US"/>
              <a:t> </a:t>
            </a:r>
            <a:r>
              <a:rPr lang="en-US" altLang="en-US">
                <a:sym typeface="HQPB5" pitchFamily="2" charset="2"/>
              </a:rPr>
              <a:t></a:t>
            </a:r>
            <a:r>
              <a:rPr lang="en-US" altLang="en-US"/>
              <a:t> </a:t>
            </a:r>
            <a:r>
              <a:rPr lang="en-US" altLang="en-US">
                <a:sym typeface="HQPB5" pitchFamily="2" charset="2"/>
              </a:rPr>
              <a:t></a:t>
            </a:r>
            <a:r>
              <a:rPr lang="en-US" altLang="en-US"/>
              <a:t> </a:t>
            </a:r>
            <a:r>
              <a:rPr lang="en-US" altLang="en-US">
                <a:sym typeface="HQPB4" pitchFamily="2" charset="2"/>
              </a:rPr>
              <a:t></a:t>
            </a:r>
            <a:r>
              <a:rPr lang="en-US" altLang="en-US"/>
              <a:t> </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p>
          <a:p>
            <a:pPr algn="ctr">
              <a:lnSpc>
                <a:spcPct val="90000"/>
              </a:lnSpc>
              <a:buFont typeface="HQPB4" pitchFamily="2" charset="2"/>
              <a:buChar char="ô"/>
            </a:pPr>
            <a:r>
              <a:rPr lang="en-US" altLang="en-US">
                <a:sym typeface="HQPB1" pitchFamily="2" charset="2"/>
              </a:rPr>
              <a:t> </a:t>
            </a:r>
            <a:r>
              <a:rPr lang="en-US" altLang="en-US">
                <a:sym typeface="HQPB2" pitchFamily="2" charset="2"/>
              </a:rPr>
              <a:t></a:t>
            </a:r>
            <a:r>
              <a:rPr lang="en-US" altLang="en-US">
                <a:sym typeface="HQPB1" pitchFamily="2" charset="2"/>
              </a:rPr>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p>
          <a:p>
            <a:pPr algn="ctr">
              <a:lnSpc>
                <a:spcPct val="90000"/>
              </a:lnSpc>
              <a:buFont typeface="HQPB4" pitchFamily="2" charset="2"/>
              <a:buNone/>
            </a:pPr>
            <a:endParaRPr lang="en-US" altLang="en-US"/>
          </a:p>
        </p:txBody>
      </p:sp>
    </p:spTree>
  </p:cSld>
  <p:clrMapOvr>
    <a:masterClrMapping/>
  </p:clrMapOvr>
  <p:transition>
    <p:push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a:extLst>
              <a:ext uri="{FF2B5EF4-FFF2-40B4-BE49-F238E27FC236}">
                <a16:creationId xmlns:a16="http://schemas.microsoft.com/office/drawing/2014/main" id="{737870C7-C539-4F6B-A23E-8C91B721BB73}"/>
              </a:ext>
            </a:extLst>
          </p:cNvPr>
          <p:cNvSpPr>
            <a:spLocks noGrp="1" noChangeArrowheads="1"/>
          </p:cNvSpPr>
          <p:nvPr>
            <p:ph type="body" idx="1"/>
          </p:nvPr>
        </p:nvSpPr>
        <p:spPr>
          <a:xfrm>
            <a:off x="457200" y="304800"/>
            <a:ext cx="8229600" cy="5943600"/>
          </a:xfrm>
        </p:spPr>
        <p:txBody>
          <a:bodyPr/>
          <a:lstStyle/>
          <a:p>
            <a:pPr>
              <a:lnSpc>
                <a:spcPct val="80000"/>
              </a:lnSpc>
              <a:buFontTx/>
              <a:buNone/>
            </a:pPr>
            <a:r>
              <a:rPr lang="en-US" altLang="en-US" sz="2000"/>
              <a:t>Artinya :</a:t>
            </a:r>
          </a:p>
          <a:p>
            <a:pPr>
              <a:lnSpc>
                <a:spcPct val="80000"/>
              </a:lnSpc>
            </a:pPr>
            <a:r>
              <a:rPr lang="en-US" altLang="en-US" sz="2000"/>
              <a:t>Diharamkan atas kamu (mengawini) ibu-ibumu; anak-anakmu yang perempuan[281]; saudara-saudaramu yang perempuan, saudara-saudara bapakmu yang perempuan; saudara-saudara ibumu yang perempuan; anak-anak perempuan dari saudara-saudaramu yang laki-laki; anak-anak perempuan dari saudara-saudaramu yang pe-rempuan; ibu-ibumu yang menyusui kamu; saudara perempuan sepersusuan; ibu-ibu isterimu (mertua); anak-anak isterimu yang dalam pemeliharaanmu dari isteri yang telah kamu campuri, tetapi jika kamu belum campur dengan isterimu itu (dan sudah kamu ce-raikan), Maka tidak berdosa kamu mengawininya; (dan diharam-kan bagimu) isteri-isteri anak kandungmu (menantu); dan menghim-punkan (dalam perkawinan) dua perempuan yang bersaudara, ke-cuali yang telah terjadi pada masa lampau; Sesungguhnya Allah Maha Pengampun lagi Maha Penyayang (An-Nisa : 23).</a:t>
            </a:r>
          </a:p>
          <a:p>
            <a:pPr>
              <a:lnSpc>
                <a:spcPct val="80000"/>
              </a:lnSpc>
              <a:buFontTx/>
              <a:buNone/>
            </a:pPr>
            <a:endParaRPr lang="en-US" altLang="en-US" sz="2000"/>
          </a:p>
          <a:p>
            <a:pPr>
              <a:lnSpc>
                <a:spcPct val="80000"/>
              </a:lnSpc>
            </a:pPr>
            <a:r>
              <a:rPr lang="en-US" altLang="en-US" sz="2000"/>
              <a:t>[281] Maksud ibu di sini ialah ibu, nenek dan seterusnya ke atas. dan yang dimaksud dengan anak perempuan ialah anak perempuan, cucu perempuan dan seterusnya ke bawah, demikian juga yang lain-lainnya. sedang yang dimaksud dengan anak-anak isterimu yang dalam pemeliharaanmu, menurut jumhur ulama Termasuk juga anak tiri yang tidak dalam pemeliharaannya.</a:t>
            </a:r>
          </a:p>
        </p:txBody>
      </p:sp>
    </p:spTree>
  </p:cSld>
  <p:clrMapOvr>
    <a:masterClrMapping/>
  </p:clrMapOvr>
  <p:transition>
    <p:push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a:extLst>
              <a:ext uri="{FF2B5EF4-FFF2-40B4-BE49-F238E27FC236}">
                <a16:creationId xmlns:a16="http://schemas.microsoft.com/office/drawing/2014/main" id="{A0275227-294F-4B92-8132-4FFB69C4BF4D}"/>
              </a:ext>
            </a:extLst>
          </p:cNvPr>
          <p:cNvSpPr>
            <a:spLocks noGrp="1" noChangeArrowheads="1"/>
          </p:cNvSpPr>
          <p:nvPr>
            <p:ph type="body" idx="1"/>
          </p:nvPr>
        </p:nvSpPr>
        <p:spPr>
          <a:xfrm>
            <a:off x="457200" y="228600"/>
            <a:ext cx="8229600" cy="5867400"/>
          </a:xfrm>
        </p:spPr>
        <p:txBody>
          <a:bodyPr/>
          <a:lstStyle/>
          <a:p>
            <a:pPr marL="609600" indent="-609600" algn="ctr">
              <a:buFontTx/>
              <a:buNone/>
            </a:pPr>
            <a:r>
              <a:rPr lang="en-US" altLang="en-US" sz="2800"/>
              <a:t>WANITA-WANITA YANG HARAM DINIKAHI</a:t>
            </a:r>
          </a:p>
          <a:p>
            <a:pPr marL="609600" indent="-609600">
              <a:buFontTx/>
              <a:buNone/>
            </a:pPr>
            <a:endParaRPr lang="en-US" altLang="en-US" sz="2800"/>
          </a:p>
          <a:p>
            <a:pPr marL="609600" indent="-609600">
              <a:buFont typeface="Wingdings" panose="05000000000000000000" pitchFamily="2" charset="2"/>
              <a:buAutoNum type="arabicPeriod"/>
            </a:pPr>
            <a:r>
              <a:rPr lang="en-US" altLang="en-US" sz="2800"/>
              <a:t>Haram </a:t>
            </a:r>
            <a:r>
              <a:rPr lang="en-US" altLang="en-US" sz="2800" b="1"/>
              <a:t>selamanya</a:t>
            </a:r>
            <a:r>
              <a:rPr lang="en-US" altLang="en-US" sz="2800"/>
              <a:t> karena :</a:t>
            </a:r>
          </a:p>
          <a:p>
            <a:pPr marL="609600" indent="-609600">
              <a:buFont typeface="Wingdings" panose="05000000000000000000" pitchFamily="2" charset="2"/>
              <a:buNone/>
            </a:pPr>
            <a:r>
              <a:rPr lang="en-US" altLang="en-US" sz="2800"/>
              <a:t>	a. </a:t>
            </a:r>
            <a:r>
              <a:rPr lang="en-US" altLang="en-US" sz="2800" b="1"/>
              <a:t>nasab</a:t>
            </a:r>
            <a:r>
              <a:rPr lang="en-US" altLang="en-US" sz="2800"/>
              <a:t> (pertalian darah/keturunan) :</a:t>
            </a:r>
          </a:p>
          <a:p>
            <a:pPr marL="609600" indent="-609600">
              <a:buFont typeface="Wingdings" panose="05000000000000000000" pitchFamily="2" charset="2"/>
              <a:buNone/>
            </a:pPr>
            <a:r>
              <a:rPr lang="en-US" altLang="en-US" sz="2800"/>
              <a:t>		 - ibu terus ke atas</a:t>
            </a:r>
          </a:p>
          <a:p>
            <a:pPr marL="609600" indent="-609600">
              <a:buFont typeface="Wingdings" panose="05000000000000000000" pitchFamily="2" charset="2"/>
              <a:buNone/>
            </a:pPr>
            <a:r>
              <a:rPr lang="en-US" altLang="en-US" sz="2800"/>
              <a:t>		 - anak</a:t>
            </a:r>
          </a:p>
          <a:p>
            <a:pPr marL="609600" indent="-609600">
              <a:buFont typeface="Wingdings" panose="05000000000000000000" pitchFamily="2" charset="2"/>
              <a:buNone/>
            </a:pPr>
            <a:r>
              <a:rPr lang="en-US" altLang="en-US" sz="2800"/>
              <a:t>		 - saudara</a:t>
            </a:r>
          </a:p>
          <a:p>
            <a:pPr marL="609600" indent="-609600">
              <a:buFont typeface="Wingdings" panose="05000000000000000000" pitchFamily="2" charset="2"/>
              <a:buNone/>
            </a:pPr>
            <a:r>
              <a:rPr lang="en-US" altLang="en-US" sz="2800"/>
              <a:t>		 - bibi dari ayah</a:t>
            </a:r>
          </a:p>
          <a:p>
            <a:pPr marL="609600" indent="-609600">
              <a:buFont typeface="Wingdings" panose="05000000000000000000" pitchFamily="2" charset="2"/>
              <a:buNone/>
            </a:pPr>
            <a:r>
              <a:rPr lang="en-US" altLang="en-US" sz="2800"/>
              <a:t>		 - bibi dari ibu</a:t>
            </a:r>
          </a:p>
          <a:p>
            <a:pPr marL="609600" indent="-609600">
              <a:buFont typeface="Wingdings" panose="05000000000000000000" pitchFamily="2" charset="2"/>
              <a:buNone/>
            </a:pPr>
            <a:r>
              <a:rPr lang="en-US" altLang="en-US" sz="2800"/>
              <a:t>		 - anak perempuan sdr. Laki-laki</a:t>
            </a:r>
          </a:p>
          <a:p>
            <a:pPr marL="609600" indent="-609600">
              <a:buFont typeface="Wingdings" panose="05000000000000000000" pitchFamily="2" charset="2"/>
              <a:buNone/>
            </a:pPr>
            <a:r>
              <a:rPr lang="en-US" altLang="en-US" sz="2800"/>
              <a:t>		 - anak perempuan sdr. perempuan </a:t>
            </a:r>
          </a:p>
        </p:txBody>
      </p:sp>
    </p:spTree>
  </p:cSld>
  <p:clrMapOvr>
    <a:masterClrMapping/>
  </p:clrMapOvr>
  <p:transition>
    <p:push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a:extLst>
              <a:ext uri="{FF2B5EF4-FFF2-40B4-BE49-F238E27FC236}">
                <a16:creationId xmlns:a16="http://schemas.microsoft.com/office/drawing/2014/main" id="{476DCB65-DB92-4638-A932-C9C5D292F5C3}"/>
              </a:ext>
            </a:extLst>
          </p:cNvPr>
          <p:cNvSpPr>
            <a:spLocks noGrp="1" noChangeArrowheads="1"/>
          </p:cNvSpPr>
          <p:nvPr>
            <p:ph type="body" idx="1"/>
          </p:nvPr>
        </p:nvSpPr>
        <p:spPr>
          <a:xfrm>
            <a:off x="457200" y="381000"/>
            <a:ext cx="8229600" cy="5715000"/>
          </a:xfrm>
        </p:spPr>
        <p:txBody>
          <a:bodyPr/>
          <a:lstStyle/>
          <a:p>
            <a:pPr>
              <a:lnSpc>
                <a:spcPct val="80000"/>
              </a:lnSpc>
              <a:buFontTx/>
              <a:buNone/>
            </a:pPr>
            <a:r>
              <a:rPr lang="en-US" altLang="en-US" sz="2400"/>
              <a:t>b. Saudara Sesusu (Saudara Susuan) :</a:t>
            </a:r>
          </a:p>
          <a:p>
            <a:pPr>
              <a:lnSpc>
                <a:spcPct val="80000"/>
              </a:lnSpc>
              <a:buFontTx/>
              <a:buNone/>
            </a:pPr>
            <a:r>
              <a:rPr lang="en-US" altLang="en-US" sz="2400"/>
              <a:t>	 - perempuan yang menyusui</a:t>
            </a:r>
          </a:p>
          <a:p>
            <a:pPr>
              <a:lnSpc>
                <a:spcPct val="80000"/>
              </a:lnSpc>
              <a:buFontTx/>
              <a:buNone/>
            </a:pPr>
            <a:r>
              <a:rPr lang="en-US" altLang="en-US" sz="2400"/>
              <a:t>	 - ibu perempuan yang menyusui</a:t>
            </a:r>
          </a:p>
          <a:p>
            <a:pPr>
              <a:lnSpc>
                <a:spcPct val="80000"/>
              </a:lnSpc>
              <a:buFontTx/>
              <a:buNone/>
            </a:pPr>
            <a:r>
              <a:rPr lang="en-US" altLang="en-US" sz="2400"/>
              <a:t>	 - ibu dari suami perempuan yang menyusui</a:t>
            </a:r>
          </a:p>
          <a:p>
            <a:pPr>
              <a:lnSpc>
                <a:spcPct val="80000"/>
              </a:lnSpc>
              <a:buFontTx/>
              <a:buNone/>
            </a:pPr>
            <a:r>
              <a:rPr lang="en-US" altLang="en-US" sz="2400"/>
              <a:t>	 - saudara perempuan sesusu (dengan beberapa syarat)</a:t>
            </a:r>
          </a:p>
          <a:p>
            <a:pPr>
              <a:lnSpc>
                <a:spcPct val="80000"/>
              </a:lnSpc>
              <a:buFontTx/>
              <a:buNone/>
            </a:pPr>
            <a:r>
              <a:rPr lang="en-US" altLang="en-US" sz="2400"/>
              <a:t>	 - saudara perempuan yang menyusui (bibi)</a:t>
            </a:r>
          </a:p>
          <a:p>
            <a:pPr>
              <a:lnSpc>
                <a:spcPct val="80000"/>
              </a:lnSpc>
              <a:buFontTx/>
              <a:buNone/>
            </a:pPr>
            <a:r>
              <a:rPr lang="en-US" altLang="en-US" sz="2400"/>
              <a:t>	 - saudara perempuan suami perempuan yang menyusui</a:t>
            </a:r>
          </a:p>
          <a:p>
            <a:pPr>
              <a:lnSpc>
                <a:spcPct val="80000"/>
              </a:lnSpc>
              <a:buFontTx/>
              <a:buNone/>
            </a:pPr>
            <a:r>
              <a:rPr lang="en-US" altLang="en-US" sz="2400"/>
              <a:t>	 - anak dan cucu perempuan yang menyusui</a:t>
            </a:r>
          </a:p>
          <a:p>
            <a:pPr>
              <a:lnSpc>
                <a:spcPct val="80000"/>
              </a:lnSpc>
              <a:buFontTx/>
              <a:buNone/>
            </a:pPr>
            <a:r>
              <a:rPr lang="en-US" altLang="en-US" sz="2400"/>
              <a:t>	 - saudara perempuan dari saudara sessusu</a:t>
            </a:r>
          </a:p>
          <a:p>
            <a:pPr>
              <a:lnSpc>
                <a:spcPct val="80000"/>
              </a:lnSpc>
              <a:buFontTx/>
              <a:buNone/>
            </a:pPr>
            <a:endParaRPr lang="en-US" altLang="en-US" sz="2400"/>
          </a:p>
          <a:p>
            <a:pPr>
              <a:lnSpc>
                <a:spcPct val="80000"/>
              </a:lnSpc>
              <a:buFontTx/>
              <a:buNone/>
            </a:pPr>
            <a:r>
              <a:rPr lang="en-US" altLang="en-US" sz="2400"/>
              <a:t>c. Mushoharoh (pernikahan) :</a:t>
            </a:r>
          </a:p>
          <a:p>
            <a:pPr>
              <a:lnSpc>
                <a:spcPct val="80000"/>
              </a:lnSpc>
              <a:buFontTx/>
              <a:buNone/>
            </a:pPr>
            <a:r>
              <a:rPr lang="en-US" altLang="en-US" sz="2400"/>
              <a:t>	 - mertua</a:t>
            </a:r>
          </a:p>
          <a:p>
            <a:pPr>
              <a:lnSpc>
                <a:spcPct val="80000"/>
              </a:lnSpc>
              <a:buFontTx/>
              <a:buNone/>
            </a:pPr>
            <a:r>
              <a:rPr lang="en-US" altLang="en-US" sz="2400"/>
              <a:t>	 - anak tiri yang ibunya telah digauli</a:t>
            </a:r>
          </a:p>
          <a:p>
            <a:pPr>
              <a:lnSpc>
                <a:spcPct val="80000"/>
              </a:lnSpc>
              <a:buFontTx/>
              <a:buNone/>
            </a:pPr>
            <a:r>
              <a:rPr lang="en-US" altLang="en-US" sz="2400"/>
              <a:t>	 - menantu</a:t>
            </a:r>
          </a:p>
          <a:p>
            <a:pPr>
              <a:lnSpc>
                <a:spcPct val="80000"/>
              </a:lnSpc>
              <a:buFontTx/>
              <a:buNone/>
            </a:pPr>
            <a:r>
              <a:rPr lang="en-US" altLang="en-US" sz="2400"/>
              <a:t>	 - iateri ayah (ibu tiri)</a:t>
            </a:r>
          </a:p>
        </p:txBody>
      </p:sp>
    </p:spTree>
  </p:cSld>
  <p:clrMapOvr>
    <a:masterClrMapping/>
  </p:clrMapOvr>
  <p:transition>
    <p:push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Rectangle 3">
            <a:extLst>
              <a:ext uri="{FF2B5EF4-FFF2-40B4-BE49-F238E27FC236}">
                <a16:creationId xmlns:a16="http://schemas.microsoft.com/office/drawing/2014/main" id="{9CB9E514-8B8B-49B0-B4ED-BDB0F5723F4B}"/>
              </a:ext>
            </a:extLst>
          </p:cNvPr>
          <p:cNvSpPr>
            <a:spLocks noGrp="1" noChangeArrowheads="1"/>
          </p:cNvSpPr>
          <p:nvPr>
            <p:ph type="body" idx="1"/>
          </p:nvPr>
        </p:nvSpPr>
        <p:spPr>
          <a:xfrm>
            <a:off x="457200" y="304800"/>
            <a:ext cx="8229600" cy="5791200"/>
          </a:xfrm>
        </p:spPr>
        <p:txBody>
          <a:bodyPr/>
          <a:lstStyle/>
          <a:p>
            <a:pPr>
              <a:lnSpc>
                <a:spcPct val="90000"/>
              </a:lnSpc>
              <a:buFontTx/>
              <a:buNone/>
            </a:pPr>
            <a:r>
              <a:rPr lang="en-US" altLang="en-US"/>
              <a:t>2. Haram </a:t>
            </a:r>
            <a:r>
              <a:rPr lang="en-US" altLang="en-US" b="1"/>
              <a:t>sementara</a:t>
            </a:r>
            <a:r>
              <a:rPr lang="en-US" altLang="en-US"/>
              <a:t> meliputi :</a:t>
            </a:r>
          </a:p>
          <a:p>
            <a:pPr>
              <a:lnSpc>
                <a:spcPct val="90000"/>
              </a:lnSpc>
              <a:buFontTx/>
              <a:buNone/>
            </a:pPr>
            <a:r>
              <a:rPr lang="en-US" altLang="en-US"/>
              <a:t>	 - memadu dua saudara sekaligus</a:t>
            </a:r>
          </a:p>
          <a:p>
            <a:pPr>
              <a:lnSpc>
                <a:spcPct val="90000"/>
              </a:lnSpc>
              <a:buFontTx/>
              <a:buNone/>
            </a:pPr>
            <a:r>
              <a:rPr lang="en-US" altLang="en-US"/>
              <a:t>	 - memadu dengan bibinya sekaligus</a:t>
            </a:r>
          </a:p>
          <a:p>
            <a:pPr>
              <a:lnSpc>
                <a:spcPct val="90000"/>
              </a:lnSpc>
              <a:buFontTx/>
              <a:buNone/>
            </a:pPr>
            <a:r>
              <a:rPr lang="en-US" altLang="en-US"/>
              <a:t>	 - sedang dalam masa iddah thalaq raj’i</a:t>
            </a:r>
          </a:p>
          <a:p>
            <a:pPr>
              <a:lnSpc>
                <a:spcPct val="90000"/>
              </a:lnSpc>
              <a:buFontTx/>
              <a:buNone/>
            </a:pPr>
            <a:r>
              <a:rPr lang="en-US" altLang="en-US"/>
              <a:t>	 - wanita yang dithalaq 3 (khusus bagi </a:t>
            </a:r>
          </a:p>
          <a:p>
            <a:pPr>
              <a:lnSpc>
                <a:spcPct val="90000"/>
              </a:lnSpc>
              <a:buFontTx/>
              <a:buNone/>
            </a:pPr>
            <a:r>
              <a:rPr lang="en-US" altLang="en-US"/>
              <a:t>      yang menthalaq sebelum diselingi laki-</a:t>
            </a:r>
          </a:p>
          <a:p>
            <a:pPr>
              <a:lnSpc>
                <a:spcPct val="90000"/>
              </a:lnSpc>
              <a:buFontTx/>
              <a:buNone/>
            </a:pPr>
            <a:r>
              <a:rPr lang="en-US" altLang="en-US"/>
              <a:t>      laki lain)</a:t>
            </a:r>
          </a:p>
          <a:p>
            <a:pPr>
              <a:lnSpc>
                <a:spcPct val="90000"/>
              </a:lnSpc>
              <a:buFontTx/>
              <a:buNone/>
            </a:pPr>
            <a:r>
              <a:rPr lang="en-US" altLang="en-US"/>
              <a:t>	 - berbeda agama</a:t>
            </a:r>
          </a:p>
          <a:p>
            <a:pPr>
              <a:lnSpc>
                <a:spcPct val="90000"/>
              </a:lnSpc>
              <a:buFontTx/>
              <a:buNone/>
            </a:pPr>
            <a:r>
              <a:rPr lang="en-US" altLang="en-US"/>
              <a:t>	 - sedang ihram haji</a:t>
            </a:r>
          </a:p>
          <a:p>
            <a:pPr>
              <a:lnSpc>
                <a:spcPct val="90000"/>
              </a:lnSpc>
              <a:buFontTx/>
              <a:buNone/>
            </a:pPr>
            <a:r>
              <a:rPr lang="en-US" altLang="en-US"/>
              <a:t>	 - sudah beristri empat</a:t>
            </a:r>
          </a:p>
        </p:txBody>
      </p:sp>
    </p:spTree>
  </p:cSld>
  <p:clrMapOvr>
    <a:masterClrMapping/>
  </p:clrMapOvr>
  <p:transition>
    <p:push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44BEE263-C343-4394-9047-079692F49CD1}"/>
              </a:ext>
            </a:extLst>
          </p:cNvPr>
          <p:cNvSpPr>
            <a:spLocks noGrp="1" noChangeArrowheads="1"/>
          </p:cNvSpPr>
          <p:nvPr>
            <p:ph type="title"/>
          </p:nvPr>
        </p:nvSpPr>
        <p:spPr>
          <a:xfrm>
            <a:off x="457200" y="292100"/>
            <a:ext cx="8229600" cy="866775"/>
          </a:xfrm>
        </p:spPr>
        <p:txBody>
          <a:bodyPr/>
          <a:lstStyle/>
          <a:p>
            <a:r>
              <a:rPr lang="en-US" altLang="en-US" sz="4000"/>
              <a:t>PUTUSNYA PERNIKAHAN</a:t>
            </a:r>
            <a:r>
              <a:rPr lang="en-US" altLang="en-US"/>
              <a:t> </a:t>
            </a:r>
          </a:p>
        </p:txBody>
      </p:sp>
      <p:sp>
        <p:nvSpPr>
          <p:cNvPr id="61443" name="Rectangle 3">
            <a:extLst>
              <a:ext uri="{FF2B5EF4-FFF2-40B4-BE49-F238E27FC236}">
                <a16:creationId xmlns:a16="http://schemas.microsoft.com/office/drawing/2014/main" id="{247F4A57-9107-4711-8143-1FCE1DE29C45}"/>
              </a:ext>
            </a:extLst>
          </p:cNvPr>
          <p:cNvSpPr>
            <a:spLocks noGrp="1" noChangeArrowheads="1"/>
          </p:cNvSpPr>
          <p:nvPr>
            <p:ph type="body" idx="1"/>
          </p:nvPr>
        </p:nvSpPr>
        <p:spPr>
          <a:xfrm>
            <a:off x="457200" y="1219200"/>
            <a:ext cx="8229600" cy="4876800"/>
          </a:xfrm>
        </p:spPr>
        <p:txBody>
          <a:bodyPr/>
          <a:lstStyle/>
          <a:p>
            <a:pPr marL="609600" indent="-609600">
              <a:lnSpc>
                <a:spcPct val="80000"/>
              </a:lnSpc>
              <a:buFontTx/>
              <a:buNone/>
            </a:pPr>
            <a:r>
              <a:rPr lang="en-US" altLang="en-US" sz="2800"/>
              <a:t>Perkawinan bisa putus dikarenakan :</a:t>
            </a:r>
          </a:p>
          <a:p>
            <a:pPr marL="609600" indent="-609600">
              <a:lnSpc>
                <a:spcPct val="80000"/>
              </a:lnSpc>
              <a:buFont typeface="Wingdings" panose="05000000000000000000" pitchFamily="2" charset="2"/>
              <a:buAutoNum type="arabicPeriod"/>
            </a:pPr>
            <a:r>
              <a:rPr lang="en-US" altLang="en-US" sz="2800"/>
              <a:t>Meninggalnya salah satu pihak (cerai mati)</a:t>
            </a:r>
          </a:p>
          <a:p>
            <a:pPr marL="609600" indent="-609600">
              <a:lnSpc>
                <a:spcPct val="80000"/>
              </a:lnSpc>
              <a:buFont typeface="Wingdings" panose="05000000000000000000" pitchFamily="2" charset="2"/>
              <a:buAutoNum type="arabicPeriod"/>
            </a:pPr>
            <a:r>
              <a:rPr lang="en-US" altLang="en-US" sz="2800"/>
              <a:t>Suami atau isteri murtad (keluar dari agama Islam)</a:t>
            </a:r>
          </a:p>
          <a:p>
            <a:pPr marL="609600" indent="-609600">
              <a:lnSpc>
                <a:spcPct val="80000"/>
              </a:lnSpc>
              <a:buFont typeface="Wingdings" panose="05000000000000000000" pitchFamily="2" charset="2"/>
              <a:buAutoNum type="arabicPeriod"/>
            </a:pPr>
            <a:r>
              <a:rPr lang="en-US" altLang="en-US" sz="2800"/>
              <a:t>Perceraian dalam keadaan suami atau isteri masih hidup (baik thalaq atau gugat thalaq</a:t>
            </a:r>
          </a:p>
          <a:p>
            <a:pPr marL="609600" indent="-609600">
              <a:lnSpc>
                <a:spcPct val="80000"/>
              </a:lnSpc>
              <a:buFont typeface="Wingdings" panose="05000000000000000000" pitchFamily="2" charset="2"/>
              <a:buNone/>
            </a:pPr>
            <a:endParaRPr lang="en-US" altLang="en-US" sz="2800"/>
          </a:p>
          <a:p>
            <a:pPr marL="609600" indent="-609600">
              <a:lnSpc>
                <a:spcPct val="80000"/>
              </a:lnSpc>
              <a:buFont typeface="Wingdings" panose="05000000000000000000" pitchFamily="2" charset="2"/>
              <a:buNone/>
            </a:pPr>
            <a:r>
              <a:rPr lang="en-US" altLang="en-US" sz="2800" b="1" u="sng"/>
              <a:t>Thalaq</a:t>
            </a:r>
            <a:r>
              <a:rPr lang="en-US" altLang="en-US" sz="2800" b="1"/>
              <a:t>, </a:t>
            </a:r>
            <a:r>
              <a:rPr lang="en-US" altLang="en-US" sz="2800"/>
              <a:t>adalah lepasnya ikatan perkawinan dan </a:t>
            </a:r>
          </a:p>
          <a:p>
            <a:pPr marL="609600" indent="-609600">
              <a:lnSpc>
                <a:spcPct val="80000"/>
              </a:lnSpc>
              <a:buFont typeface="Wingdings" panose="05000000000000000000" pitchFamily="2" charset="2"/>
              <a:buNone/>
            </a:pPr>
            <a:r>
              <a:rPr lang="en-US" altLang="en-US" sz="2800"/>
              <a:t>berakhirnya hubungan perkawinan. Menurut </a:t>
            </a:r>
          </a:p>
          <a:p>
            <a:pPr marL="609600" indent="-609600">
              <a:lnSpc>
                <a:spcPct val="80000"/>
              </a:lnSpc>
              <a:buFont typeface="Wingdings" panose="05000000000000000000" pitchFamily="2" charset="2"/>
              <a:buNone/>
            </a:pPr>
            <a:r>
              <a:rPr lang="en-US" altLang="en-US" sz="2800"/>
              <a:t>asalnya hukum thalaq adalah makruh (dibenci) </a:t>
            </a:r>
          </a:p>
          <a:p>
            <a:pPr marL="609600" indent="-609600">
              <a:lnSpc>
                <a:spcPct val="80000"/>
              </a:lnSpc>
              <a:buFont typeface="Wingdings" panose="05000000000000000000" pitchFamily="2" charset="2"/>
              <a:buNone/>
            </a:pPr>
            <a:r>
              <a:rPr lang="en-US" altLang="en-US" sz="2800"/>
              <a:t>berdasarkan Hadits Rasulullah SAW.</a:t>
            </a:r>
            <a:endParaRPr lang="en-US" altLang="en-US" sz="2800" b="1"/>
          </a:p>
        </p:txBody>
      </p:sp>
    </p:spTree>
  </p:cSld>
  <p:clrMapOvr>
    <a:masterClrMapping/>
  </p:clrMapOvr>
  <p:transition>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32609E58-6C94-4A54-A560-7D9C7CBF9737}"/>
              </a:ext>
            </a:extLst>
          </p:cNvPr>
          <p:cNvSpPr>
            <a:spLocks noGrp="1" noChangeArrowheads="1"/>
          </p:cNvSpPr>
          <p:nvPr>
            <p:ph type="body" idx="1"/>
          </p:nvPr>
        </p:nvSpPr>
        <p:spPr>
          <a:xfrm>
            <a:off x="457200" y="381000"/>
            <a:ext cx="8229600" cy="5745163"/>
          </a:xfrm>
        </p:spPr>
        <p:txBody>
          <a:bodyPr/>
          <a:lstStyle/>
          <a:p>
            <a:pPr algn="ctr">
              <a:lnSpc>
                <a:spcPct val="90000"/>
              </a:lnSpc>
              <a:buFontTx/>
              <a:buNone/>
            </a:pPr>
            <a:r>
              <a:rPr lang="en-US" altLang="en-US" sz="2800"/>
              <a:t>SYARI’AT DAN FIQIH</a:t>
            </a:r>
          </a:p>
          <a:p>
            <a:pPr algn="ctr">
              <a:lnSpc>
                <a:spcPct val="90000"/>
              </a:lnSpc>
              <a:buFontTx/>
              <a:buNone/>
            </a:pPr>
            <a:endParaRPr lang="en-US" altLang="en-US" sz="2800"/>
          </a:p>
          <a:p>
            <a:pPr>
              <a:lnSpc>
                <a:spcPct val="90000"/>
              </a:lnSpc>
              <a:buFontTx/>
              <a:buNone/>
            </a:pPr>
            <a:r>
              <a:rPr lang="en-US" altLang="en-US" sz="2800"/>
              <a:t>SYARI’AT, ialah hukum-hukum yang disyariatkan Allah unatu hamba-Nya, yang dibawa oleh seo-rang Nabi baik hukum-hukum tersebut berhu-bungan dengan cara mengerjakan perbuatan, yang biasa disebut dengan “hukum-hukum far-’iyyah ‘amaliyah” yang dapat dipelajari melalui ilmu fiqih. Atau berhubungan dengan cara “I’ti-qodiyah” yang biasa disebut dengan hukum-hukum pokok dan kepercayaan, yang dapat dipelajari melalui Ilmu Kalam. Syariat (Syara’) disebut juga “agama” (Ad-din atau Al-millah)  </a:t>
            </a:r>
          </a:p>
        </p:txBody>
      </p:sp>
    </p:spTree>
  </p:cSld>
  <p:clrMapOvr>
    <a:masterClrMapping/>
  </p:clrMapOvr>
  <p:transition>
    <p:push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92AA9C58-0AB1-4F38-B575-56A97756F57C}"/>
              </a:ext>
            </a:extLst>
          </p:cNvPr>
          <p:cNvSpPr>
            <a:spLocks noGrp="1" noChangeArrowheads="1"/>
          </p:cNvSpPr>
          <p:nvPr>
            <p:ph type="title"/>
          </p:nvPr>
        </p:nvSpPr>
        <p:spPr>
          <a:xfrm>
            <a:off x="457200" y="292100"/>
            <a:ext cx="8229600" cy="866775"/>
          </a:xfrm>
        </p:spPr>
        <p:txBody>
          <a:bodyPr/>
          <a:lstStyle/>
          <a:p>
            <a:r>
              <a:rPr lang="en-US" altLang="en-US" sz="3600"/>
              <a:t>ISTILAH-ISTILAH JATUHNYA THALAQ</a:t>
            </a:r>
            <a:r>
              <a:rPr lang="en-US" altLang="en-US"/>
              <a:t>  </a:t>
            </a:r>
          </a:p>
        </p:txBody>
      </p:sp>
      <p:sp>
        <p:nvSpPr>
          <p:cNvPr id="62467" name="Rectangle 3">
            <a:extLst>
              <a:ext uri="{FF2B5EF4-FFF2-40B4-BE49-F238E27FC236}">
                <a16:creationId xmlns:a16="http://schemas.microsoft.com/office/drawing/2014/main" id="{993484EC-55F2-45EA-B259-78E55BB46CA1}"/>
              </a:ext>
            </a:extLst>
          </p:cNvPr>
          <p:cNvSpPr>
            <a:spLocks noGrp="1" noChangeArrowheads="1"/>
          </p:cNvSpPr>
          <p:nvPr>
            <p:ph type="body" idx="1"/>
          </p:nvPr>
        </p:nvSpPr>
        <p:spPr>
          <a:xfrm>
            <a:off x="457200" y="1295400"/>
            <a:ext cx="8229600" cy="4800600"/>
          </a:xfrm>
        </p:spPr>
        <p:txBody>
          <a:bodyPr/>
          <a:lstStyle/>
          <a:p>
            <a:pPr marL="609600" indent="-609600">
              <a:lnSpc>
                <a:spcPct val="90000"/>
              </a:lnSpc>
              <a:buFont typeface="Wingdings" panose="05000000000000000000" pitchFamily="2" charset="2"/>
              <a:buAutoNum type="arabicPeriod"/>
            </a:pPr>
            <a:r>
              <a:rPr lang="en-US" altLang="en-US"/>
              <a:t>Thalaq dengan ucapan yang sharih (jelas)</a:t>
            </a:r>
          </a:p>
          <a:p>
            <a:pPr marL="609600" indent="-609600">
              <a:lnSpc>
                <a:spcPct val="90000"/>
              </a:lnSpc>
              <a:buFont typeface="Wingdings" panose="05000000000000000000" pitchFamily="2" charset="2"/>
              <a:buAutoNum type="arabicPeriod"/>
            </a:pPr>
            <a:r>
              <a:rPr lang="en-US" altLang="en-US"/>
              <a:t>Thalaq dengan ucapan tetapi secara kinayah (sindiran)</a:t>
            </a:r>
          </a:p>
          <a:p>
            <a:pPr marL="609600" indent="-609600">
              <a:lnSpc>
                <a:spcPct val="90000"/>
              </a:lnSpc>
              <a:buFont typeface="Wingdings" panose="05000000000000000000" pitchFamily="2" charset="2"/>
              <a:buAutoNum type="arabicPeriod"/>
            </a:pPr>
            <a:r>
              <a:rPr lang="en-US" altLang="en-US"/>
              <a:t>Thalaq dengan tulisan (melalui surat)</a:t>
            </a:r>
          </a:p>
          <a:p>
            <a:pPr marL="609600" indent="-609600">
              <a:lnSpc>
                <a:spcPct val="90000"/>
              </a:lnSpc>
              <a:buFont typeface="Wingdings" panose="05000000000000000000" pitchFamily="2" charset="2"/>
              <a:buAutoNum type="arabicPeriod"/>
            </a:pPr>
            <a:r>
              <a:rPr lang="en-US" altLang="en-US"/>
              <a:t>Thalaq dengan isyarat yang dapat dipahami oleh orang lain</a:t>
            </a:r>
          </a:p>
          <a:p>
            <a:pPr marL="609600" indent="-609600">
              <a:lnSpc>
                <a:spcPct val="90000"/>
              </a:lnSpc>
              <a:buFont typeface="Wingdings" panose="05000000000000000000" pitchFamily="2" charset="2"/>
              <a:buAutoNum type="arabicPeriod"/>
            </a:pPr>
            <a:r>
              <a:rPr lang="en-US" altLang="en-US"/>
              <a:t>Thalaq dengan mengirim utusan</a:t>
            </a:r>
          </a:p>
          <a:p>
            <a:pPr marL="609600" indent="-609600">
              <a:lnSpc>
                <a:spcPct val="90000"/>
              </a:lnSpc>
              <a:buFont typeface="Wingdings" panose="05000000000000000000" pitchFamily="2" charset="2"/>
              <a:buAutoNum type="arabicPeriod"/>
            </a:pPr>
            <a:r>
              <a:rPr lang="en-US" altLang="en-US"/>
              <a:t>Thalaq dengan keputusan hakim</a:t>
            </a:r>
          </a:p>
        </p:txBody>
      </p:sp>
    </p:spTree>
  </p:cSld>
  <p:clrMapOvr>
    <a:masterClrMapping/>
  </p:clrMapOvr>
  <p:transition>
    <p:push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a:extLst>
              <a:ext uri="{FF2B5EF4-FFF2-40B4-BE49-F238E27FC236}">
                <a16:creationId xmlns:a16="http://schemas.microsoft.com/office/drawing/2014/main" id="{CD0E2FA0-FC41-45EE-A4A8-D6716C60EA6C}"/>
              </a:ext>
            </a:extLst>
          </p:cNvPr>
          <p:cNvSpPr>
            <a:spLocks noGrp="1" noChangeArrowheads="1"/>
          </p:cNvSpPr>
          <p:nvPr>
            <p:ph type="body" idx="1"/>
          </p:nvPr>
        </p:nvSpPr>
        <p:spPr>
          <a:xfrm>
            <a:off x="457200" y="381000"/>
            <a:ext cx="8458200" cy="5715000"/>
          </a:xfrm>
        </p:spPr>
        <p:txBody>
          <a:bodyPr/>
          <a:lstStyle/>
          <a:p>
            <a:pPr marL="609600" indent="-609600" algn="ctr">
              <a:lnSpc>
                <a:spcPct val="80000"/>
              </a:lnSpc>
              <a:buFontTx/>
              <a:buNone/>
            </a:pPr>
            <a:r>
              <a:rPr lang="en-US" altLang="en-US" sz="2800"/>
              <a:t>JENIS DAN HUKUM THALAQ</a:t>
            </a:r>
          </a:p>
          <a:p>
            <a:pPr marL="609600" indent="-609600" algn="ctr">
              <a:lnSpc>
                <a:spcPct val="80000"/>
              </a:lnSpc>
              <a:buFontTx/>
              <a:buNone/>
            </a:pPr>
            <a:endParaRPr lang="en-US" altLang="en-US" sz="2800"/>
          </a:p>
          <a:p>
            <a:pPr marL="609600" indent="-609600">
              <a:lnSpc>
                <a:spcPct val="80000"/>
              </a:lnSpc>
              <a:buFont typeface="Wingdings" panose="05000000000000000000" pitchFamily="2" charset="2"/>
              <a:buAutoNum type="arabicPeriod"/>
            </a:pPr>
            <a:r>
              <a:rPr lang="en-US" altLang="en-US" sz="2800"/>
              <a:t>Thalaq Sunni, yaitu thalaq yang dijatuhkan me- nurut tuntunan syara’. Misalnya suami mentha-laq isteri yang sudah dicampurinya dengan satu thalaq waktu suci dan tidak mencampurinya di-waktu suci tersebut.</a:t>
            </a:r>
          </a:p>
          <a:p>
            <a:pPr marL="609600" indent="-609600">
              <a:lnSpc>
                <a:spcPct val="80000"/>
              </a:lnSpc>
              <a:buFont typeface="Wingdings" panose="05000000000000000000" pitchFamily="2" charset="2"/>
              <a:buAutoNum type="arabicPeriod"/>
            </a:pPr>
            <a:r>
              <a:rPr lang="en-US" altLang="en-US" sz="2800"/>
              <a:t>Thalaq Bid’i (thalaq yang dibenci), artinya thalaq yang bertentangan dengan syara’. Misalnya seo-rang laki-laki menceraikan isterinya dengan tha-laq tiga dalam satu kalimat, atau dengan tiga ka li thalaq yang terpisah-pisah dalam satu waktu dan tempat, atau menthalaq isteri pada saat isteri sedang haid (menstruasi), nifas, atau wak-tu suci padahal malamnya ia disetubuhi. </a:t>
            </a:r>
          </a:p>
        </p:txBody>
      </p:sp>
    </p:spTree>
  </p:cSld>
  <p:clrMapOvr>
    <a:masterClrMapping/>
  </p:clrMapOvr>
  <p:transition>
    <p:push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8ACAA0B5-7161-4C44-AE74-B9E6419F6E38}"/>
              </a:ext>
            </a:extLst>
          </p:cNvPr>
          <p:cNvSpPr>
            <a:spLocks noGrp="1" noChangeArrowheads="1"/>
          </p:cNvSpPr>
          <p:nvPr>
            <p:ph type="title"/>
          </p:nvPr>
        </p:nvSpPr>
        <p:spPr/>
        <p:txBody>
          <a:bodyPr/>
          <a:lstStyle/>
          <a:p>
            <a:r>
              <a:rPr lang="en-US" altLang="en-US" sz="3600"/>
              <a:t>JENIS DAN BILANGAN THALAQ</a:t>
            </a:r>
          </a:p>
        </p:txBody>
      </p:sp>
      <p:sp>
        <p:nvSpPr>
          <p:cNvPr id="66563" name="Rectangle 3">
            <a:extLst>
              <a:ext uri="{FF2B5EF4-FFF2-40B4-BE49-F238E27FC236}">
                <a16:creationId xmlns:a16="http://schemas.microsoft.com/office/drawing/2014/main" id="{476ECA19-4E50-4889-983B-FA66DF90E74E}"/>
              </a:ext>
            </a:extLst>
          </p:cNvPr>
          <p:cNvSpPr>
            <a:spLocks noGrp="1" noChangeArrowheads="1"/>
          </p:cNvSpPr>
          <p:nvPr>
            <p:ph type="body" idx="1"/>
          </p:nvPr>
        </p:nvSpPr>
        <p:spPr/>
        <p:txBody>
          <a:bodyPr/>
          <a:lstStyle/>
          <a:p>
            <a:pPr marL="609600" indent="-609600">
              <a:lnSpc>
                <a:spcPct val="90000"/>
              </a:lnSpc>
              <a:buFont typeface="Wingdings" panose="05000000000000000000" pitchFamily="2" charset="2"/>
              <a:buAutoNum type="arabicPeriod"/>
            </a:pPr>
            <a:r>
              <a:rPr lang="en-US" altLang="en-US" sz="2800"/>
              <a:t>THALAQ SATU (JENIS THALAQ RAJ’I), yaitu suami masih bisa kembali (merujuk) kepada isterinya sebelum masa iddah habis.</a:t>
            </a:r>
          </a:p>
          <a:p>
            <a:pPr marL="609600" indent="-609600">
              <a:lnSpc>
                <a:spcPct val="90000"/>
              </a:lnSpc>
              <a:buFont typeface="Wingdings" panose="05000000000000000000" pitchFamily="2" charset="2"/>
              <a:buAutoNum type="arabicPeriod"/>
            </a:pPr>
            <a:r>
              <a:rPr lang="en-US" altLang="en-US" sz="2800"/>
              <a:t>THALAQ DUA (JENIS THALAQ RAJ’I), yaitu suami masih bisa kembali (merujuk) kepada isterinya sebelum masa iddah habis.</a:t>
            </a:r>
          </a:p>
          <a:p>
            <a:pPr marL="609600" indent="-609600">
              <a:lnSpc>
                <a:spcPct val="90000"/>
              </a:lnSpc>
              <a:buFont typeface="Wingdings" panose="05000000000000000000" pitchFamily="2" charset="2"/>
              <a:buAutoNum type="arabicPeriod"/>
            </a:pPr>
            <a:r>
              <a:rPr lang="en-US" altLang="en-US" sz="2800"/>
              <a:t>THALAQ TIGA (JENIS THALAQ BAIN), yaitu suami tidak boleh kembali (merujuk) sebelum bekas isterinya dinikahi orang lain dan telah dicerai secara sukarela</a:t>
            </a:r>
          </a:p>
        </p:txBody>
      </p:sp>
    </p:spTree>
  </p:cSld>
  <p:clrMapOvr>
    <a:masterClrMapping/>
  </p:clrMapOvr>
  <p:transition>
    <p:push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52789021-D3E6-4244-B3B9-F695925F1C0F}"/>
              </a:ext>
            </a:extLst>
          </p:cNvPr>
          <p:cNvSpPr>
            <a:spLocks noGrp="1" noChangeArrowheads="1"/>
          </p:cNvSpPr>
          <p:nvPr>
            <p:ph type="title"/>
          </p:nvPr>
        </p:nvSpPr>
        <p:spPr>
          <a:xfrm>
            <a:off x="457200" y="292100"/>
            <a:ext cx="8229600" cy="1236663"/>
          </a:xfrm>
        </p:spPr>
        <p:txBody>
          <a:bodyPr/>
          <a:lstStyle/>
          <a:p>
            <a:r>
              <a:rPr lang="en-US" altLang="en-US" sz="2800"/>
              <a:t>THALAQ DIANGGAP TIDAK JATUH BERDASAR PENDAPAT SEBAGIAN BESAR ULAMA APABILA :</a:t>
            </a:r>
          </a:p>
        </p:txBody>
      </p:sp>
      <p:sp>
        <p:nvSpPr>
          <p:cNvPr id="67587" name="Rectangle 3">
            <a:extLst>
              <a:ext uri="{FF2B5EF4-FFF2-40B4-BE49-F238E27FC236}">
                <a16:creationId xmlns:a16="http://schemas.microsoft.com/office/drawing/2014/main" id="{F5D5FE27-2D55-4E7D-AC73-80306294A649}"/>
              </a:ext>
            </a:extLst>
          </p:cNvPr>
          <p:cNvSpPr>
            <a:spLocks noGrp="1" noChangeArrowheads="1"/>
          </p:cNvSpPr>
          <p:nvPr>
            <p:ph type="body" idx="1"/>
          </p:nvPr>
        </p:nvSpPr>
        <p:spPr/>
        <p:txBody>
          <a:bodyPr/>
          <a:lstStyle/>
          <a:p>
            <a:pPr marL="609600" indent="-609600">
              <a:buFont typeface="Wingdings" panose="05000000000000000000" pitchFamily="2" charset="2"/>
              <a:buAutoNum type="arabicPeriod"/>
            </a:pPr>
            <a:r>
              <a:rPr lang="en-US" altLang="en-US"/>
              <a:t>Suami dalam keadaan marah </a:t>
            </a:r>
          </a:p>
          <a:p>
            <a:pPr marL="609600" indent="-609600">
              <a:buFont typeface="Wingdings" panose="05000000000000000000" pitchFamily="2" charset="2"/>
              <a:buAutoNum type="arabicPeriod"/>
            </a:pPr>
            <a:r>
              <a:rPr lang="en-US" altLang="en-US"/>
              <a:t>Suami dalam keadaan mabuk</a:t>
            </a:r>
          </a:p>
          <a:p>
            <a:pPr marL="609600" indent="-609600">
              <a:buFont typeface="Wingdings" panose="05000000000000000000" pitchFamily="2" charset="2"/>
              <a:buAutoNum type="arabicPeriod"/>
            </a:pPr>
            <a:r>
              <a:rPr lang="en-US" altLang="en-US"/>
              <a:t>Dalam keadaan dipaksa atau terpaksa</a:t>
            </a:r>
          </a:p>
          <a:p>
            <a:pPr marL="609600" indent="-609600">
              <a:buFont typeface="Wingdings" panose="05000000000000000000" pitchFamily="2" charset="2"/>
              <a:buAutoNum type="arabicPeriod"/>
            </a:pPr>
            <a:r>
              <a:rPr lang="en-US" altLang="en-US"/>
              <a:t>Suami bergurau tanpa dibarengi niat menthalaq</a:t>
            </a:r>
          </a:p>
          <a:p>
            <a:pPr marL="609600" indent="-609600">
              <a:buFont typeface="Wingdings" panose="05000000000000000000" pitchFamily="2" charset="2"/>
              <a:buAutoNum type="arabicPeriod"/>
            </a:pPr>
            <a:r>
              <a:rPr lang="en-US" altLang="en-US"/>
              <a:t>Dijatuhkan tanpa sadar</a:t>
            </a:r>
          </a:p>
          <a:p>
            <a:pPr marL="609600" indent="-609600">
              <a:buFont typeface="Wingdings" panose="05000000000000000000" pitchFamily="2" charset="2"/>
              <a:buAutoNum type="arabicPeriod"/>
            </a:pPr>
            <a:r>
              <a:rPr lang="en-US" altLang="en-US"/>
              <a:t>Karena keliru atau tidak sengaja</a:t>
            </a:r>
          </a:p>
        </p:txBody>
      </p:sp>
    </p:spTree>
  </p:cSld>
  <p:clrMapOvr>
    <a:masterClrMapping/>
  </p:clrMapOvr>
  <p:transition>
    <p:push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1E2C283A-6269-4AFD-85E8-BAB4063E961A}"/>
              </a:ext>
            </a:extLst>
          </p:cNvPr>
          <p:cNvSpPr>
            <a:spLocks noGrp="1" noChangeArrowheads="1"/>
          </p:cNvSpPr>
          <p:nvPr>
            <p:ph type="title"/>
          </p:nvPr>
        </p:nvSpPr>
        <p:spPr>
          <a:xfrm>
            <a:off x="457200" y="292100"/>
            <a:ext cx="8229600" cy="866775"/>
          </a:xfrm>
        </p:spPr>
        <p:txBody>
          <a:bodyPr/>
          <a:lstStyle/>
          <a:p>
            <a:r>
              <a:rPr lang="en-US" altLang="en-US" sz="4000"/>
              <a:t>MASA MENUNGGU (MASA IDDAH)</a:t>
            </a:r>
          </a:p>
        </p:txBody>
      </p:sp>
      <p:sp>
        <p:nvSpPr>
          <p:cNvPr id="68611" name="Rectangle 3">
            <a:extLst>
              <a:ext uri="{FF2B5EF4-FFF2-40B4-BE49-F238E27FC236}">
                <a16:creationId xmlns:a16="http://schemas.microsoft.com/office/drawing/2014/main" id="{91A3D607-B12F-442F-A029-B35001D465D3}"/>
              </a:ext>
            </a:extLst>
          </p:cNvPr>
          <p:cNvSpPr>
            <a:spLocks noGrp="1" noChangeArrowheads="1"/>
          </p:cNvSpPr>
          <p:nvPr>
            <p:ph type="body" idx="1"/>
          </p:nvPr>
        </p:nvSpPr>
        <p:spPr>
          <a:xfrm>
            <a:off x="457200" y="1219200"/>
            <a:ext cx="8229600" cy="4876800"/>
          </a:xfrm>
        </p:spPr>
        <p:txBody>
          <a:bodyPr/>
          <a:lstStyle/>
          <a:p>
            <a:pPr marL="609600" indent="-609600">
              <a:lnSpc>
                <a:spcPct val="90000"/>
              </a:lnSpc>
              <a:buFont typeface="Wingdings" panose="05000000000000000000" pitchFamily="2" charset="2"/>
              <a:buAutoNum type="arabicPeriod"/>
            </a:pPr>
            <a:r>
              <a:rPr lang="en-US" altLang="en-US" sz="2800"/>
              <a:t>Iddah bagi perempuan yang dithalaq dan ma-sih menstruasi (normal) secara periodik, yaitu 3 kali menstruasi (suci)</a:t>
            </a:r>
          </a:p>
          <a:p>
            <a:pPr marL="609600" indent="-609600">
              <a:lnSpc>
                <a:spcPct val="90000"/>
              </a:lnSpc>
              <a:buFont typeface="Wingdings" panose="05000000000000000000" pitchFamily="2" charset="2"/>
              <a:buAutoNum type="arabicPeriod"/>
            </a:pPr>
            <a:r>
              <a:rPr lang="en-US" altLang="en-US" sz="2800"/>
              <a:t>Iddah bagi perempuan yang telah manupause (berhenti) atau belum menstruasi, yaitu 3 bu-lan.</a:t>
            </a:r>
          </a:p>
          <a:p>
            <a:pPr marL="609600" indent="-609600">
              <a:lnSpc>
                <a:spcPct val="90000"/>
              </a:lnSpc>
              <a:buFont typeface="Wingdings" panose="05000000000000000000" pitchFamily="2" charset="2"/>
              <a:buAutoNum type="arabicPeriod"/>
            </a:pPr>
            <a:r>
              <a:rPr lang="en-US" altLang="en-US" sz="2800"/>
              <a:t>Iddah bagi perempuan yang ditinggal mati sua minya, yaitu 4 bulan 10 hari, kecuali bila ia ha-mil maka iddahnya melahirkan kehamilannya.</a:t>
            </a:r>
          </a:p>
          <a:p>
            <a:pPr marL="609600" indent="-609600">
              <a:lnSpc>
                <a:spcPct val="90000"/>
              </a:lnSpc>
              <a:buFont typeface="Wingdings" panose="05000000000000000000" pitchFamily="2" charset="2"/>
              <a:buAutoNum type="arabicPeriod"/>
            </a:pPr>
            <a:r>
              <a:rPr lang="en-US" altLang="en-US" sz="2800"/>
              <a:t>Iddah bagi perempuan yang hamil, yaitu sam-pai melahirkan kehamilannya. </a:t>
            </a:r>
          </a:p>
          <a:p>
            <a:pPr marL="609600" indent="-609600">
              <a:lnSpc>
                <a:spcPct val="90000"/>
              </a:lnSpc>
              <a:buFont typeface="Wingdings" panose="05000000000000000000" pitchFamily="2" charset="2"/>
              <a:buAutoNum type="arabicPeriod"/>
            </a:pPr>
            <a:endParaRPr lang="en-US" altLang="en-US" sz="2800"/>
          </a:p>
        </p:txBody>
      </p:sp>
    </p:spTree>
  </p:cSld>
  <p:clrMapOvr>
    <a:masterClrMapping/>
  </p:clrMapOvr>
  <p:transition>
    <p:push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a:extLst>
              <a:ext uri="{FF2B5EF4-FFF2-40B4-BE49-F238E27FC236}">
                <a16:creationId xmlns:a16="http://schemas.microsoft.com/office/drawing/2014/main" id="{0AE51228-60BD-4CF0-B60C-B3875CCBD178}"/>
              </a:ext>
            </a:extLst>
          </p:cNvPr>
          <p:cNvSpPr>
            <a:spLocks noGrp="1" noChangeArrowheads="1"/>
          </p:cNvSpPr>
          <p:nvPr>
            <p:ph type="body" idx="1"/>
          </p:nvPr>
        </p:nvSpPr>
        <p:spPr>
          <a:xfrm>
            <a:off x="457200" y="381000"/>
            <a:ext cx="8229600" cy="5715000"/>
          </a:xfrm>
        </p:spPr>
        <p:txBody>
          <a:bodyPr/>
          <a:lstStyle/>
          <a:p>
            <a:pPr algn="ctr">
              <a:lnSpc>
                <a:spcPct val="90000"/>
              </a:lnSpc>
              <a:buFontTx/>
              <a:buNone/>
            </a:pPr>
            <a:r>
              <a:rPr lang="en-US" altLang="en-US" sz="3600"/>
              <a:t>Ayat-ayat tentang masa menunggu (Iddah)</a:t>
            </a:r>
          </a:p>
          <a:p>
            <a:pPr>
              <a:lnSpc>
                <a:spcPct val="90000"/>
              </a:lnSpc>
              <a:buFontTx/>
              <a:buNone/>
            </a:pPr>
            <a:endParaRPr lang="en-US" altLang="en-US" sz="3600"/>
          </a:p>
          <a:p>
            <a:pPr>
              <a:lnSpc>
                <a:spcPct val="90000"/>
              </a:lnSpc>
              <a:buFontTx/>
              <a:buNone/>
            </a:pPr>
            <a:endParaRPr lang="en-US" altLang="en-US"/>
          </a:p>
          <a:p>
            <a:pPr algn="ctr">
              <a:lnSpc>
                <a:spcPct val="90000"/>
              </a:lnSpc>
              <a:buFont typeface="HQPB5" pitchFamily="2" charset="2"/>
              <a:buNone/>
            </a:pPr>
            <a:r>
              <a:rPr lang="en-US" altLang="en-US">
                <a:sym typeface="HQPB2" pitchFamily="2" charset="2"/>
              </a:rPr>
              <a:t></a:t>
            </a:r>
            <a:r>
              <a:rPr lang="en-US" altLang="en-US">
                <a:sym typeface="HQPB4" pitchFamily="2" charset="2"/>
              </a:rPr>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p>
          <a:p>
            <a:pPr algn="ctr">
              <a:lnSpc>
                <a:spcPct val="90000"/>
              </a:lnSpc>
              <a:buFont typeface="HQPB5" pitchFamily="2" charset="2"/>
              <a:buChar char=""/>
            </a:pPr>
            <a:endParaRPr lang="en-US" altLang="en-US" sz="3600"/>
          </a:p>
          <a:p>
            <a:pPr>
              <a:lnSpc>
                <a:spcPct val="90000"/>
              </a:lnSpc>
              <a:buFontTx/>
              <a:buNone/>
            </a:pPr>
            <a:r>
              <a:rPr lang="en-US" altLang="en-US" sz="2800"/>
              <a:t>Wanita-wanita yang ditalak handaklah menahan </a:t>
            </a:r>
          </a:p>
          <a:p>
            <a:pPr>
              <a:lnSpc>
                <a:spcPct val="90000"/>
              </a:lnSpc>
              <a:buFontTx/>
              <a:buNone/>
            </a:pPr>
            <a:r>
              <a:rPr lang="en-US" altLang="en-US" sz="2800"/>
              <a:t>diri (menunggu) tiga kali quru‘ [Al-Baqoroh 228). </a:t>
            </a:r>
          </a:p>
          <a:p>
            <a:pPr>
              <a:lnSpc>
                <a:spcPct val="90000"/>
              </a:lnSpc>
              <a:buFontTx/>
              <a:buNone/>
            </a:pPr>
            <a:endParaRPr lang="en-US" altLang="en-US" sz="2800"/>
          </a:p>
          <a:p>
            <a:pPr algn="ctr">
              <a:lnSpc>
                <a:spcPct val="90000"/>
              </a:lnSpc>
              <a:buFontTx/>
              <a:buNone/>
            </a:pPr>
            <a:r>
              <a:rPr lang="en-US" altLang="en-US"/>
              <a:t>    </a:t>
            </a:r>
          </a:p>
        </p:txBody>
      </p:sp>
    </p:spTree>
  </p:cSld>
  <p:clrMapOvr>
    <a:masterClrMapping/>
  </p:clrMapOvr>
  <p:transition>
    <p:push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a:extLst>
              <a:ext uri="{FF2B5EF4-FFF2-40B4-BE49-F238E27FC236}">
                <a16:creationId xmlns:a16="http://schemas.microsoft.com/office/drawing/2014/main" id="{15EA9FC0-AE15-4DB8-AD6D-C2B5E9001D14}"/>
              </a:ext>
            </a:extLst>
          </p:cNvPr>
          <p:cNvSpPr>
            <a:spLocks noGrp="1" noChangeArrowheads="1"/>
          </p:cNvSpPr>
          <p:nvPr>
            <p:ph type="body" idx="1"/>
          </p:nvPr>
        </p:nvSpPr>
        <p:spPr>
          <a:xfrm>
            <a:off x="457200" y="381000"/>
            <a:ext cx="8229600" cy="5867400"/>
          </a:xfrm>
        </p:spPr>
        <p:txBody>
          <a:bodyPr/>
          <a:lstStyle/>
          <a:p>
            <a:pPr>
              <a:lnSpc>
                <a:spcPct val="90000"/>
              </a:lnSpc>
              <a:buFontTx/>
              <a:buNone/>
            </a:pPr>
            <a:endParaRPr lang="en-US" altLang="en-US" sz="2400"/>
          </a:p>
          <a:p>
            <a:pPr algn="ctr">
              <a:lnSpc>
                <a:spcPct val="90000"/>
              </a:lnSpc>
              <a:buFontTx/>
              <a:buNone/>
            </a:pP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endParaRPr lang="en-US" altLang="en-US" sz="2800"/>
          </a:p>
          <a:p>
            <a:pPr algn="ctr">
              <a:lnSpc>
                <a:spcPct val="90000"/>
              </a:lnSpc>
              <a:buFont typeface="HQPB5" pitchFamily="2" charset="2"/>
              <a:buChar char="t"/>
            </a:pPr>
            <a:r>
              <a:rPr lang="en-US" altLang="en-US" sz="2800">
                <a:sym typeface="HQPB4" pitchFamily="2" charset="2"/>
              </a:rPr>
              <a:t></a:t>
            </a:r>
            <a:r>
              <a:rPr lang="en-US" altLang="en-US" sz="2800"/>
              <a:t> </a:t>
            </a:r>
            <a:r>
              <a:rPr lang="en-US" altLang="en-US" sz="2800">
                <a:sym typeface="HQPB4"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p>
          <a:p>
            <a:pPr algn="ctr">
              <a:lnSpc>
                <a:spcPct val="90000"/>
              </a:lnSpc>
              <a:buFont typeface="HQPB5" pitchFamily="2" charset="2"/>
              <a:buChar char="t"/>
            </a:pPr>
            <a:r>
              <a:rPr lang="en-US" altLang="en-US" sz="2800">
                <a:sym typeface="HQPB2" pitchFamily="2" charset="2"/>
              </a:rPr>
              <a:t>  </a:t>
            </a:r>
            <a:r>
              <a:rPr lang="en-US" altLang="en-US" sz="2800">
                <a:sym typeface="HQPB4"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p>
          <a:p>
            <a:pPr>
              <a:lnSpc>
                <a:spcPct val="90000"/>
              </a:lnSpc>
              <a:buFontTx/>
              <a:buNone/>
            </a:pPr>
            <a:endParaRPr lang="en-US" altLang="en-US" sz="2800"/>
          </a:p>
          <a:p>
            <a:pPr>
              <a:lnSpc>
                <a:spcPct val="90000"/>
              </a:lnSpc>
              <a:buFontTx/>
              <a:buNone/>
            </a:pPr>
            <a:r>
              <a:rPr lang="en-US" altLang="en-US" sz="2400"/>
              <a:t>Hai orang-orang yang beriman, apabila kamu menikahi pe-</a:t>
            </a:r>
          </a:p>
          <a:p>
            <a:pPr>
              <a:lnSpc>
                <a:spcPct val="90000"/>
              </a:lnSpc>
              <a:buFontTx/>
              <a:buNone/>
            </a:pPr>
            <a:r>
              <a:rPr lang="en-US" altLang="en-US" sz="2400"/>
              <a:t>rempuan- perempuan yang beriman, kemudian kamu cerai-</a:t>
            </a:r>
          </a:p>
          <a:p>
            <a:pPr>
              <a:lnSpc>
                <a:spcPct val="90000"/>
              </a:lnSpc>
              <a:buFontTx/>
              <a:buNone/>
            </a:pPr>
            <a:r>
              <a:rPr lang="en-US" altLang="en-US" sz="2400"/>
              <a:t>kan mereka sebelum kamu men campurinya Maka sekali-</a:t>
            </a:r>
          </a:p>
          <a:p>
            <a:pPr>
              <a:lnSpc>
                <a:spcPct val="90000"/>
              </a:lnSpc>
              <a:buFontTx/>
              <a:buNone/>
            </a:pPr>
            <a:r>
              <a:rPr lang="en-US" altLang="en-US" sz="2400"/>
              <a:t>sekali tidak wajib atas mereka 'iddah bagimu yang kamu </a:t>
            </a:r>
          </a:p>
          <a:p>
            <a:pPr>
              <a:lnSpc>
                <a:spcPct val="90000"/>
              </a:lnSpc>
              <a:buFontTx/>
              <a:buNone/>
            </a:pPr>
            <a:r>
              <a:rPr lang="en-US" altLang="en-US" sz="2400"/>
              <a:t>minta menyempurnakannya. Maka berilah mereka mut'ah </a:t>
            </a:r>
          </a:p>
          <a:p>
            <a:pPr>
              <a:lnSpc>
                <a:spcPct val="90000"/>
              </a:lnSpc>
              <a:buFontTx/>
              <a:buNone/>
            </a:pPr>
            <a:r>
              <a:rPr lang="en-US" altLang="en-US" sz="2400"/>
              <a:t>dan lepaskanlah mereka itu dengan cara yang sebaik-baik-</a:t>
            </a:r>
          </a:p>
          <a:p>
            <a:pPr>
              <a:lnSpc>
                <a:spcPct val="90000"/>
              </a:lnSpc>
              <a:buFontTx/>
              <a:buNone/>
            </a:pPr>
            <a:r>
              <a:rPr lang="en-US" altLang="en-US" sz="2400"/>
              <a:t>nya (Al-Ahzab : 49).  </a:t>
            </a:r>
          </a:p>
        </p:txBody>
      </p:sp>
    </p:spTree>
  </p:cSld>
  <p:clrMapOvr>
    <a:masterClrMapping/>
  </p:clrMapOvr>
  <p:transition>
    <p:push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3">
            <a:extLst>
              <a:ext uri="{FF2B5EF4-FFF2-40B4-BE49-F238E27FC236}">
                <a16:creationId xmlns:a16="http://schemas.microsoft.com/office/drawing/2014/main" id="{31EA9D64-A3AF-4937-8348-691CB2C229F6}"/>
              </a:ext>
            </a:extLst>
          </p:cNvPr>
          <p:cNvSpPr>
            <a:spLocks noGrp="1" noChangeArrowheads="1"/>
          </p:cNvSpPr>
          <p:nvPr>
            <p:ph type="body" idx="1"/>
          </p:nvPr>
        </p:nvSpPr>
        <p:spPr>
          <a:xfrm>
            <a:off x="457200" y="381000"/>
            <a:ext cx="8229600" cy="5715000"/>
          </a:xfrm>
          <a:noFill/>
          <a:ln>
            <a:solidFill>
              <a:schemeClr val="tx1"/>
            </a:solidFill>
            <a:miter lim="800000"/>
            <a:headEnd/>
            <a:tailEnd/>
          </a:ln>
        </p:spPr>
        <p:txBody>
          <a:bodyPr/>
          <a:lstStyle/>
          <a:p>
            <a:pPr algn="ctr">
              <a:lnSpc>
                <a:spcPct val="90000"/>
              </a:lnSpc>
              <a:buFontTx/>
              <a:buNone/>
            </a:pPr>
            <a:r>
              <a:rPr lang="en-US" altLang="en-US" sz="2400">
                <a:sym typeface="HQPB5" pitchFamily="2" charset="2"/>
              </a:rPr>
              <a:t></a:t>
            </a:r>
          </a:p>
          <a:p>
            <a:pPr algn="ctr">
              <a:lnSpc>
                <a:spcPct val="90000"/>
              </a:lnSpc>
              <a:buFontTx/>
              <a:buNone/>
            </a:pPr>
            <a:r>
              <a:rPr lang="en-US" altLang="en-US" sz="2400"/>
              <a:t> </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endParaRPr lang="en-US" altLang="en-US" sz="2800"/>
          </a:p>
          <a:p>
            <a:pPr algn="ctr">
              <a:lnSpc>
                <a:spcPct val="90000"/>
              </a:lnSpc>
              <a:buFontTx/>
              <a:buNone/>
            </a:pPr>
            <a:r>
              <a:rPr lang="en-US" altLang="en-US" sz="2800">
                <a:sym typeface="HQPB5" pitchFamily="2" charset="2"/>
              </a:rPr>
              <a:t></a:t>
            </a:r>
            <a:r>
              <a:rPr lang="en-US" altLang="en-US" sz="2800"/>
              <a:t> </a:t>
            </a:r>
            <a:r>
              <a:rPr lang="en-US" altLang="en-US" sz="2800">
                <a:sym typeface="HQPB4"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 </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 </a:t>
            </a:r>
          </a:p>
          <a:p>
            <a:pPr algn="ctr">
              <a:lnSpc>
                <a:spcPct val="90000"/>
              </a:lnSpc>
              <a:buFontTx/>
              <a:buNone/>
            </a:pPr>
            <a:r>
              <a:rPr lang="en-US" altLang="en-US" sz="2800"/>
              <a:t> </a:t>
            </a:r>
            <a:r>
              <a:rPr lang="en-US" altLang="en-US" sz="2800">
                <a:sym typeface="HQPB2" pitchFamily="2" charset="2"/>
              </a:rPr>
              <a:t></a:t>
            </a:r>
            <a:r>
              <a:rPr lang="en-US" altLang="en-US" sz="2800"/>
              <a:t> </a:t>
            </a: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 </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endParaRPr lang="en-US" altLang="en-US" sz="2800">
              <a:sym typeface="HQPB2" pitchFamily="2" charset="2"/>
            </a:endParaRPr>
          </a:p>
          <a:p>
            <a:pPr>
              <a:lnSpc>
                <a:spcPct val="90000"/>
              </a:lnSpc>
              <a:buFontTx/>
              <a:buNone/>
            </a:pPr>
            <a:endParaRPr lang="en-US" altLang="en-US" sz="2400"/>
          </a:p>
          <a:p>
            <a:pPr>
              <a:lnSpc>
                <a:spcPct val="90000"/>
              </a:lnSpc>
              <a:buFontTx/>
              <a:buNone/>
            </a:pPr>
            <a:r>
              <a:rPr lang="en-US" altLang="en-US" sz="2400"/>
              <a:t>Orang-orang yang meninggal dunia di antaramu dengan </a:t>
            </a:r>
          </a:p>
          <a:p>
            <a:pPr>
              <a:lnSpc>
                <a:spcPct val="90000"/>
              </a:lnSpc>
              <a:buFontTx/>
              <a:buNone/>
            </a:pPr>
            <a:r>
              <a:rPr lang="en-US" altLang="en-US" sz="2400"/>
              <a:t>meninggalkan isteri-isteri (hendaklah Para isteri itu) me-</a:t>
            </a:r>
          </a:p>
          <a:p>
            <a:pPr>
              <a:lnSpc>
                <a:spcPct val="90000"/>
              </a:lnSpc>
              <a:buFontTx/>
              <a:buNone/>
            </a:pPr>
            <a:r>
              <a:rPr lang="en-US" altLang="en-US" sz="2400"/>
              <a:t>nangguhkan dirinya (ber'iddah) empat bulan sepuluh hari. </a:t>
            </a:r>
          </a:p>
          <a:p>
            <a:pPr>
              <a:lnSpc>
                <a:spcPct val="90000"/>
              </a:lnSpc>
              <a:buFontTx/>
              <a:buNone/>
            </a:pPr>
            <a:r>
              <a:rPr lang="en-US" altLang="en-US" sz="2400"/>
              <a:t>kemudian apabila telah habis 'iddahnya, Maka tiada dosa </a:t>
            </a:r>
          </a:p>
          <a:p>
            <a:pPr>
              <a:lnSpc>
                <a:spcPct val="90000"/>
              </a:lnSpc>
              <a:buFontTx/>
              <a:buNone/>
            </a:pPr>
            <a:r>
              <a:rPr lang="en-US" altLang="en-US" sz="2400"/>
              <a:t>bagimu (para wali) membiarkan mereka berbuat terhadap </a:t>
            </a:r>
          </a:p>
          <a:p>
            <a:pPr>
              <a:lnSpc>
                <a:spcPct val="90000"/>
              </a:lnSpc>
              <a:buFontTx/>
              <a:buNone/>
            </a:pPr>
            <a:r>
              <a:rPr lang="en-US" altLang="en-US" sz="2400"/>
              <a:t>diri mereka[</a:t>
            </a:r>
            <a:r>
              <a:rPr lang="en-US" altLang="en-US" sz="2400">
                <a:solidFill>
                  <a:schemeClr val="folHlink"/>
                </a:solidFill>
              </a:rPr>
              <a:t>147</a:t>
            </a:r>
            <a:r>
              <a:rPr lang="en-US" altLang="en-US" sz="2400"/>
              <a:t>] menurut yang patut. Allah mengetahui </a:t>
            </a:r>
          </a:p>
          <a:p>
            <a:pPr>
              <a:lnSpc>
                <a:spcPct val="90000"/>
              </a:lnSpc>
              <a:buFontTx/>
              <a:buNone/>
            </a:pPr>
            <a:r>
              <a:rPr lang="en-US" altLang="en-US" sz="2400"/>
              <a:t>apa yang kamu perbuat (Al-Baqoroh : 234) </a:t>
            </a:r>
          </a:p>
          <a:p>
            <a:pPr>
              <a:lnSpc>
                <a:spcPct val="90000"/>
              </a:lnSpc>
            </a:pPr>
            <a:r>
              <a:rPr lang="en-US" altLang="en-US" sz="2400"/>
              <a:t>[</a:t>
            </a:r>
            <a:r>
              <a:rPr lang="en-US" altLang="en-US" sz="2400">
                <a:solidFill>
                  <a:schemeClr val="folHlink"/>
                </a:solidFill>
              </a:rPr>
              <a:t>147</a:t>
            </a:r>
            <a:r>
              <a:rPr lang="en-US" altLang="en-US" sz="2400"/>
              <a:t>] Berhias, atau bepergian, atau menerima pinangan.</a:t>
            </a:r>
          </a:p>
        </p:txBody>
      </p:sp>
    </p:spTree>
  </p:cSld>
  <p:clrMapOvr>
    <a:masterClrMapping/>
  </p:clrMapOvr>
  <p:transition>
    <p:push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a:extLst>
              <a:ext uri="{FF2B5EF4-FFF2-40B4-BE49-F238E27FC236}">
                <a16:creationId xmlns:a16="http://schemas.microsoft.com/office/drawing/2014/main" id="{4A9856F5-690D-4549-A1D7-11A9A79F9C74}"/>
              </a:ext>
            </a:extLst>
          </p:cNvPr>
          <p:cNvSpPr>
            <a:spLocks noGrp="1" noChangeArrowheads="1"/>
          </p:cNvSpPr>
          <p:nvPr>
            <p:ph type="body" idx="1"/>
          </p:nvPr>
        </p:nvSpPr>
        <p:spPr>
          <a:xfrm>
            <a:off x="457200" y="304800"/>
            <a:ext cx="8229600" cy="5791200"/>
          </a:xfrm>
        </p:spPr>
        <p:txBody>
          <a:bodyPr/>
          <a:lstStyle/>
          <a:p>
            <a:pPr>
              <a:lnSpc>
                <a:spcPct val="80000"/>
              </a:lnSpc>
              <a:buFontTx/>
              <a:buNone/>
            </a:pPr>
            <a:endParaRPr lang="en-US" altLang="en-US" sz="1000"/>
          </a:p>
          <a:p>
            <a:pPr>
              <a:lnSpc>
                <a:spcPct val="80000"/>
              </a:lnSpc>
              <a:buFontTx/>
              <a:buNone/>
            </a:pPr>
            <a:endParaRPr lang="en-US" altLang="en-US" sz="1000"/>
          </a:p>
          <a:p>
            <a:pPr algn="ctr">
              <a:lnSpc>
                <a:spcPct val="80000"/>
              </a:lnSpc>
              <a:buFontTx/>
              <a:buNone/>
            </a:pP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p>
          <a:p>
            <a:pPr algn="ctr">
              <a:lnSpc>
                <a:spcPct val="80000"/>
              </a:lnSpc>
              <a:buFontTx/>
              <a:buNone/>
            </a:pP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 </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 </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endParaRPr lang="en-US" altLang="en-US" sz="2800"/>
          </a:p>
          <a:p>
            <a:pPr algn="ctr">
              <a:lnSpc>
                <a:spcPct val="80000"/>
              </a:lnSpc>
              <a:buFontTx/>
              <a:buNone/>
            </a:pP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endParaRPr lang="en-US" altLang="en-US" sz="2800"/>
          </a:p>
          <a:p>
            <a:pPr algn="ctr">
              <a:lnSpc>
                <a:spcPct val="80000"/>
              </a:lnSpc>
              <a:buFont typeface="HQPB5" pitchFamily="2" charset="2"/>
              <a:buChar char="z"/>
            </a:pPr>
            <a:r>
              <a:rPr lang="en-US" altLang="en-US" sz="2800">
                <a:sym typeface="HQPB4" pitchFamily="2" charset="2"/>
              </a:rPr>
              <a:t></a:t>
            </a:r>
            <a:r>
              <a:rPr lang="en-US" altLang="en-US" sz="2800"/>
              <a:t>     </a:t>
            </a:r>
            <a:r>
              <a:rPr lang="en-US" altLang="en-US" sz="2800">
                <a:sym typeface="HQPB2" pitchFamily="2" charset="2"/>
              </a:rPr>
              <a:t></a:t>
            </a:r>
            <a:r>
              <a:rPr lang="en-US" altLang="en-US" sz="2800"/>
              <a:t>   </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endParaRPr lang="en-US" altLang="en-US" sz="2800"/>
          </a:p>
          <a:p>
            <a:pPr algn="ctr">
              <a:lnSpc>
                <a:spcPct val="80000"/>
              </a:lnSpc>
              <a:buFont typeface="HQPB5" pitchFamily="2" charset="2"/>
              <a:buChar char="z"/>
            </a:pPr>
            <a:endParaRPr lang="en-US" altLang="en-US" sz="2800"/>
          </a:p>
          <a:p>
            <a:pPr>
              <a:lnSpc>
                <a:spcPct val="80000"/>
              </a:lnSpc>
              <a:buFontTx/>
              <a:buNone/>
            </a:pPr>
            <a:r>
              <a:rPr lang="en-US" altLang="en-US" sz="2400"/>
              <a:t>Dan perempuan-perempuan yang tidak haid lagi (mono-pause) di antara perempuan-perempuanmu jika kamu ragu-ragu (tentang masa iddahnya), Maka masa iddah mereka adalah tiga bulan; dan begitu (pula) perempuan-perempuan yang tidak haid. Dan perempuan-perempuan yang hamil, waktu iddah mereka itu ialah sampai mereka melahirkan kandungannya. dan barangsiapa yang ber-takwa kepada Allah, niscaya Allah menjadikan baginya kemudahan dalam urusannya (At-Thalaq : 4). </a:t>
            </a:r>
          </a:p>
        </p:txBody>
      </p:sp>
    </p:spTree>
  </p:cSld>
  <p:clrMapOvr>
    <a:masterClrMapping/>
  </p:clrMapOvr>
  <p:transition>
    <p:push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257BEAA8-BE6F-4C49-8DE2-2DD8327DD701}"/>
              </a:ext>
            </a:extLst>
          </p:cNvPr>
          <p:cNvSpPr>
            <a:spLocks noGrp="1" noChangeArrowheads="1"/>
          </p:cNvSpPr>
          <p:nvPr>
            <p:ph type="title"/>
          </p:nvPr>
        </p:nvSpPr>
        <p:spPr>
          <a:xfrm>
            <a:off x="457200" y="292100"/>
            <a:ext cx="8229600" cy="1236663"/>
          </a:xfrm>
        </p:spPr>
        <p:txBody>
          <a:bodyPr/>
          <a:lstStyle/>
          <a:p>
            <a:r>
              <a:rPr lang="en-US" altLang="en-US" sz="3200"/>
              <a:t>BEBERAPA MASALAH DALAM RUMAH TANGGA</a:t>
            </a:r>
          </a:p>
        </p:txBody>
      </p:sp>
      <p:sp>
        <p:nvSpPr>
          <p:cNvPr id="69635" name="Rectangle 3">
            <a:extLst>
              <a:ext uri="{FF2B5EF4-FFF2-40B4-BE49-F238E27FC236}">
                <a16:creationId xmlns:a16="http://schemas.microsoft.com/office/drawing/2014/main" id="{6E729292-7815-4736-8802-FEF607FE52AF}"/>
              </a:ext>
            </a:extLst>
          </p:cNvPr>
          <p:cNvSpPr>
            <a:spLocks noGrp="1" noChangeArrowheads="1"/>
          </p:cNvSpPr>
          <p:nvPr>
            <p:ph type="body" idx="1"/>
          </p:nvPr>
        </p:nvSpPr>
        <p:spPr>
          <a:xfrm>
            <a:off x="228600" y="1447800"/>
            <a:ext cx="8610600" cy="4953000"/>
          </a:xfrm>
        </p:spPr>
        <p:txBody>
          <a:bodyPr/>
          <a:lstStyle/>
          <a:p>
            <a:pPr marL="609600" indent="-609600">
              <a:lnSpc>
                <a:spcPct val="90000"/>
              </a:lnSpc>
              <a:buFont typeface="Wingdings" panose="05000000000000000000" pitchFamily="2" charset="2"/>
              <a:buAutoNum type="arabicPeriod"/>
            </a:pPr>
            <a:r>
              <a:rPr lang="en-US" altLang="en-US" sz="2400"/>
              <a:t>ILA, yaitu sumpah seorang suami untuk tidak berhubung-an kelamin dengan isterinya. Berdasarkan Qur’an ia diberi tenggang waktu samapi 4 bulan, apabila kelak ia akan kembali sebelum waktunya habis, atau tepat 4 bulan kem bali, maka ia harus membeyar kifarat (puasa 3 hari berturut-turut).</a:t>
            </a:r>
          </a:p>
          <a:p>
            <a:pPr marL="609600" indent="-609600">
              <a:lnSpc>
                <a:spcPct val="90000"/>
              </a:lnSpc>
              <a:buFont typeface="Wingdings" panose="05000000000000000000" pitchFamily="2" charset="2"/>
              <a:buAutoNum type="arabicPeriod"/>
            </a:pPr>
            <a:r>
              <a:rPr lang="en-US" altLang="en-US" sz="2400"/>
              <a:t>NUSYUZ (durhaka), misalnya isteri tidak thaat atau tidak mau diajak tidur bersama tanpa alasan syar’i atau alasan yang dapat diterima aqal sehat, maka suami berkewajib-an menasihatinya, bila masih juga belum sadar, maka la-kukan pisah ranjang, bila masih juga belum sadar, suami boleh memukul yang tidak menyakiti, bila masih juga be-lum sadar, maka dicarikan penyelesaian apakah pernikah-an mau dilanjutkan atau cerai  </a:t>
            </a:r>
          </a:p>
        </p:txBody>
      </p:sp>
    </p:spTree>
  </p:cSld>
  <p:clrMapOvr>
    <a:masterClrMapping/>
  </p:clrMapOvr>
  <p:transition>
    <p:push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45E63EB1-8AD1-4074-8826-23BE4D678ABA}"/>
              </a:ext>
            </a:extLst>
          </p:cNvPr>
          <p:cNvSpPr>
            <a:spLocks noGrp="1" noChangeArrowheads="1"/>
          </p:cNvSpPr>
          <p:nvPr>
            <p:ph type="body" idx="1"/>
          </p:nvPr>
        </p:nvSpPr>
        <p:spPr>
          <a:xfrm>
            <a:off x="457200" y="304800"/>
            <a:ext cx="8229600" cy="5821363"/>
          </a:xfrm>
        </p:spPr>
        <p:txBody>
          <a:bodyPr/>
          <a:lstStyle/>
          <a:p>
            <a:pPr>
              <a:buFontTx/>
              <a:buNone/>
            </a:pPr>
            <a:r>
              <a:rPr lang="en-US" altLang="en-US"/>
              <a:t>FIQIH, menurut bahasa adalah faham, atau memahami pembicaraan orang yang ber-bicara. Sedangkan menurut istilah </a:t>
            </a:r>
            <a:r>
              <a:rPr lang="en-US" altLang="en-US" i="1"/>
              <a:t>Fiqih</a:t>
            </a:r>
            <a:r>
              <a:rPr lang="en-US" altLang="en-US"/>
              <a:t> ia-lah ilmu yang menerangkan hukum syara’ yang amaliyah yang diambil dari dalil-dalil nya yang terperinci. </a:t>
            </a:r>
            <a:r>
              <a:rPr lang="en-US" altLang="en-US" b="1" i="1"/>
              <a:t>Fiqih</a:t>
            </a:r>
            <a:r>
              <a:rPr lang="en-US" altLang="en-US"/>
              <a:t> adalah ilmu yang dihasilkan oleh pikiran serta ijtihad (penelitian) yang memerlukan pemikiran dan perenungan. </a:t>
            </a:r>
          </a:p>
        </p:txBody>
      </p:sp>
    </p:spTree>
  </p:cSld>
  <p:clrMapOvr>
    <a:masterClrMapping/>
  </p:clrMapOvr>
  <p:transition>
    <p:push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a:extLst>
              <a:ext uri="{FF2B5EF4-FFF2-40B4-BE49-F238E27FC236}">
                <a16:creationId xmlns:a16="http://schemas.microsoft.com/office/drawing/2014/main" id="{6B0EF7D1-6235-43D1-B660-D8508692D20A}"/>
              </a:ext>
            </a:extLst>
          </p:cNvPr>
          <p:cNvSpPr>
            <a:spLocks noGrp="1" noChangeArrowheads="1"/>
          </p:cNvSpPr>
          <p:nvPr>
            <p:ph type="body" idx="1"/>
          </p:nvPr>
        </p:nvSpPr>
        <p:spPr>
          <a:xfrm>
            <a:off x="457200" y="152400"/>
            <a:ext cx="8229600" cy="5943600"/>
          </a:xfrm>
        </p:spPr>
        <p:txBody>
          <a:bodyPr/>
          <a:lstStyle/>
          <a:p>
            <a:pPr>
              <a:lnSpc>
                <a:spcPct val="90000"/>
              </a:lnSpc>
              <a:buFontTx/>
              <a:buNone/>
            </a:pPr>
            <a:r>
              <a:rPr lang="en-US" altLang="en-US" sz="2400"/>
              <a:t>Ayat tentang ILA</a:t>
            </a:r>
          </a:p>
          <a:p>
            <a:pPr>
              <a:lnSpc>
                <a:spcPct val="90000"/>
              </a:lnSpc>
              <a:buFontTx/>
              <a:buNone/>
            </a:pPr>
            <a:endParaRPr lang="en-US" altLang="en-US" sz="2400"/>
          </a:p>
          <a:p>
            <a:pPr algn="ctr">
              <a:lnSpc>
                <a:spcPct val="90000"/>
              </a:lnSpc>
              <a:buFontTx/>
              <a:buNone/>
            </a:pPr>
            <a:r>
              <a:rPr lang="en-US" altLang="en-US" sz="2800">
                <a:sym typeface="HQPB5"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400">
                <a:sym typeface="HQPB2"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2" pitchFamily="2" charset="2"/>
              </a:rPr>
              <a:t></a:t>
            </a:r>
            <a:r>
              <a:rPr lang="en-US" altLang="en-US" sz="2800"/>
              <a:t> </a:t>
            </a:r>
          </a:p>
          <a:p>
            <a:pPr algn="ctr">
              <a:lnSpc>
                <a:spcPct val="90000"/>
              </a:lnSpc>
              <a:buFontTx/>
              <a:buNone/>
            </a:pPr>
            <a:r>
              <a:rPr lang="en-US" altLang="en-US" sz="2800">
                <a:sym typeface="HQPB4" pitchFamily="2" charset="2"/>
              </a:rPr>
              <a:t></a:t>
            </a:r>
            <a:r>
              <a:rPr lang="en-US" altLang="en-US" sz="2800"/>
              <a:t> </a:t>
            </a:r>
            <a:r>
              <a:rPr lang="en-US" altLang="en-US" sz="2800">
                <a:sym typeface="HQPB2" pitchFamily="2" charset="2"/>
              </a:rPr>
              <a:t></a:t>
            </a:r>
            <a:r>
              <a:rPr lang="ar-SA" altLang="en-US" sz="24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 </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endParaRPr lang="en-US" altLang="en-US" sz="2400"/>
          </a:p>
          <a:p>
            <a:pPr>
              <a:lnSpc>
                <a:spcPct val="90000"/>
              </a:lnSpc>
            </a:pPr>
            <a:endParaRPr lang="en-US" altLang="en-US" sz="2400"/>
          </a:p>
          <a:p>
            <a:pPr>
              <a:lnSpc>
                <a:spcPct val="90000"/>
              </a:lnSpc>
            </a:pPr>
            <a:r>
              <a:rPr lang="en-US" altLang="en-US" sz="2400"/>
              <a:t>226. Kepada orang-orang yang meng-ilaa' isterinya[</a:t>
            </a:r>
            <a:r>
              <a:rPr lang="en-US" altLang="en-US" sz="2400">
                <a:solidFill>
                  <a:schemeClr val="folHlink"/>
                </a:solidFill>
              </a:rPr>
              <a:t>141</a:t>
            </a:r>
            <a:r>
              <a:rPr lang="en-US" altLang="en-US" sz="2400"/>
              <a:t>] diberi tangguh empat bulan (lamanya). kemudian jika mereka kembali (kepada isterinya), Maka Sesungguhnya Allah Maha Pengampun lagi Maha Penyayang.</a:t>
            </a:r>
          </a:p>
          <a:p>
            <a:pPr>
              <a:lnSpc>
                <a:spcPct val="90000"/>
              </a:lnSpc>
            </a:pPr>
            <a:r>
              <a:rPr lang="en-US" altLang="en-US" sz="2400"/>
              <a:t>[</a:t>
            </a:r>
            <a:r>
              <a:rPr lang="en-US" altLang="en-US" sz="2400">
                <a:solidFill>
                  <a:schemeClr val="folHlink"/>
                </a:solidFill>
              </a:rPr>
              <a:t>141</a:t>
            </a:r>
            <a:r>
              <a:rPr lang="en-US" altLang="en-US" sz="2400"/>
              <a:t>] Meng-ilaa' isteri Maksudnya: bersumpah tidak akan mencampuri isteri. dengan sumpah ini seorang wanita menderita, karena tidak disetubuhi dan tidak pula diceraikan. dengan turunnya ayat ini, Maka suami setelah 4 bulan harus memilih antara kembali menyetubuhi isterinya lagi dengan membayar kafarat sumpah atau menceraikan.</a:t>
            </a:r>
          </a:p>
        </p:txBody>
      </p:sp>
    </p:spTree>
  </p:cSld>
  <p:clrMapOvr>
    <a:masterClrMapping/>
  </p:clrMapOvr>
  <p:transition>
    <p:push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a:extLst>
              <a:ext uri="{FF2B5EF4-FFF2-40B4-BE49-F238E27FC236}">
                <a16:creationId xmlns:a16="http://schemas.microsoft.com/office/drawing/2014/main" id="{BE7F0E06-CC55-4C45-80FF-67C56D38729E}"/>
              </a:ext>
            </a:extLst>
          </p:cNvPr>
          <p:cNvSpPr>
            <a:spLocks noGrp="1" noChangeArrowheads="1"/>
          </p:cNvSpPr>
          <p:nvPr>
            <p:ph type="body" idx="1"/>
          </p:nvPr>
        </p:nvSpPr>
        <p:spPr>
          <a:xfrm>
            <a:off x="457200" y="457200"/>
            <a:ext cx="8229600" cy="5638800"/>
          </a:xfrm>
        </p:spPr>
        <p:txBody>
          <a:bodyPr/>
          <a:lstStyle/>
          <a:p>
            <a:pPr>
              <a:buFontTx/>
              <a:buNone/>
            </a:pPr>
            <a:r>
              <a:rPr lang="en-US" altLang="en-US"/>
              <a:t>Ayat tentang NUSYUZ</a:t>
            </a:r>
          </a:p>
          <a:p>
            <a:pPr>
              <a:buFontTx/>
              <a:buNone/>
            </a:pPr>
            <a:endParaRPr lang="en-US" altLang="en-US"/>
          </a:p>
          <a:p>
            <a:pPr algn="ctr">
              <a:buFontTx/>
              <a:buNone/>
            </a:pP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p>
          <a:p>
            <a:pPr algn="ctr">
              <a:buFontTx/>
              <a:buNone/>
            </a:pPr>
            <a:r>
              <a:rPr lang="en-US" altLang="en-US">
                <a:sym typeface="HQPB5" pitchFamily="2" charset="2"/>
              </a:rPr>
              <a:t></a:t>
            </a:r>
            <a:r>
              <a:rPr lang="en-US" altLang="en-US"/>
              <a:t> </a:t>
            </a:r>
            <a:r>
              <a:rPr lang="en-US" altLang="en-US">
                <a:sym typeface="HQPB4" pitchFamily="2" charset="2"/>
              </a:rPr>
              <a:t></a:t>
            </a:r>
            <a:r>
              <a:rPr lang="en-US" altLang="en-US"/>
              <a:t> </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endParaRPr lang="en-US" altLang="en-US"/>
          </a:p>
          <a:p>
            <a:pPr algn="ctr">
              <a:buFontTx/>
              <a:buNone/>
            </a:pP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 </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 </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endParaRPr lang="en-US" altLang="en-US">
              <a:sym typeface="HQPB5" pitchFamily="2" charset="2"/>
            </a:endParaRPr>
          </a:p>
          <a:p>
            <a:pPr algn="ctr">
              <a:buFont typeface="HQPB4" pitchFamily="2" charset="2"/>
              <a:buNone/>
            </a:pPr>
            <a:r>
              <a:rPr lang="en-US" altLang="en-US"/>
              <a:t> </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endParaRPr lang="en-US" altLang="en-US"/>
          </a:p>
          <a:p>
            <a:pPr algn="ctr">
              <a:buFont typeface="HQPB4" pitchFamily="2" charset="2"/>
              <a:buNone/>
            </a:pPr>
            <a:r>
              <a:rPr lang="en-US" altLang="en-US"/>
              <a:t> </a:t>
            </a:r>
            <a:r>
              <a:rPr lang="en-US" altLang="en-US">
                <a:sym typeface="HQPB4"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endParaRPr lang="en-US" altLang="en-US"/>
          </a:p>
          <a:p>
            <a:pPr algn="ctr">
              <a:buFont typeface="HQPB4" pitchFamily="2" charset="2"/>
              <a:buNone/>
            </a:pPr>
            <a:r>
              <a:rPr lang="en-US" altLang="en-US">
                <a:sym typeface="HQPB4" pitchFamily="2" charset="2"/>
              </a:rPr>
              <a:t> </a:t>
            </a:r>
            <a:r>
              <a:rPr lang="en-US" altLang="en-US"/>
              <a:t> </a:t>
            </a:r>
            <a:r>
              <a:rPr lang="en-US" altLang="en-US">
                <a:sym typeface="HQPB2" pitchFamily="2" charset="2"/>
              </a:rPr>
              <a:t></a:t>
            </a:r>
            <a:r>
              <a:rPr lang="en-US" altLang="en-US">
                <a:solidFill>
                  <a:schemeClr val="folHlink"/>
                </a:solidFill>
                <a:sym typeface="HQPB2" pitchFamily="2" charset="2"/>
              </a:rPr>
              <a:t></a:t>
            </a:r>
            <a:r>
              <a:rPr lang="en-US" altLang="en-US">
                <a:sym typeface="HQPB2" pitchFamily="2" charset="2"/>
              </a:rPr>
              <a:t></a:t>
            </a:r>
            <a:r>
              <a:rPr lang="en-US" altLang="en-US"/>
              <a:t> </a:t>
            </a:r>
            <a:r>
              <a:rPr lang="en-US" altLang="en-US">
                <a:sym typeface="HQPB5" pitchFamily="2" charset="2"/>
              </a:rPr>
              <a:t> </a:t>
            </a:r>
            <a:r>
              <a:rPr lang="en-US" altLang="en-US"/>
              <a:t> </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1" pitchFamily="2" charset="2"/>
              </a:rPr>
              <a:t> </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p>
        </p:txBody>
      </p:sp>
    </p:spTree>
  </p:cSld>
  <p:clrMapOvr>
    <a:masterClrMapping/>
  </p:clrMapOvr>
  <p:transition>
    <p:push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Rectangle 3">
            <a:extLst>
              <a:ext uri="{FF2B5EF4-FFF2-40B4-BE49-F238E27FC236}">
                <a16:creationId xmlns:a16="http://schemas.microsoft.com/office/drawing/2014/main" id="{C2B5F9C6-C044-40D4-9672-B84D9ABB794E}"/>
              </a:ext>
            </a:extLst>
          </p:cNvPr>
          <p:cNvSpPr>
            <a:spLocks noGrp="1" noChangeArrowheads="1"/>
          </p:cNvSpPr>
          <p:nvPr>
            <p:ph type="body" idx="1"/>
          </p:nvPr>
        </p:nvSpPr>
        <p:spPr>
          <a:xfrm>
            <a:off x="228600" y="152400"/>
            <a:ext cx="8686800" cy="6248400"/>
          </a:xfrm>
          <a:solidFill>
            <a:schemeClr val="bg1"/>
          </a:solidFill>
        </p:spPr>
        <p:txBody>
          <a:bodyPr/>
          <a:lstStyle/>
          <a:p>
            <a:pPr>
              <a:lnSpc>
                <a:spcPct val="80000"/>
              </a:lnSpc>
            </a:pPr>
            <a:r>
              <a:rPr lang="en-US" altLang="en-US" sz="2000"/>
              <a:t>34. Kaum laki-laki itu adalah pemimpin bagi kaum wanita, oleh karena Allah telah melebihkan sebahagian mereka (laki-laki) atas sebahagian yang lain (wanita), dan karena mereka (laki-laki) telah menafkahkan sebagian dari harta mereka. sebab itu Maka wanita yang saleh, ialah yang taat kepada Allah lagi memelihara diri[</a:t>
            </a:r>
            <a:r>
              <a:rPr lang="en-US" altLang="en-US" sz="2000">
                <a:solidFill>
                  <a:schemeClr val="folHlink"/>
                </a:solidFill>
              </a:rPr>
              <a:t>289</a:t>
            </a:r>
            <a:r>
              <a:rPr lang="en-US" altLang="en-US" sz="2000"/>
              <a:t>] ketika suaminya tidak ada, oleh karena Allah telah memelihara (mereka)[</a:t>
            </a:r>
            <a:r>
              <a:rPr lang="en-US" altLang="en-US" sz="2000">
                <a:solidFill>
                  <a:schemeClr val="folHlink"/>
                </a:solidFill>
              </a:rPr>
              <a:t>290</a:t>
            </a:r>
            <a:r>
              <a:rPr lang="en-US" altLang="en-US" sz="2000"/>
              <a:t>]. Wanita-wanita yang kamu khawatirkan nusyuznya[</a:t>
            </a:r>
            <a:r>
              <a:rPr lang="en-US" altLang="en-US" sz="2000">
                <a:solidFill>
                  <a:schemeClr val="folHlink"/>
                </a:solidFill>
              </a:rPr>
              <a:t>291</a:t>
            </a:r>
            <a:r>
              <a:rPr lang="en-US" altLang="en-US" sz="2000"/>
              <a:t>], Maka nasehatilah mereka dan pisahkanlah mereka di tempat tidur mereka, dan pukullah mereka. kemudian jika mereka mentaatimu, Maka janganlah kamu mencari-cari jalan untuk menyusahkannya[</a:t>
            </a:r>
            <a:r>
              <a:rPr lang="en-US" altLang="en-US" sz="2000">
                <a:solidFill>
                  <a:schemeClr val="folHlink"/>
                </a:solidFill>
              </a:rPr>
              <a:t>292</a:t>
            </a:r>
            <a:r>
              <a:rPr lang="en-US" altLang="en-US" sz="2000"/>
              <a:t>]. Sesungguhnya Allah Maha Tinggi lagi Maha besar.</a:t>
            </a:r>
          </a:p>
          <a:p>
            <a:pPr>
              <a:lnSpc>
                <a:spcPct val="80000"/>
              </a:lnSpc>
            </a:pPr>
            <a:r>
              <a:rPr lang="en-US" altLang="en-US" sz="2000"/>
              <a:t>[</a:t>
            </a:r>
            <a:r>
              <a:rPr lang="en-US" altLang="en-US" sz="2000">
                <a:solidFill>
                  <a:schemeClr val="folHlink"/>
                </a:solidFill>
              </a:rPr>
              <a:t>289</a:t>
            </a:r>
            <a:r>
              <a:rPr lang="en-US" altLang="en-US" sz="2000"/>
              <a:t>] Maksudnya: tidak Berlaku curang serta memelihara rahasia dan harta suaminya.</a:t>
            </a:r>
          </a:p>
          <a:p>
            <a:pPr>
              <a:lnSpc>
                <a:spcPct val="80000"/>
              </a:lnSpc>
            </a:pPr>
            <a:r>
              <a:rPr lang="en-US" altLang="en-US" sz="2000"/>
              <a:t>[</a:t>
            </a:r>
            <a:r>
              <a:rPr lang="en-US" altLang="en-US" sz="2000">
                <a:solidFill>
                  <a:schemeClr val="folHlink"/>
                </a:solidFill>
              </a:rPr>
              <a:t>290</a:t>
            </a:r>
            <a:r>
              <a:rPr lang="en-US" altLang="en-US" sz="2000"/>
              <a:t>] Maksudnya: Allah telah mewajibkan kepada suami untuk mempergauli isterinya dengan baik.</a:t>
            </a:r>
          </a:p>
          <a:p>
            <a:pPr>
              <a:lnSpc>
                <a:spcPct val="80000"/>
              </a:lnSpc>
            </a:pPr>
            <a:r>
              <a:rPr lang="en-US" altLang="en-US" sz="2000"/>
              <a:t>[</a:t>
            </a:r>
            <a:r>
              <a:rPr lang="en-US" altLang="en-US" sz="2000">
                <a:solidFill>
                  <a:schemeClr val="folHlink"/>
                </a:solidFill>
              </a:rPr>
              <a:t>291</a:t>
            </a:r>
            <a:r>
              <a:rPr lang="en-US" altLang="en-US" sz="2000"/>
              <a:t>] Nusyuz: Yaitu meninggalkan kewajiban bersuami isteri. nusyuz dari pihak isteri seperti meninggalkan rumah tanpa izin suaminya.</a:t>
            </a:r>
          </a:p>
          <a:p>
            <a:pPr>
              <a:lnSpc>
                <a:spcPct val="80000"/>
              </a:lnSpc>
            </a:pPr>
            <a:r>
              <a:rPr lang="en-US" altLang="en-US" sz="2000"/>
              <a:t>[</a:t>
            </a:r>
            <a:r>
              <a:rPr lang="en-US" altLang="en-US" sz="2000">
                <a:solidFill>
                  <a:schemeClr val="folHlink"/>
                </a:solidFill>
              </a:rPr>
              <a:t>292</a:t>
            </a:r>
            <a:r>
              <a:rPr lang="en-US" altLang="en-US" sz="2000"/>
              <a:t>] Maksudnya: untuk memberi peljaran kepada isteri yang dikhawatirkan pembangkangannya haruslah mula-mula diberi nasehat, bila nasehat tidak bermanfaat barulah dipisahkan dari tempat tidur mereka, bila tidak bermanfaat juga barulah dibolehkan memukul mereka dengan pukulan yang tidak meninggalkan bekas. bila cara pertama telah ada manfaatnya janganlah dijalankan cara yang lain dan seterusnya.</a:t>
            </a:r>
          </a:p>
        </p:txBody>
      </p:sp>
    </p:spTree>
  </p:cSld>
  <p:clrMapOvr>
    <a:masterClrMapping/>
  </p:clrMapOvr>
  <p:transition>
    <p:push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a:extLst>
              <a:ext uri="{FF2B5EF4-FFF2-40B4-BE49-F238E27FC236}">
                <a16:creationId xmlns:a16="http://schemas.microsoft.com/office/drawing/2014/main" id="{B7933B70-AB8C-483A-B381-6511D22DF817}"/>
              </a:ext>
            </a:extLst>
          </p:cNvPr>
          <p:cNvSpPr>
            <a:spLocks noGrp="1" noChangeArrowheads="1"/>
          </p:cNvSpPr>
          <p:nvPr>
            <p:ph type="body" idx="1"/>
          </p:nvPr>
        </p:nvSpPr>
        <p:spPr>
          <a:xfrm>
            <a:off x="457200" y="304800"/>
            <a:ext cx="8229600" cy="5791200"/>
          </a:xfrm>
        </p:spPr>
        <p:txBody>
          <a:bodyPr/>
          <a:lstStyle/>
          <a:p>
            <a:pPr>
              <a:lnSpc>
                <a:spcPct val="80000"/>
              </a:lnSpc>
              <a:buFontTx/>
              <a:buNone/>
            </a:pPr>
            <a:r>
              <a:rPr lang="en-US" altLang="en-US" sz="2400"/>
              <a:t>3. KHULU’ (gugat cerai/thalaq tebus), artinya wanita meng-ajukan tebusan sesuatu untuk memohon penceraian dari suami.</a:t>
            </a:r>
          </a:p>
          <a:p>
            <a:pPr>
              <a:lnSpc>
                <a:spcPct val="80000"/>
              </a:lnSpc>
              <a:buFontTx/>
              <a:buNone/>
            </a:pPr>
            <a:endParaRPr lang="en-US" altLang="en-US" sz="2400"/>
          </a:p>
          <a:p>
            <a:pPr>
              <a:lnSpc>
                <a:spcPct val="80000"/>
              </a:lnSpc>
              <a:buFontTx/>
              <a:buNone/>
            </a:pPr>
            <a:r>
              <a:rPr lang="en-US" altLang="en-US" sz="2400"/>
              <a:t>4. ZHIHAR, artinya ‘punggung’, yaitu ucapan suami kepada isterinya “kamu dimataku seperti punggung ibuku”. Aki-bat zihar ini (1) suami haram mencampuri isterinya se-belum membayar kifarat; (2) suami isteri haram berhu-bungan kelamin dan perbuatan-perbuatan yang merang sang ke arah itu, seperti berpelukan, berciuman, dsb.</a:t>
            </a:r>
          </a:p>
          <a:p>
            <a:pPr>
              <a:lnSpc>
                <a:spcPct val="80000"/>
              </a:lnSpc>
              <a:buFontTx/>
              <a:buNone/>
            </a:pPr>
            <a:endParaRPr lang="en-US" altLang="en-US" sz="2400"/>
          </a:p>
          <a:p>
            <a:pPr>
              <a:lnSpc>
                <a:spcPct val="80000"/>
              </a:lnSpc>
              <a:buFontTx/>
              <a:buNone/>
            </a:pPr>
            <a:r>
              <a:rPr lang="en-US" altLang="en-US" sz="2400"/>
              <a:t>	</a:t>
            </a:r>
            <a:r>
              <a:rPr lang="en-US" altLang="en-US" sz="2400" b="1"/>
              <a:t>Adapun kifarat zihar :</a:t>
            </a:r>
            <a:r>
              <a:rPr lang="en-US" altLang="en-US" sz="2400"/>
              <a:t> </a:t>
            </a:r>
          </a:p>
          <a:p>
            <a:pPr>
              <a:lnSpc>
                <a:spcPct val="80000"/>
              </a:lnSpc>
              <a:buFontTx/>
              <a:buNone/>
            </a:pPr>
            <a:r>
              <a:rPr lang="en-US" altLang="en-US" sz="2400"/>
              <a:t>	a. memerdekakan seorang hamba sahaya.</a:t>
            </a:r>
          </a:p>
          <a:p>
            <a:pPr>
              <a:lnSpc>
                <a:spcPct val="80000"/>
              </a:lnSpc>
              <a:buFontTx/>
              <a:buNone/>
            </a:pPr>
            <a:r>
              <a:rPr lang="en-US" altLang="en-US" sz="2400"/>
              <a:t>	b. bila tidak menemukan, maka ia wajib berpuasa sela- </a:t>
            </a:r>
          </a:p>
          <a:p>
            <a:pPr>
              <a:lnSpc>
                <a:spcPct val="80000"/>
              </a:lnSpc>
              <a:buFontTx/>
              <a:buNone/>
            </a:pPr>
            <a:r>
              <a:rPr lang="en-US" altLang="en-US" sz="2400"/>
              <a:t>       ma 2 bulan berturut-turut.</a:t>
            </a:r>
          </a:p>
          <a:p>
            <a:pPr>
              <a:lnSpc>
                <a:spcPct val="80000"/>
              </a:lnSpc>
              <a:buFontTx/>
              <a:buNone/>
            </a:pPr>
            <a:r>
              <a:rPr lang="en-US" altLang="en-US" sz="2400"/>
              <a:t>	c. bila tidak mampu, maka ia wajib memberi makan 60 </a:t>
            </a:r>
          </a:p>
          <a:p>
            <a:pPr>
              <a:lnSpc>
                <a:spcPct val="80000"/>
              </a:lnSpc>
              <a:buFontTx/>
              <a:buNone/>
            </a:pPr>
            <a:r>
              <a:rPr lang="en-US" altLang="en-US" sz="2400"/>
              <a:t>       orang fakir miskin.  </a:t>
            </a:r>
          </a:p>
        </p:txBody>
      </p:sp>
    </p:spTree>
  </p:cSld>
  <p:clrMapOvr>
    <a:masterClrMapping/>
  </p:clrMapOvr>
  <p:transition>
    <p:push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3F585E7C-AAEE-4B2B-9A75-7E25F9275130}"/>
              </a:ext>
            </a:extLst>
          </p:cNvPr>
          <p:cNvSpPr>
            <a:spLocks noGrp="1" noChangeArrowheads="1"/>
          </p:cNvSpPr>
          <p:nvPr>
            <p:ph type="title"/>
          </p:nvPr>
        </p:nvSpPr>
        <p:spPr>
          <a:xfrm>
            <a:off x="457200" y="292100"/>
            <a:ext cx="8229600" cy="962025"/>
          </a:xfrm>
        </p:spPr>
        <p:txBody>
          <a:bodyPr/>
          <a:lstStyle/>
          <a:p>
            <a:r>
              <a:rPr lang="en-US" altLang="en-US" sz="4000"/>
              <a:t>AYAT TENTANG ZIHAR</a:t>
            </a:r>
            <a:r>
              <a:rPr lang="en-US" altLang="en-US" sz="4800"/>
              <a:t> </a:t>
            </a:r>
          </a:p>
        </p:txBody>
      </p:sp>
      <p:sp>
        <p:nvSpPr>
          <p:cNvPr id="72707" name="Rectangle 3">
            <a:extLst>
              <a:ext uri="{FF2B5EF4-FFF2-40B4-BE49-F238E27FC236}">
                <a16:creationId xmlns:a16="http://schemas.microsoft.com/office/drawing/2014/main" id="{F8CE67CA-CD9A-4E41-AA83-C84750AF045E}"/>
              </a:ext>
            </a:extLst>
          </p:cNvPr>
          <p:cNvSpPr>
            <a:spLocks noGrp="1" noChangeArrowheads="1"/>
          </p:cNvSpPr>
          <p:nvPr>
            <p:ph type="body" idx="1"/>
          </p:nvPr>
        </p:nvSpPr>
        <p:spPr>
          <a:xfrm>
            <a:off x="228600" y="1143000"/>
            <a:ext cx="8686800" cy="5257800"/>
          </a:xfrm>
        </p:spPr>
        <p:txBody>
          <a:bodyPr/>
          <a:lstStyle/>
          <a:p>
            <a:pPr algn="ctr">
              <a:lnSpc>
                <a:spcPct val="90000"/>
              </a:lnSpc>
              <a:buFontTx/>
              <a:buNone/>
            </a:pP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3" pitchFamily="2" charset="2"/>
              </a:rPr>
              <a:t></a:t>
            </a:r>
            <a:r>
              <a:rPr lang="en-US" altLang="en-US" sz="2800">
                <a:sym typeface="HQPB4" pitchFamily="2" charset="2"/>
              </a:rPr>
              <a:t></a:t>
            </a:r>
            <a:r>
              <a:rPr lang="en-US" altLang="en-US" sz="2800">
                <a:sym typeface="HQPB3" pitchFamily="2" charset="2"/>
              </a:rPr>
              <a:t></a:t>
            </a:r>
            <a:r>
              <a:rPr lang="en-US" altLang="en-US" sz="2800">
                <a:sym typeface="HQPB5" pitchFamily="2" charset="2"/>
              </a:rPr>
              <a:t></a:t>
            </a:r>
            <a:r>
              <a:rPr lang="en-US" altLang="en-US" sz="2800">
                <a:sym typeface="HQPB1" pitchFamily="2" charset="2"/>
              </a:rPr>
              <a:t></a:t>
            </a:r>
            <a:r>
              <a:rPr lang="en-US" altLang="en-US" sz="2800"/>
              <a:t> </a:t>
            </a:r>
          </a:p>
          <a:p>
            <a:pPr algn="ctr">
              <a:lnSpc>
                <a:spcPct val="90000"/>
              </a:lnSpc>
              <a:buFontTx/>
              <a:buNone/>
            </a:pP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t> </a:t>
            </a:r>
            <a:endParaRPr lang="en-US" altLang="en-US" sz="2800">
              <a:sym typeface="HQPB4" pitchFamily="2" charset="2"/>
            </a:endParaRPr>
          </a:p>
          <a:p>
            <a:pPr algn="ctr">
              <a:lnSpc>
                <a:spcPct val="90000"/>
              </a:lnSpc>
              <a:buFontTx/>
              <a:buNone/>
            </a:pPr>
            <a:r>
              <a:rPr lang="en-US" altLang="en-US">
                <a:sym typeface="HQPB4" pitchFamily="2" charset="2"/>
              </a:rPr>
              <a:t> </a:t>
            </a:r>
            <a:r>
              <a:rPr lang="en-US" altLang="en-US">
                <a:sym typeface="HQPB2" pitchFamily="2" charset="2"/>
              </a:rPr>
              <a:t></a:t>
            </a:r>
            <a:r>
              <a:rPr lang="en-US" altLang="en-US">
                <a:sym typeface="HQPB4" pitchFamily="2" charset="2"/>
              </a:rPr>
              <a:t> </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endParaRPr lang="en-US" altLang="en-US" sz="2800"/>
          </a:p>
          <a:p>
            <a:pPr>
              <a:lnSpc>
                <a:spcPct val="90000"/>
              </a:lnSpc>
              <a:buFontTx/>
              <a:buNone/>
            </a:pPr>
            <a:r>
              <a:rPr lang="en-US" altLang="en-US" sz="2800"/>
              <a:t>Orang-orang yang menzhihar isterinya di antara ka-</a:t>
            </a:r>
          </a:p>
          <a:p>
            <a:pPr>
              <a:lnSpc>
                <a:spcPct val="90000"/>
              </a:lnSpc>
              <a:buFontTx/>
              <a:buNone/>
            </a:pPr>
            <a:r>
              <a:rPr lang="en-US" altLang="en-US" sz="2800"/>
              <a:t>mu, (menganggap isterinya sebagai ibunya, padahal)</a:t>
            </a:r>
          </a:p>
          <a:p>
            <a:pPr>
              <a:lnSpc>
                <a:spcPct val="90000"/>
              </a:lnSpc>
              <a:buFontTx/>
              <a:buNone/>
            </a:pPr>
            <a:r>
              <a:rPr lang="en-US" altLang="en-US" sz="2800"/>
              <a:t>Tiadalah isteri mereka itu ibu mereka. ibu-ibu mereka </a:t>
            </a:r>
          </a:p>
          <a:p>
            <a:pPr>
              <a:lnSpc>
                <a:spcPct val="90000"/>
              </a:lnSpc>
              <a:buFontTx/>
              <a:buNone/>
            </a:pPr>
            <a:r>
              <a:rPr lang="en-US" altLang="en-US" sz="2800"/>
              <a:t>tidak lain hanyalah wanita yang melahirkan mereka. </a:t>
            </a:r>
          </a:p>
          <a:p>
            <a:pPr>
              <a:lnSpc>
                <a:spcPct val="90000"/>
              </a:lnSpc>
              <a:buFontTx/>
              <a:buNone/>
            </a:pPr>
            <a:r>
              <a:rPr lang="en-US" altLang="en-US" sz="2800"/>
              <a:t>dan Sesungguhnya mereka sungguh-sungguh meng-</a:t>
            </a:r>
          </a:p>
          <a:p>
            <a:pPr>
              <a:lnSpc>
                <a:spcPct val="90000"/>
              </a:lnSpc>
              <a:buFontTx/>
              <a:buNone/>
            </a:pPr>
            <a:r>
              <a:rPr lang="en-US" altLang="en-US" sz="2800"/>
              <a:t>ucapkan suatu Perkataan mungkar dan dusta. dan </a:t>
            </a:r>
          </a:p>
          <a:p>
            <a:pPr>
              <a:lnSpc>
                <a:spcPct val="90000"/>
              </a:lnSpc>
              <a:buFontTx/>
              <a:buNone/>
            </a:pPr>
            <a:r>
              <a:rPr lang="en-US" altLang="en-US" sz="2800"/>
              <a:t>Sesungguhnya Allah Maha Pemaaf lagi Maha Pe-</a:t>
            </a:r>
          </a:p>
          <a:p>
            <a:pPr>
              <a:lnSpc>
                <a:spcPct val="90000"/>
              </a:lnSpc>
              <a:buFontTx/>
              <a:buNone/>
            </a:pPr>
            <a:r>
              <a:rPr lang="en-US" altLang="en-US" sz="2800"/>
              <a:t>ngampun (Al-Mujadilah : 2). </a:t>
            </a:r>
          </a:p>
        </p:txBody>
      </p:sp>
    </p:spTree>
  </p:cSld>
  <p:clrMapOvr>
    <a:masterClrMapping/>
  </p:clrMapOvr>
  <p:transition>
    <p:push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a:extLst>
              <a:ext uri="{FF2B5EF4-FFF2-40B4-BE49-F238E27FC236}">
                <a16:creationId xmlns:a16="http://schemas.microsoft.com/office/drawing/2014/main" id="{144EF1F9-D310-44E0-91DF-BBAE69FCDF8E}"/>
              </a:ext>
            </a:extLst>
          </p:cNvPr>
          <p:cNvSpPr>
            <a:spLocks noGrp="1" noChangeArrowheads="1"/>
          </p:cNvSpPr>
          <p:nvPr>
            <p:ph type="body" idx="1"/>
          </p:nvPr>
        </p:nvSpPr>
        <p:spPr>
          <a:xfrm>
            <a:off x="457200" y="381000"/>
            <a:ext cx="8229600" cy="5715000"/>
          </a:xfrm>
        </p:spPr>
        <p:txBody>
          <a:bodyPr/>
          <a:lstStyle/>
          <a:p>
            <a:pPr>
              <a:buFontTx/>
              <a:buNone/>
            </a:pPr>
            <a:r>
              <a:rPr lang="en-US" altLang="en-US" sz="2800"/>
              <a:t>5. LI’AN (menuduh berzina), adalah sumpah seo-rang suami dengan menuduh isterinya melaku-kan zina dengan tidak bisa menghadirkan saksi- saksi, sumpah itu diucapkan sebanyak 4 kali bahwa tuduhannya benar dan pada sumpah yang kelima ia meminta laknat Allah pada diri-nya seandainya dia berdusta. Pihak isteri boleh membantah dengan cara bersumpah kembali se-banyak 4 kali, dan yang kelima ia bersedia mene rima laknat Allah apabila tuduhan suaminya ter sebut benar. Setelah itu maka putuslah pernikah an keduanya selamanya. Hal ini sesuai dengan firman Allah sbb.</a:t>
            </a:r>
          </a:p>
        </p:txBody>
      </p:sp>
    </p:spTree>
  </p:cSld>
  <p:clrMapOvr>
    <a:masterClrMapping/>
  </p:clrMapOvr>
  <p:transition>
    <p:push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a:extLst>
              <a:ext uri="{FF2B5EF4-FFF2-40B4-BE49-F238E27FC236}">
                <a16:creationId xmlns:a16="http://schemas.microsoft.com/office/drawing/2014/main" id="{172F1491-812A-4195-9EA9-CBAAD63EC2F2}"/>
              </a:ext>
            </a:extLst>
          </p:cNvPr>
          <p:cNvSpPr>
            <a:spLocks noGrp="1" noChangeArrowheads="1"/>
          </p:cNvSpPr>
          <p:nvPr>
            <p:ph type="body" idx="1"/>
          </p:nvPr>
        </p:nvSpPr>
        <p:spPr>
          <a:xfrm>
            <a:off x="457200" y="914400"/>
            <a:ext cx="8229600" cy="4724400"/>
          </a:xfrm>
        </p:spPr>
        <p:txBody>
          <a:bodyPr/>
          <a:lstStyle/>
          <a:p>
            <a:pPr>
              <a:buFontTx/>
              <a:buNone/>
            </a:pPr>
            <a:r>
              <a:rPr lang="en-US" altLang="en-US"/>
              <a:t>  </a:t>
            </a:r>
          </a:p>
          <a:p>
            <a:pPr algn="ctr">
              <a:buFontTx/>
              <a:buNone/>
            </a:pPr>
            <a:r>
              <a:rPr lang="en-US" altLang="en-US"/>
              <a:t>  </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t> </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t> </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5" pitchFamily="2" charset="2"/>
              </a:rPr>
              <a:t></a:t>
            </a:r>
            <a:r>
              <a:rPr lang="en-US" altLang="en-US" sz="3600"/>
              <a:t> </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3" pitchFamily="2" charset="2"/>
              </a:rPr>
              <a:t></a:t>
            </a:r>
            <a:r>
              <a:rPr lang="en-US" altLang="en-US" sz="3600">
                <a:sym typeface="HQPB4" pitchFamily="2" charset="2"/>
              </a:rPr>
              <a:t></a:t>
            </a:r>
            <a:r>
              <a:rPr lang="en-US" altLang="en-US" sz="3600">
                <a:sym typeface="HQPB3"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r>
              <a:rPr lang="en-US" altLang="en-US"/>
              <a:t> </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4"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a:t>  </a:t>
            </a:r>
            <a:r>
              <a:rPr lang="en-US" altLang="en-US">
                <a:sym typeface="HQPB5" pitchFamily="2" charset="2"/>
              </a:rPr>
              <a:t>                    </a:t>
            </a:r>
            <a:r>
              <a:rPr lang="en-US" altLang="en-US" sz="3600">
                <a:sym typeface="HQPB2" pitchFamily="2" charset="2"/>
              </a:rPr>
              <a:t></a:t>
            </a:r>
            <a:r>
              <a:rPr lang="ar-SA" altLang="en-US" sz="3600"/>
              <a:t> </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t> </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t> </a:t>
            </a:r>
            <a:r>
              <a:rPr lang="en-US" altLang="en-US" sz="3600">
                <a:sym typeface="HQPB5" pitchFamily="2" charset="2"/>
              </a:rPr>
              <a:t></a:t>
            </a:r>
          </a:p>
          <a:p>
            <a:pPr>
              <a:buFontTx/>
              <a:buNone/>
            </a:pPr>
            <a:r>
              <a:rPr lang="en-US" altLang="en-US"/>
              <a:t>   </a:t>
            </a:r>
          </a:p>
          <a:p>
            <a:pPr algn="ctr">
              <a:buFontTx/>
              <a:buNone/>
            </a:pPr>
            <a:r>
              <a:rPr lang="en-US" altLang="en-US">
                <a:sym typeface="HQPB2" pitchFamily="2" charset="2"/>
              </a:rPr>
              <a:t> </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2" pitchFamily="2" charset="2"/>
              </a:rPr>
              <a:t> </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t> </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1" pitchFamily="2" charset="2"/>
              </a:rPr>
              <a:t> </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r>
              <a:rPr lang="ar-SA" altLang="en-US" sz="3600"/>
              <a:t> </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ar-SA" altLang="en-US" sz="3600"/>
              <a:t> </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r>
              <a:rPr lang="en-US" altLang="en-US" sz="3600">
                <a:sym typeface="HQPB5" pitchFamily="2" charset="2"/>
              </a:rPr>
              <a:t></a:t>
            </a:r>
            <a:r>
              <a:rPr lang="en-US" altLang="en-US" sz="3600">
                <a:sym typeface="HQPB2" pitchFamily="2" charset="2"/>
              </a:rPr>
              <a:t></a:t>
            </a:r>
            <a:endParaRPr lang="en-US" altLang="en-US" sz="3600"/>
          </a:p>
          <a:p>
            <a:pPr algn="ctr">
              <a:buFontTx/>
              <a:buNone/>
            </a:pPr>
            <a:r>
              <a:rPr lang="en-US" altLang="en-US" sz="3600"/>
              <a:t>   </a:t>
            </a:r>
            <a:r>
              <a:rPr lang="en-US" altLang="en-US" sz="3600">
                <a:sym typeface="HQPB2" pitchFamily="2" charset="2"/>
              </a:rPr>
              <a:t></a:t>
            </a:r>
            <a:r>
              <a:rPr lang="en-US" altLang="en-US" sz="3600"/>
              <a:t> </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1" pitchFamily="2" charset="2"/>
              </a:rPr>
              <a:t></a:t>
            </a:r>
            <a:r>
              <a:rPr lang="en-US" altLang="en-US" sz="3600">
                <a:sym typeface="HQPB4" pitchFamily="2" charset="2"/>
              </a:rPr>
              <a:t></a:t>
            </a:r>
            <a:r>
              <a:rPr lang="en-US" altLang="en-US" sz="3600">
                <a:sym typeface="HQPB1" pitchFamily="2" charset="2"/>
              </a:rPr>
              <a:t></a:t>
            </a:r>
            <a:r>
              <a:rPr lang="en-US" altLang="en-US" sz="3600">
                <a:sym typeface="HQPB2" pitchFamily="2" charset="2"/>
              </a:rPr>
              <a:t></a:t>
            </a:r>
            <a:r>
              <a:rPr lang="en-US" altLang="en-US" sz="3600">
                <a:sym typeface="HQPB5" pitchFamily="2" charset="2"/>
              </a:rPr>
              <a:t></a:t>
            </a:r>
            <a:r>
              <a:rPr lang="en-US" altLang="en-US" sz="3600">
                <a:sym typeface="HQPB2" pitchFamily="2" charset="2"/>
              </a:rPr>
              <a:t></a:t>
            </a:r>
            <a:r>
              <a:rPr lang="en-US" altLang="en-US" sz="3600">
                <a:sym typeface="HQPB4" pitchFamily="2" charset="2"/>
              </a:rPr>
              <a:t></a:t>
            </a:r>
            <a:r>
              <a:rPr lang="en-US" altLang="en-US" sz="3600">
                <a:sym typeface="HQPB2" pitchFamily="2" charset="2"/>
              </a:rPr>
              <a:t></a:t>
            </a:r>
            <a:r>
              <a:rPr lang="en-US" altLang="en-US" sz="3600">
                <a:sym typeface="HQPB5" pitchFamily="2" charset="2"/>
              </a:rPr>
              <a:t></a:t>
            </a:r>
            <a:r>
              <a:rPr lang="en-US" altLang="en-US" sz="3600">
                <a:sym typeface="HQPB1" pitchFamily="2" charset="2"/>
              </a:rPr>
              <a:t></a:t>
            </a:r>
          </a:p>
        </p:txBody>
      </p:sp>
    </p:spTree>
  </p:cSld>
  <p:clrMapOvr>
    <a:masterClrMapping/>
  </p:clrMapOvr>
  <p:transition>
    <p:push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5" name="Rectangle 3">
            <a:extLst>
              <a:ext uri="{FF2B5EF4-FFF2-40B4-BE49-F238E27FC236}">
                <a16:creationId xmlns:a16="http://schemas.microsoft.com/office/drawing/2014/main" id="{84F0032E-A83D-4398-843B-0B241371114C}"/>
              </a:ext>
            </a:extLst>
          </p:cNvPr>
          <p:cNvSpPr>
            <a:spLocks noGrp="1" noChangeArrowheads="1"/>
          </p:cNvSpPr>
          <p:nvPr>
            <p:ph type="body" idx="1"/>
          </p:nvPr>
        </p:nvSpPr>
        <p:spPr>
          <a:xfrm>
            <a:off x="457200" y="304800"/>
            <a:ext cx="8229600" cy="5791200"/>
          </a:xfrm>
        </p:spPr>
        <p:txBody>
          <a:bodyPr/>
          <a:lstStyle/>
          <a:p>
            <a:pPr>
              <a:lnSpc>
                <a:spcPct val="90000"/>
              </a:lnSpc>
            </a:pPr>
            <a:r>
              <a:rPr lang="en-US" altLang="en-US" sz="2400"/>
              <a:t>Dan orang-orang yang menuduh isterinya (berzina), Padahal mereka tidak ada mempunyai saksi-saksi selain diri mereka sendiri, Maka persaksian orang itu ialah empat kali bersumpah dengan nama Allah, Sesungguhnya Dia adalah Termasuk orang-orang yang benar (An-Nur : 6 ).</a:t>
            </a:r>
          </a:p>
          <a:p>
            <a:pPr>
              <a:lnSpc>
                <a:spcPct val="90000"/>
              </a:lnSpc>
            </a:pPr>
            <a:r>
              <a:rPr lang="en-US" altLang="en-US" sz="2400"/>
              <a:t>Dan (sumpah) yang kelima: bahwa la'nat Allah atasnya, jika Dia Termasuk orang-orang yang berdusta[1030] (An-Nur : 7). </a:t>
            </a:r>
          </a:p>
          <a:p>
            <a:pPr>
              <a:lnSpc>
                <a:spcPct val="90000"/>
              </a:lnSpc>
            </a:pPr>
            <a:r>
              <a:rPr lang="en-US" altLang="en-US" sz="2400"/>
              <a:t>[1030] Maksud ayat 6 dan 7: orang yang menuduh Istrinya berbuat zina dengan tidak mengajukan empat orang saksi, haruslah bersumpah dengan nama Allah empat kali, bahwa Dia adalah benar dalam tuduhannya itu. kemudian Dia bersumpah sekali lagi bahwa Dia akan kena laknat Allah jika Dia berdusta. Masalah ini dalam fiqih dikenal dengan Li'an.</a:t>
            </a:r>
          </a:p>
          <a:p>
            <a:pPr>
              <a:lnSpc>
                <a:spcPct val="90000"/>
              </a:lnSpc>
              <a:buFontTx/>
              <a:buNone/>
            </a:pPr>
            <a:endParaRPr lang="en-US" altLang="en-US" sz="2400"/>
          </a:p>
        </p:txBody>
      </p:sp>
    </p:spTree>
  </p:cSld>
  <p:clrMapOvr>
    <a:masterClrMapping/>
  </p:clrMapOvr>
  <p:transition>
    <p:push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1" name="Rectangle 3">
            <a:extLst>
              <a:ext uri="{FF2B5EF4-FFF2-40B4-BE49-F238E27FC236}">
                <a16:creationId xmlns:a16="http://schemas.microsoft.com/office/drawing/2014/main" id="{EAFF85C3-F12E-4D96-B122-9300B88A5690}"/>
              </a:ext>
            </a:extLst>
          </p:cNvPr>
          <p:cNvSpPr>
            <a:spLocks noGrp="1" noChangeArrowheads="1"/>
          </p:cNvSpPr>
          <p:nvPr>
            <p:ph type="body" idx="1"/>
          </p:nvPr>
        </p:nvSpPr>
        <p:spPr>
          <a:xfrm>
            <a:off x="457200" y="762000"/>
            <a:ext cx="8229600" cy="5334000"/>
          </a:xfrm>
        </p:spPr>
        <p:txBody>
          <a:bodyPr/>
          <a:lstStyle/>
          <a:p>
            <a:pPr>
              <a:buFontTx/>
              <a:buNone/>
            </a:pPr>
            <a:r>
              <a:rPr lang="en-US" altLang="en-US"/>
              <a:t>6. SYIQOQ, yakni pertentangan atau per-cekcokan antara suami dan isteri, maka ia harus selesaikan diantara keduanya, bila penyelesaian tidak tercapai maka isteri dan suami masing-masing mengangkat ‘juru runding’ untuk menyelesaikannya, bila penyelesaian oleh juru runding tidak juga tercapai, maka diserahkan sepe-nuhnya diantara mereka apakah akan cerai atau lainnya.</a:t>
            </a:r>
          </a:p>
        </p:txBody>
      </p:sp>
    </p:spTree>
  </p:cSld>
  <p:clrMapOvr>
    <a:masterClrMapping/>
  </p:clrMapOvr>
  <p:transition>
    <p:push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a:extLst>
              <a:ext uri="{FF2B5EF4-FFF2-40B4-BE49-F238E27FC236}">
                <a16:creationId xmlns:a16="http://schemas.microsoft.com/office/drawing/2014/main" id="{F43ABFE7-F096-4B8A-95AC-A4E520E84E70}"/>
              </a:ext>
            </a:extLst>
          </p:cNvPr>
          <p:cNvSpPr>
            <a:spLocks noGrp="1" noChangeArrowheads="1"/>
          </p:cNvSpPr>
          <p:nvPr>
            <p:ph type="body" idx="1"/>
          </p:nvPr>
        </p:nvSpPr>
        <p:spPr>
          <a:xfrm>
            <a:off x="457200" y="457200"/>
            <a:ext cx="8229600" cy="5638800"/>
          </a:xfrm>
        </p:spPr>
        <p:txBody>
          <a:bodyPr/>
          <a:lstStyle/>
          <a:p>
            <a:pPr>
              <a:lnSpc>
                <a:spcPct val="80000"/>
              </a:lnSpc>
              <a:buFontTx/>
              <a:buNone/>
            </a:pPr>
            <a:r>
              <a:rPr lang="en-US" altLang="en-US" sz="2800"/>
              <a:t>Ayat tentang SYIQOQ :</a:t>
            </a:r>
          </a:p>
          <a:p>
            <a:pPr>
              <a:lnSpc>
                <a:spcPct val="80000"/>
              </a:lnSpc>
              <a:buFontTx/>
              <a:buNone/>
            </a:pPr>
            <a:endParaRPr lang="en-US" altLang="en-US" sz="2800"/>
          </a:p>
          <a:p>
            <a:pPr algn="ctr">
              <a:lnSpc>
                <a:spcPct val="80000"/>
              </a:lnSpc>
              <a:buFontTx/>
              <a:buNone/>
            </a:pPr>
            <a:r>
              <a:rPr lang="en-US" altLang="en-US">
                <a:sym typeface="HQPB2" pitchFamily="2" charset="2"/>
              </a:rPr>
              <a:t> </a:t>
            </a:r>
            <a:r>
              <a:rPr lang="en-US" altLang="en-US"/>
              <a:t> </a:t>
            </a:r>
            <a:r>
              <a:rPr lang="en-US" altLang="en-US">
                <a:sym typeface="HQPB2" pitchFamily="2" charset="2"/>
              </a:rPr>
              <a:t></a:t>
            </a:r>
            <a:r>
              <a:rPr lang="en-US" altLang="en-US">
                <a:sym typeface="HQPB4" pitchFamily="2" charset="2"/>
              </a:rPr>
              <a:t></a:t>
            </a:r>
            <a:r>
              <a:rPr lang="en-US" altLang="en-US">
                <a:sym typeface="HQPB3" pitchFamily="2" charset="2"/>
              </a:rPr>
              <a:t></a:t>
            </a:r>
            <a:r>
              <a:rPr lang="en-US" altLang="en-US">
                <a:sym typeface="HQPB4" pitchFamily="2" charset="2"/>
              </a:rPr>
              <a:t></a:t>
            </a:r>
            <a:r>
              <a:rPr lang="en-US" altLang="en-US">
                <a:sym typeface="HQPB3"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endParaRPr lang="en-US" altLang="en-US" sz="2800"/>
          </a:p>
          <a:p>
            <a:pPr algn="ctr">
              <a:lnSpc>
                <a:spcPct val="80000"/>
              </a:lnSpc>
              <a:buFontTx/>
              <a:buNone/>
            </a:pPr>
            <a:r>
              <a:rPr lang="en-US" altLang="en-US"/>
              <a:t>   </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t> </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endParaRPr lang="en-US" altLang="en-US" sz="2800"/>
          </a:p>
          <a:p>
            <a:pPr algn="ctr">
              <a:lnSpc>
                <a:spcPct val="80000"/>
              </a:lnSpc>
              <a:buFontTx/>
              <a:buNone/>
            </a:pPr>
            <a:r>
              <a:rPr lang="en-US" altLang="en-US">
                <a:sym typeface="HQPB4" pitchFamily="2" charset="2"/>
              </a:rPr>
              <a:t></a:t>
            </a:r>
            <a:r>
              <a:rPr lang="en-US" altLang="en-US"/>
              <a:t> </a:t>
            </a:r>
            <a:r>
              <a:rPr lang="en-US" altLang="en-US">
                <a:sym typeface="HQPB4" pitchFamily="2" charset="2"/>
              </a:rPr>
              <a:t> </a:t>
            </a:r>
            <a:r>
              <a:rPr lang="en-US" altLang="en-US">
                <a:sym typeface="HQPB2" pitchFamily="2" charset="2"/>
              </a:rPr>
              <a:t></a:t>
            </a:r>
            <a:r>
              <a:rPr lang="ar-SA" altLang="en-US"/>
              <a:t> </a:t>
            </a:r>
            <a:r>
              <a:rPr lang="en-US" altLang="en-US">
                <a:sym typeface="HQPB4" pitchFamily="2" charset="2"/>
              </a:rPr>
              <a:t></a:t>
            </a:r>
            <a:r>
              <a:rPr lang="en-US" altLang="en-US"/>
              <a:t> </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endParaRPr lang="en-US" altLang="en-US"/>
          </a:p>
          <a:p>
            <a:pPr>
              <a:lnSpc>
                <a:spcPct val="80000"/>
              </a:lnSpc>
              <a:buFontTx/>
              <a:buNone/>
            </a:pPr>
            <a:r>
              <a:rPr lang="ar-SA" altLang="en-US"/>
              <a:t> </a:t>
            </a:r>
            <a:r>
              <a:rPr lang="en-US" altLang="en-US" sz="2400"/>
              <a:t>35. Dan jika kamu khawatirkan ada persengketaan antara keduanya, Maka kirimlah seorang hakam[</a:t>
            </a:r>
            <a:r>
              <a:rPr lang="en-US" altLang="en-US" sz="2400">
                <a:solidFill>
                  <a:schemeClr val="folHlink"/>
                </a:solidFill>
              </a:rPr>
              <a:t>293</a:t>
            </a:r>
            <a:r>
              <a:rPr lang="en-US" altLang="en-US" sz="2400"/>
              <a:t>] dari kelu-arga laki-laki dan seorang hakam dari keluarga peremp-uan. Jika kedua orang hakam itu bermaksud Mengada-kan perbaikan, niscaya Allah memberi taufik kepada suami-isteri itu. Sesungguhnya Allah Maha mengetahui lagi Maha Mengenal.</a:t>
            </a:r>
          </a:p>
          <a:p>
            <a:pPr>
              <a:lnSpc>
                <a:spcPct val="80000"/>
              </a:lnSpc>
              <a:buFontTx/>
              <a:buNone/>
            </a:pPr>
            <a:endParaRPr lang="en-US" altLang="en-US" sz="2400"/>
          </a:p>
          <a:p>
            <a:pPr>
              <a:lnSpc>
                <a:spcPct val="80000"/>
              </a:lnSpc>
            </a:pPr>
            <a:r>
              <a:rPr lang="en-US" altLang="en-US" sz="2400"/>
              <a:t>[</a:t>
            </a:r>
            <a:r>
              <a:rPr lang="en-US" altLang="en-US" sz="2400">
                <a:solidFill>
                  <a:schemeClr val="folHlink"/>
                </a:solidFill>
              </a:rPr>
              <a:t>293</a:t>
            </a:r>
            <a:r>
              <a:rPr lang="en-US" altLang="en-US" sz="2400"/>
              <a:t>] Hakam ialah juru pendamai.</a:t>
            </a:r>
          </a:p>
        </p:txBody>
      </p:sp>
    </p:spTree>
  </p:cSld>
  <p:clrMapOvr>
    <a:masterClrMapping/>
  </p:clrMapOvr>
  <p:transition>
    <p:push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9F5E10D-128A-43FF-8A49-50F13C72B51F}"/>
              </a:ext>
            </a:extLst>
          </p:cNvPr>
          <p:cNvSpPr>
            <a:spLocks noGrp="1" noChangeArrowheads="1"/>
          </p:cNvSpPr>
          <p:nvPr>
            <p:ph type="title"/>
          </p:nvPr>
        </p:nvSpPr>
        <p:spPr/>
        <p:txBody>
          <a:bodyPr/>
          <a:lstStyle/>
          <a:p>
            <a:r>
              <a:rPr lang="en-US" altLang="en-US" sz="4000"/>
              <a:t>BEBERAPA CIRI KHUSUS HUKUM ISLAM </a:t>
            </a:r>
          </a:p>
        </p:txBody>
      </p:sp>
      <p:sp>
        <p:nvSpPr>
          <p:cNvPr id="7171" name="Rectangle 3">
            <a:extLst>
              <a:ext uri="{FF2B5EF4-FFF2-40B4-BE49-F238E27FC236}">
                <a16:creationId xmlns:a16="http://schemas.microsoft.com/office/drawing/2014/main" id="{86E8E5D8-8BDF-43C7-9CBB-CC7B1125CCD6}"/>
              </a:ext>
            </a:extLst>
          </p:cNvPr>
          <p:cNvSpPr>
            <a:spLocks noGrp="1" noChangeArrowheads="1"/>
          </p:cNvSpPr>
          <p:nvPr>
            <p:ph type="body" idx="1"/>
          </p:nvPr>
        </p:nvSpPr>
        <p:spPr/>
        <p:txBody>
          <a:bodyPr/>
          <a:lstStyle/>
          <a:p>
            <a:pPr marL="609600" indent="-609600">
              <a:buFontTx/>
              <a:buAutoNum type="arabicPeriod"/>
            </a:pPr>
            <a:r>
              <a:rPr lang="en-US" altLang="en-US"/>
              <a:t>Kewahyuan dasar-dasarnya yang umum</a:t>
            </a:r>
          </a:p>
          <a:p>
            <a:pPr marL="609600" indent="-609600">
              <a:buFontTx/>
              <a:buAutoNum type="arabicPeriod"/>
            </a:pPr>
            <a:r>
              <a:rPr lang="en-US" altLang="en-US"/>
              <a:t>Pendasaran ketentuan dalam hukum islam dengan akhlaq dan agama.</a:t>
            </a:r>
          </a:p>
          <a:p>
            <a:pPr marL="609600" indent="-609600">
              <a:buFontTx/>
              <a:buAutoNum type="arabicPeriod"/>
            </a:pPr>
            <a:r>
              <a:rPr lang="en-US" altLang="en-US"/>
              <a:t>Rangkapnya balasan bagi para pelang-garnya.</a:t>
            </a:r>
          </a:p>
          <a:p>
            <a:pPr marL="609600" indent="-609600">
              <a:buFontTx/>
              <a:buAutoNum type="arabicPeriod"/>
            </a:pPr>
            <a:r>
              <a:rPr lang="en-US" altLang="en-US"/>
              <a:t>Bersifat collectivisme hukum islam.</a:t>
            </a:r>
          </a:p>
        </p:txBody>
      </p:sp>
    </p:spTree>
  </p:cSld>
  <p:clrMapOvr>
    <a:masterClrMapping/>
  </p:clrMapOvr>
  <p:transition>
    <p:push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E8F75669-52BF-420B-8A4F-89380C7C0A90}"/>
              </a:ext>
            </a:extLst>
          </p:cNvPr>
          <p:cNvSpPr>
            <a:spLocks noGrp="1" noChangeArrowheads="1"/>
          </p:cNvSpPr>
          <p:nvPr>
            <p:ph type="title"/>
          </p:nvPr>
        </p:nvSpPr>
        <p:spPr>
          <a:xfrm>
            <a:off x="533400" y="292100"/>
            <a:ext cx="8153400" cy="1236663"/>
          </a:xfrm>
        </p:spPr>
        <p:txBody>
          <a:bodyPr/>
          <a:lstStyle/>
          <a:p>
            <a:r>
              <a:rPr lang="en-US" altLang="en-US" sz="3200"/>
              <a:t>POLIGAMI (BERISTERI LEBIH DARI 1 ORANG)</a:t>
            </a:r>
            <a:r>
              <a:rPr lang="en-US" altLang="en-US" sz="4000"/>
              <a:t> </a:t>
            </a:r>
          </a:p>
        </p:txBody>
      </p:sp>
      <p:sp>
        <p:nvSpPr>
          <p:cNvPr id="80899" name="Rectangle 3">
            <a:extLst>
              <a:ext uri="{FF2B5EF4-FFF2-40B4-BE49-F238E27FC236}">
                <a16:creationId xmlns:a16="http://schemas.microsoft.com/office/drawing/2014/main" id="{581CE24F-1670-4CA4-A99D-529F85FCA91F}"/>
              </a:ext>
            </a:extLst>
          </p:cNvPr>
          <p:cNvSpPr>
            <a:spLocks noGrp="1" noChangeArrowheads="1"/>
          </p:cNvSpPr>
          <p:nvPr>
            <p:ph type="body" idx="1"/>
          </p:nvPr>
        </p:nvSpPr>
        <p:spPr>
          <a:xfrm>
            <a:off x="457200" y="1600200"/>
            <a:ext cx="8382000" cy="4953000"/>
          </a:xfrm>
        </p:spPr>
        <p:txBody>
          <a:bodyPr/>
          <a:lstStyle/>
          <a:p>
            <a:pPr>
              <a:lnSpc>
                <a:spcPct val="80000"/>
              </a:lnSpc>
              <a:buFontTx/>
              <a:buNone/>
            </a:pPr>
            <a:r>
              <a:rPr lang="en-US" altLang="en-US" sz="2800" b="1"/>
              <a:t>Sejarah :</a:t>
            </a:r>
          </a:p>
          <a:p>
            <a:pPr>
              <a:lnSpc>
                <a:spcPct val="80000"/>
              </a:lnSpc>
              <a:buFontTx/>
              <a:buNone/>
            </a:pPr>
            <a:endParaRPr lang="en-US" altLang="en-US" sz="2000"/>
          </a:p>
          <a:p>
            <a:pPr>
              <a:lnSpc>
                <a:spcPct val="80000"/>
              </a:lnSpc>
              <a:buFontTx/>
              <a:buNone/>
            </a:pPr>
            <a:r>
              <a:rPr lang="en-US" altLang="en-US" sz="2000"/>
              <a:t>Poligami telah berlaku sejak jauh sebelum Islam datang. Bangsa-bangsa Eropa seperti Rusia, Yugoslavia, Cekoslavia, Jerman, Belgia, Belanda, Denmark, Swedia, Inggris, dan lainnya biasa melakukan poligami. Demikian pula pada bangsa-bangsa Timur seperti Ibrani (Yahudi), Arab, Cina, dsb. Mereka-mereka berpoligami. Agama Nasranipun pada mulanya tidak melarang poligami, karena tidak ditemukan satu ayatpun dalam Injil yang melaang untuk berpoligami.  </a:t>
            </a:r>
          </a:p>
          <a:p>
            <a:pPr>
              <a:lnSpc>
                <a:spcPct val="80000"/>
              </a:lnSpc>
              <a:buFontTx/>
              <a:buNone/>
            </a:pPr>
            <a:r>
              <a:rPr lang="en-US" altLang="en-US" sz="1800"/>
              <a:t> </a:t>
            </a:r>
            <a:r>
              <a:rPr lang="en-US" altLang="en-US" sz="2000"/>
              <a:t>Orang-orang Eropa saat ini melaksanakan monogami tidak lain hanya kebetulan kebanyakan orang Eropa beragama Nasrani. Pada mulanya orang Yunani dan Romawi telah lebih dahulu melarang berpoligami, kemudian setelah mereka memeluk agama Kristen kebiasaan mono-gami tersebut mereka lakukan sesuai nenek moyang mereka, jadi bu-kanlah peraturan dari agama Nasrani, yang masuk ke negeri mereka, tetapi monogami merupakan peraturan lama yang telah berlaku sejak mereka menganut agama</a:t>
            </a:r>
            <a:r>
              <a:rPr lang="en-US" altLang="en-US" sz="2400"/>
              <a:t> </a:t>
            </a:r>
            <a:r>
              <a:rPr lang="en-US" altLang="en-US" sz="2000"/>
              <a:t>berhala.</a:t>
            </a:r>
            <a:r>
              <a:rPr lang="en-US" altLang="en-US" sz="2400"/>
              <a:t> </a:t>
            </a:r>
            <a:endParaRPr lang="en-US" altLang="en-US" sz="2000"/>
          </a:p>
        </p:txBody>
      </p:sp>
    </p:spTree>
  </p:cSld>
  <p:clrMapOvr>
    <a:masterClrMapping/>
  </p:clrMapOvr>
  <p:transition>
    <p:push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a:extLst>
              <a:ext uri="{FF2B5EF4-FFF2-40B4-BE49-F238E27FC236}">
                <a16:creationId xmlns:a16="http://schemas.microsoft.com/office/drawing/2014/main" id="{C7C15F2D-4189-4C5B-9A98-514E8A0E26BF}"/>
              </a:ext>
            </a:extLst>
          </p:cNvPr>
          <p:cNvSpPr>
            <a:spLocks noGrp="1" noChangeArrowheads="1"/>
          </p:cNvSpPr>
          <p:nvPr>
            <p:ph type="body" idx="1"/>
          </p:nvPr>
        </p:nvSpPr>
        <p:spPr>
          <a:xfrm>
            <a:off x="457200" y="304800"/>
            <a:ext cx="8229600" cy="5791200"/>
          </a:xfrm>
        </p:spPr>
        <p:txBody>
          <a:bodyPr/>
          <a:lstStyle/>
          <a:p>
            <a:pPr>
              <a:lnSpc>
                <a:spcPct val="80000"/>
              </a:lnSpc>
              <a:buFontTx/>
              <a:buNone/>
            </a:pPr>
            <a:r>
              <a:rPr lang="en-US" altLang="en-US" sz="2000"/>
              <a:t>Gereja hanya melanjutkan larangan poligami dan menganggapnya da-tang dari aturan agama. Padahal lembaran-lembaran dari kitab Injil sendiri tidak menyebutkan adanya larangan poligami. </a:t>
            </a:r>
          </a:p>
          <a:p>
            <a:pPr>
              <a:lnSpc>
                <a:spcPct val="80000"/>
              </a:lnSpc>
              <a:buFontTx/>
              <a:buNone/>
            </a:pPr>
            <a:r>
              <a:rPr lang="en-US" altLang="en-US" sz="2000"/>
              <a:t>Allah sebagai pencipta manusia hapal betul tabiat mahluq ciptaannya ini yaitu bahwa kesanggupan seorang laki-laki untuk berketurunan lebih kuat dibanding wanita. Laki-laki sanggup melaksanakan bio-logisnya sejak ia baligh sampai akhir usianya. Sedangkan wanita tidak mampu melaksanakannya a.l. ketika sedang haid, nifas, hamil dan waktu menyusui. Kesanggupn wanita untuk berketurunan sampai usia 40 - 50 tahun. Ketika keadaan demikian, maka apakah suami harus melampiaskan nafsunya kepada wanita lain yang bukan isterinya tanpa nikah yang syah ?. Sedangkan Islam secara tegas melarang pelacuran, antara lain :</a:t>
            </a:r>
          </a:p>
          <a:p>
            <a:pPr>
              <a:lnSpc>
                <a:spcPct val="80000"/>
              </a:lnSpc>
              <a:buFontTx/>
              <a:buNone/>
            </a:pPr>
            <a:endParaRPr lang="en-US" altLang="en-US" sz="2000"/>
          </a:p>
          <a:p>
            <a:pPr>
              <a:lnSpc>
                <a:spcPct val="80000"/>
              </a:lnSpc>
              <a:buFontTx/>
              <a:buNone/>
            </a:pPr>
            <a:endParaRPr lang="en-US" altLang="en-US" sz="2000"/>
          </a:p>
          <a:p>
            <a:pPr>
              <a:lnSpc>
                <a:spcPct val="80000"/>
              </a:lnSpc>
              <a:buFontTx/>
              <a:buNone/>
            </a:pPr>
            <a:r>
              <a:rPr lang="en-US" altLang="en-US">
                <a:sym typeface="HQPB2" pitchFamily="2" charset="2"/>
              </a:rPr>
              <a:t></a:t>
            </a:r>
            <a:r>
              <a:rPr lang="ar-SA" altLang="en-US"/>
              <a:t> </a:t>
            </a:r>
            <a:r>
              <a:rPr lang="en-US" altLang="en-US">
                <a:sym typeface="HQPB5"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t> </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5" pitchFamily="2" charset="2"/>
              </a:rPr>
              <a:t></a:t>
            </a:r>
            <a:r>
              <a:rPr lang="en-US" altLang="en-US">
                <a:sym typeface="HQPB2"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2" pitchFamily="2" charset="2"/>
              </a:rPr>
              <a:t></a:t>
            </a:r>
            <a:r>
              <a:rPr lang="en-US" altLang="en-US">
                <a:sym typeface="HQPB5"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sym typeface="HQPB2" pitchFamily="2" charset="2"/>
              </a:rPr>
              <a:t></a:t>
            </a:r>
            <a:r>
              <a:rPr lang="en-US" altLang="en-US">
                <a:sym typeface="HQPB4" pitchFamily="2" charset="2"/>
              </a:rPr>
              <a:t></a:t>
            </a:r>
            <a:r>
              <a:rPr lang="en-US" altLang="en-US">
                <a:sym typeface="HQPB1" pitchFamily="2" charset="2"/>
              </a:rPr>
              <a:t></a:t>
            </a:r>
            <a:r>
              <a:rPr lang="en-US" altLang="en-US">
                <a:sym typeface="HQPB5" pitchFamily="2" charset="2"/>
              </a:rPr>
              <a:t></a:t>
            </a:r>
            <a:r>
              <a:rPr lang="en-US" altLang="en-US">
                <a:sym typeface="HQPB1" pitchFamily="2" charset="2"/>
              </a:rPr>
              <a:t></a:t>
            </a:r>
            <a:r>
              <a:rPr lang="en-US" altLang="en-US">
                <a:sym typeface="HQPB4" pitchFamily="2" charset="2"/>
              </a:rPr>
              <a:t></a:t>
            </a:r>
            <a:r>
              <a:rPr lang="en-US" altLang="en-US">
                <a:sym typeface="HQPB2" pitchFamily="2" charset="2"/>
              </a:rPr>
              <a:t></a:t>
            </a:r>
            <a:r>
              <a:rPr lang="en-US" altLang="en-US">
                <a:sym typeface="HQPB5" pitchFamily="2" charset="2"/>
              </a:rPr>
              <a:t></a:t>
            </a:r>
            <a:r>
              <a:rPr lang="en-US" altLang="en-US">
                <a:sym typeface="HQPB1" pitchFamily="2" charset="2"/>
              </a:rPr>
              <a:t></a:t>
            </a:r>
            <a:r>
              <a:rPr lang="en-US" altLang="en-US"/>
              <a:t> </a:t>
            </a:r>
            <a:r>
              <a:rPr lang="en-US" altLang="en-US">
                <a:sym typeface="HQPB2" pitchFamily="2" charset="2"/>
              </a:rPr>
              <a:t></a:t>
            </a:r>
            <a:r>
              <a:rPr lang="en-US" altLang="en-US">
                <a:sym typeface="HQPB5" pitchFamily="2" charset="2"/>
              </a:rPr>
              <a:t></a:t>
            </a:r>
            <a:r>
              <a:rPr lang="en-US" altLang="en-US">
                <a:sym typeface="HQPB2" pitchFamily="2" charset="2"/>
              </a:rPr>
              <a:t></a:t>
            </a:r>
          </a:p>
          <a:p>
            <a:pPr>
              <a:lnSpc>
                <a:spcPct val="80000"/>
              </a:lnSpc>
              <a:buFontTx/>
              <a:buNone/>
            </a:pPr>
            <a:endParaRPr lang="en-US" altLang="en-US"/>
          </a:p>
          <a:p>
            <a:pPr>
              <a:lnSpc>
                <a:spcPct val="80000"/>
              </a:lnSpc>
              <a:buFontTx/>
              <a:buNone/>
            </a:pPr>
            <a:r>
              <a:rPr lang="en-US" altLang="en-US" sz="2000"/>
              <a:t>Dan janganlah kamu mendekati zina; Sesungguhnya zina itu adalah suatu perbuatan yang keji. dan suatu jalan yang buruk (Al-Isra : 32). </a:t>
            </a:r>
          </a:p>
          <a:p>
            <a:pPr>
              <a:lnSpc>
                <a:spcPct val="80000"/>
              </a:lnSpc>
              <a:buFontTx/>
              <a:buNone/>
            </a:pPr>
            <a:endParaRPr lang="en-US" altLang="en-US" sz="2000"/>
          </a:p>
        </p:txBody>
      </p:sp>
    </p:spTree>
  </p:cSld>
  <p:clrMapOvr>
    <a:masterClrMapping/>
  </p:clrMapOvr>
  <p:transition>
    <p:push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Rectangle 3">
            <a:extLst>
              <a:ext uri="{FF2B5EF4-FFF2-40B4-BE49-F238E27FC236}">
                <a16:creationId xmlns:a16="http://schemas.microsoft.com/office/drawing/2014/main" id="{68DC3F44-AADA-4D4E-94C0-37BF39D4221C}"/>
              </a:ext>
            </a:extLst>
          </p:cNvPr>
          <p:cNvSpPr>
            <a:spLocks noGrp="1" noChangeArrowheads="1"/>
          </p:cNvSpPr>
          <p:nvPr>
            <p:ph type="body" idx="1"/>
          </p:nvPr>
        </p:nvSpPr>
        <p:spPr>
          <a:xfrm>
            <a:off x="457200" y="381000"/>
            <a:ext cx="8229600" cy="5715000"/>
          </a:xfrm>
        </p:spPr>
        <p:txBody>
          <a:bodyPr/>
          <a:lstStyle/>
          <a:p>
            <a:pPr>
              <a:lnSpc>
                <a:spcPct val="80000"/>
              </a:lnSpc>
              <a:buFontTx/>
              <a:buNone/>
            </a:pPr>
            <a:r>
              <a:rPr lang="en-US" altLang="en-US" sz="2200"/>
              <a:t>Terkadang ada seorang suami beristeri mandul atau berpenyakit yang tidak mungkin diharapkan kesembuhannya, namun si is-teri ingin tetap diperistri olehnya, sedangkan suami mengha-rapkan adanya seorang anak. Apakah seorang suami harus te tap rela dengan keadaan seperti itu ? Demikian pula sebalik-nya ?</a:t>
            </a:r>
          </a:p>
          <a:p>
            <a:pPr>
              <a:lnSpc>
                <a:spcPct val="80000"/>
              </a:lnSpc>
              <a:buFontTx/>
              <a:buNone/>
            </a:pPr>
            <a:r>
              <a:rPr lang="en-US" altLang="en-US" sz="2200"/>
              <a:t>Terkadang ada pula seorang laki-laki yang karena kejiwaannya atau ka rena fifiknya sangat kuat nafsu birahinya, ia belum akan puas kalau hanya dilayani oleh satu isteri, maka sebagai gantiny agar ia tidak mengambil gundik yang dilarang agama, maka diizinkan untuk me-muaskan nafsunya dengan jalan yang halal melalui poligami.</a:t>
            </a:r>
          </a:p>
          <a:p>
            <a:pPr>
              <a:lnSpc>
                <a:spcPct val="80000"/>
              </a:lnSpc>
              <a:buFontTx/>
              <a:buNone/>
            </a:pPr>
            <a:r>
              <a:rPr lang="en-US" altLang="en-US" sz="2200"/>
              <a:t>Praktek poligami dalam dunia Islam ini memiliki banyak manfaat, anta-ra lain dan membersihkan masyarakat dari akhlaq yang tercela, dan menghindarkan penyakit masyarakat yang ba-nyak timbul di negara-negara yang tidak mengenal poligami.</a:t>
            </a:r>
          </a:p>
          <a:p>
            <a:pPr>
              <a:lnSpc>
                <a:spcPct val="80000"/>
              </a:lnSpc>
              <a:buFontTx/>
              <a:buNone/>
            </a:pPr>
            <a:r>
              <a:rPr lang="en-US" altLang="en-US" sz="2200"/>
              <a:t>Pada negara yang melarang adanya poligami banyak terjadi ke-fasikan dan kejahatan, sehingga pelacuran meningkat dan se-bagai akibatnya banyak anak lahir di luar nikah sampai men-capai 50% dari angka kelahiran yang ada. </a:t>
            </a:r>
          </a:p>
        </p:txBody>
      </p:sp>
    </p:spTree>
  </p:cSld>
  <p:clrMapOvr>
    <a:masterClrMapping/>
  </p:clrMapOvr>
  <p:transition>
    <p:push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1" name="Rectangle 3">
            <a:extLst>
              <a:ext uri="{FF2B5EF4-FFF2-40B4-BE49-F238E27FC236}">
                <a16:creationId xmlns:a16="http://schemas.microsoft.com/office/drawing/2014/main" id="{7664B43D-A44E-440E-99BE-65ECB2BC9CAD}"/>
              </a:ext>
            </a:extLst>
          </p:cNvPr>
          <p:cNvSpPr>
            <a:spLocks noGrp="1" noChangeArrowheads="1"/>
          </p:cNvSpPr>
          <p:nvPr>
            <p:ph type="body" idx="1"/>
          </p:nvPr>
        </p:nvSpPr>
        <p:spPr>
          <a:xfrm>
            <a:off x="457200" y="381000"/>
            <a:ext cx="8382000" cy="5867400"/>
          </a:xfrm>
        </p:spPr>
        <p:txBody>
          <a:bodyPr/>
          <a:lstStyle/>
          <a:p>
            <a:pPr>
              <a:lnSpc>
                <a:spcPct val="80000"/>
              </a:lnSpc>
              <a:buFontTx/>
              <a:buNone/>
            </a:pPr>
            <a:r>
              <a:rPr lang="en-US" altLang="en-US" sz="2400"/>
              <a:t>Pada tahun 1959 di Amerika Serikat setiap tahun lebih dari 100.000 anak lahir tanpa ayah yang syah, dan kita dapat memperkirakan berapa banyak hal itu terjadi saat ini.</a:t>
            </a:r>
          </a:p>
          <a:p>
            <a:pPr>
              <a:lnSpc>
                <a:spcPct val="80000"/>
              </a:lnSpc>
              <a:buFontTx/>
              <a:buNone/>
            </a:pPr>
            <a:r>
              <a:rPr lang="en-US" altLang="en-US" sz="2400"/>
              <a:t>Berbagai perbuatan keji, pergaulan bebas, telah melahirkan bermacam-macam penyakit berbahaya, merusak moral, mengganggu kehidupan rumah tangga dan secara diam-diam telah merenggangkan hubungan suami isteri. Ba-nyak rumah tangga hancur berantakan sampai tak ter-bentuk lagi. Silsilah nenek moyang seseorang menjadi kabur dan banyak orang yang tidak mengenal siapa se-benarnya ayah mereka.</a:t>
            </a:r>
          </a:p>
          <a:p>
            <a:pPr>
              <a:lnSpc>
                <a:spcPct val="80000"/>
              </a:lnSpc>
              <a:buFontTx/>
              <a:buNone/>
            </a:pPr>
            <a:r>
              <a:rPr lang="en-US" altLang="en-US" sz="2400"/>
              <a:t>Inilah salah satu kerusakan yang timbul sebagai akibat me-nentang fitrah, menyimpang dari ajaran Allah, dan inilah bukti kuat bahwa tujuan Islam itu lebih baik dan syari’at Islam adalah yang paling sesuai untuk manusia di bumi dan malaikat yang ada di langit. Inilah hakikat poligami dalam Islam, hukumnya bukan wajib, juga bukan sunnah, tetapi hanya dibolehkan saja dengan persyaratan yang ketat, dengan tujuan untuk kebaikan umat manusia. </a:t>
            </a:r>
          </a:p>
        </p:txBody>
      </p:sp>
    </p:spTree>
  </p:cSld>
  <p:clrMapOvr>
    <a:masterClrMapping/>
  </p:clrMapOvr>
  <p:transition>
    <p:push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681EABB0-468D-4F1A-BF7A-08F1BEF55B2D}"/>
              </a:ext>
            </a:extLst>
          </p:cNvPr>
          <p:cNvSpPr>
            <a:spLocks noGrp="1" noChangeArrowheads="1"/>
          </p:cNvSpPr>
          <p:nvPr>
            <p:ph type="title"/>
          </p:nvPr>
        </p:nvSpPr>
        <p:spPr>
          <a:xfrm>
            <a:off x="457200" y="512763"/>
            <a:ext cx="8229600" cy="923925"/>
          </a:xfrm>
        </p:spPr>
        <p:txBody>
          <a:bodyPr/>
          <a:lstStyle/>
          <a:p>
            <a:r>
              <a:rPr lang="en-US" altLang="en-US"/>
              <a:t>FARO’IDL (ILMU WARIS)</a:t>
            </a:r>
          </a:p>
        </p:txBody>
      </p:sp>
      <p:sp>
        <p:nvSpPr>
          <p:cNvPr id="90115" name="Rectangle 3">
            <a:extLst>
              <a:ext uri="{FF2B5EF4-FFF2-40B4-BE49-F238E27FC236}">
                <a16:creationId xmlns:a16="http://schemas.microsoft.com/office/drawing/2014/main" id="{FA373F54-8789-4EA6-9D1E-E968774E746B}"/>
              </a:ext>
            </a:extLst>
          </p:cNvPr>
          <p:cNvSpPr>
            <a:spLocks noGrp="1" noChangeArrowheads="1"/>
          </p:cNvSpPr>
          <p:nvPr>
            <p:ph type="body" idx="1"/>
          </p:nvPr>
        </p:nvSpPr>
        <p:spPr/>
        <p:txBody>
          <a:bodyPr/>
          <a:lstStyle/>
          <a:p>
            <a:pPr>
              <a:lnSpc>
                <a:spcPct val="90000"/>
              </a:lnSpc>
              <a:buFontTx/>
              <a:buNone/>
            </a:pPr>
            <a:r>
              <a:rPr lang="en-US" altLang="en-US"/>
              <a:t>Waris, secara bahasa adalah pindahnya se-suatu dari seseorang kepada orang lain atau dari satu kaum kepada kaum yang lain. Sedangkan menurut arti sebenarnya, adalah pindahnya hak milik orang yang meninggal dunia kepada para ahli warits-nya yang masih hidup, baik yang diting-galkannya itu berupa harta bergerak dan tidak bergerak atau hak-hak menurut hu-kum sya’ra.</a:t>
            </a:r>
          </a:p>
        </p:txBody>
      </p:sp>
    </p:spTree>
  </p:cSld>
  <p:clrMapOvr>
    <a:masterClrMapping/>
  </p:clrMapOvr>
  <p:transition>
    <p:push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D94A95E-6435-40B7-A118-C62CD2256EA2}"/>
              </a:ext>
            </a:extLst>
          </p:cNvPr>
          <p:cNvSpPr>
            <a:spLocks noGrp="1" noChangeArrowheads="1"/>
          </p:cNvSpPr>
          <p:nvPr>
            <p:ph type="title"/>
          </p:nvPr>
        </p:nvSpPr>
        <p:spPr>
          <a:xfrm>
            <a:off x="457200" y="292100"/>
            <a:ext cx="8229600" cy="1236663"/>
          </a:xfrm>
        </p:spPr>
        <p:txBody>
          <a:bodyPr/>
          <a:lstStyle/>
          <a:p>
            <a:r>
              <a:rPr lang="en-US" altLang="en-US" sz="3600"/>
              <a:t>BEBERAPA HAL YANG BERKAITAN DENGAN HARTA WARIS</a:t>
            </a:r>
          </a:p>
        </p:txBody>
      </p:sp>
      <p:sp>
        <p:nvSpPr>
          <p:cNvPr id="91139" name="Rectangle 3">
            <a:extLst>
              <a:ext uri="{FF2B5EF4-FFF2-40B4-BE49-F238E27FC236}">
                <a16:creationId xmlns:a16="http://schemas.microsoft.com/office/drawing/2014/main" id="{16ADAE6B-A197-4420-8D45-DD736457B9F9}"/>
              </a:ext>
            </a:extLst>
          </p:cNvPr>
          <p:cNvSpPr>
            <a:spLocks noGrp="1" noChangeArrowheads="1"/>
          </p:cNvSpPr>
          <p:nvPr>
            <p:ph type="body" idx="1"/>
          </p:nvPr>
        </p:nvSpPr>
        <p:spPr/>
        <p:txBody>
          <a:bodyPr/>
          <a:lstStyle/>
          <a:p>
            <a:pPr marL="609600" indent="-609600">
              <a:buFontTx/>
              <a:buNone/>
            </a:pPr>
            <a:r>
              <a:rPr lang="en-US" altLang="en-US" sz="2400"/>
              <a:t>Sebelum dilaksanakannya pembagian waris, beberapa hal yang harus diperhatikan, a.l.</a:t>
            </a:r>
          </a:p>
          <a:p>
            <a:pPr marL="609600" indent="-609600">
              <a:buFont typeface="Wingdings" panose="05000000000000000000" pitchFamily="2" charset="2"/>
              <a:buAutoNum type="arabicPeriod"/>
            </a:pPr>
            <a:r>
              <a:rPr lang="en-US" altLang="en-US" sz="2400"/>
              <a:t>Dikeluarkan dulu untuk biaya pemeliharaan mayat.</a:t>
            </a:r>
          </a:p>
          <a:p>
            <a:pPr marL="609600" indent="-609600">
              <a:buFont typeface="Wingdings" panose="05000000000000000000" pitchFamily="2" charset="2"/>
              <a:buAutoNum type="arabicPeriod"/>
            </a:pPr>
            <a:r>
              <a:rPr lang="en-US" altLang="en-US" sz="2400"/>
              <a:t>Pelunasan seluruh hutang piutang si mayat.</a:t>
            </a:r>
          </a:p>
          <a:p>
            <a:pPr marL="609600" indent="-609600">
              <a:buFont typeface="Wingdings" panose="05000000000000000000" pitchFamily="2" charset="2"/>
              <a:buAutoNum type="arabicPeriod"/>
            </a:pPr>
            <a:r>
              <a:rPr lang="en-US" altLang="en-US" sz="2400"/>
              <a:t>Keluarkan wasiat (bila ada), dan dilaksanakan bukan kepada ahli warits, dan besarnya tidak boleh lebih dari 1/3 harta warits (kecuali ada hal lain).</a:t>
            </a:r>
          </a:p>
          <a:p>
            <a:pPr marL="609600" indent="-609600">
              <a:buFont typeface="Wingdings" panose="05000000000000000000" pitchFamily="2" charset="2"/>
              <a:buAutoNum type="arabicPeriod"/>
            </a:pPr>
            <a:r>
              <a:rPr lang="en-US" altLang="en-US" sz="2400"/>
              <a:t>Membagi sisa harta kepada ahli warits sesuai petunjuk Qur’an, Hadits, dan Ijma Ummat (Para ahli Hukum Islam)</a:t>
            </a:r>
          </a:p>
        </p:txBody>
      </p:sp>
    </p:spTree>
  </p:cSld>
  <p:clrMapOvr>
    <a:masterClrMapping/>
  </p:clrMapOvr>
  <p:transition>
    <p:push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a:extLst>
              <a:ext uri="{FF2B5EF4-FFF2-40B4-BE49-F238E27FC236}">
                <a16:creationId xmlns:a16="http://schemas.microsoft.com/office/drawing/2014/main" id="{FD979B5B-D404-401B-BF24-4B457E517105}"/>
              </a:ext>
            </a:extLst>
          </p:cNvPr>
          <p:cNvSpPr>
            <a:spLocks noGrp="1" noChangeArrowheads="1"/>
          </p:cNvSpPr>
          <p:nvPr>
            <p:ph type="body" idx="1"/>
          </p:nvPr>
        </p:nvSpPr>
        <p:spPr>
          <a:xfrm>
            <a:off x="457200" y="228600"/>
            <a:ext cx="8229600" cy="5867400"/>
          </a:xfrm>
        </p:spPr>
        <p:txBody>
          <a:bodyPr/>
          <a:lstStyle/>
          <a:p>
            <a:pPr marL="609600" indent="-609600" algn="ctr">
              <a:lnSpc>
                <a:spcPct val="80000"/>
              </a:lnSpc>
              <a:buFontTx/>
              <a:buNone/>
            </a:pPr>
            <a:r>
              <a:rPr lang="en-US" altLang="en-US" sz="2400"/>
              <a:t>Tertibnya pembagian Waris</a:t>
            </a:r>
          </a:p>
          <a:p>
            <a:pPr marL="609600" indent="-609600">
              <a:lnSpc>
                <a:spcPct val="80000"/>
              </a:lnSpc>
              <a:buFont typeface="Wingdings" panose="05000000000000000000" pitchFamily="2" charset="2"/>
              <a:buAutoNum type="arabicPeriod"/>
            </a:pPr>
            <a:r>
              <a:rPr lang="en-US" altLang="en-US" sz="2400"/>
              <a:t>Golongan ash-habul furudl, yakni orang-orang yang telah ditentukan bagian-bagiannya masing-masing.</a:t>
            </a:r>
          </a:p>
          <a:p>
            <a:pPr marL="609600" indent="-609600">
              <a:lnSpc>
                <a:spcPct val="80000"/>
              </a:lnSpc>
              <a:buFont typeface="Wingdings" panose="05000000000000000000" pitchFamily="2" charset="2"/>
              <a:buAutoNum type="arabicPeriod"/>
            </a:pPr>
            <a:r>
              <a:rPr lang="en-US" altLang="en-US" sz="2400"/>
              <a:t>Golongan ashobah nasabiyah</a:t>
            </a:r>
          </a:p>
          <a:p>
            <a:pPr marL="609600" indent="-609600">
              <a:lnSpc>
                <a:spcPct val="80000"/>
              </a:lnSpc>
              <a:buFont typeface="Wingdings" panose="05000000000000000000" pitchFamily="2" charset="2"/>
              <a:buAutoNum type="arabicPeriod"/>
            </a:pPr>
            <a:r>
              <a:rPr lang="en-US" altLang="en-US" sz="2400"/>
              <a:t>Rad, kepada ash-habul furudl sesuai ketentuan (selain kepada suami atau isteri)</a:t>
            </a:r>
          </a:p>
          <a:p>
            <a:pPr marL="609600" indent="-609600">
              <a:lnSpc>
                <a:spcPct val="80000"/>
              </a:lnSpc>
              <a:buFont typeface="Wingdings" panose="05000000000000000000" pitchFamily="2" charset="2"/>
              <a:buAutoNum type="arabicPeriod"/>
            </a:pPr>
            <a:r>
              <a:rPr lang="en-US" altLang="en-US" sz="2400"/>
              <a:t>Golongan Dzawil Arham, yaitu semua keluarga orang yang meninggal dunia yang tidak termasuk golongan ash-habul furudl dan golongan ashobah, seperti : saudara laki-laki ibu, saudara perempuan ibu, cucu laki -laki/perempuan dari anak perempuan, dst.</a:t>
            </a:r>
          </a:p>
          <a:p>
            <a:pPr marL="609600" indent="-609600">
              <a:lnSpc>
                <a:spcPct val="80000"/>
              </a:lnSpc>
              <a:buFont typeface="Wingdings" panose="05000000000000000000" pitchFamily="2" charset="2"/>
              <a:buAutoNum type="arabicPeriod"/>
            </a:pPr>
            <a:r>
              <a:rPr lang="en-US" altLang="en-US" sz="2400"/>
              <a:t>Rad kepada suami atau isteri, jika si mayat meninggal dengan tidak meninggalkan keturunan, atau saudara seorangpun.</a:t>
            </a:r>
          </a:p>
          <a:p>
            <a:pPr marL="609600" indent="-609600">
              <a:lnSpc>
                <a:spcPct val="80000"/>
              </a:lnSpc>
              <a:buFont typeface="Wingdings" panose="05000000000000000000" pitchFamily="2" charset="2"/>
              <a:buAutoNum type="arabicPeriod"/>
            </a:pPr>
            <a:r>
              <a:rPr lang="en-US" altLang="en-US" sz="2400"/>
              <a:t>Golongan ashobah sababi, yaitu Mu’tiq atau Mu’tiqoh.</a:t>
            </a:r>
          </a:p>
          <a:p>
            <a:pPr marL="609600" indent="-609600">
              <a:lnSpc>
                <a:spcPct val="80000"/>
              </a:lnSpc>
              <a:buFont typeface="Wingdings" panose="05000000000000000000" pitchFamily="2" charset="2"/>
              <a:buAutoNum type="arabicPeriod"/>
            </a:pPr>
            <a:r>
              <a:rPr lang="en-US" altLang="en-US" sz="2400"/>
              <a:t>Orang yang mendapat wasiat lebih dari 1/3</a:t>
            </a:r>
          </a:p>
          <a:p>
            <a:pPr marL="609600" indent="-609600">
              <a:lnSpc>
                <a:spcPct val="80000"/>
              </a:lnSpc>
              <a:buFont typeface="Wingdings" panose="05000000000000000000" pitchFamily="2" charset="2"/>
              <a:buAutoNum type="arabicPeriod"/>
            </a:pPr>
            <a:r>
              <a:rPr lang="en-US" altLang="en-US" sz="2400"/>
              <a:t>Baitaul mal (perbendaharaan negara Islam).</a:t>
            </a:r>
          </a:p>
        </p:txBody>
      </p:sp>
    </p:spTree>
  </p:cSld>
  <p:clrMapOvr>
    <a:masterClrMapping/>
  </p:clrMapOvr>
  <p:transition>
    <p:push dir="r"/>
  </p:transition>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9" name="Rectangle 3">
            <a:extLst>
              <a:ext uri="{FF2B5EF4-FFF2-40B4-BE49-F238E27FC236}">
                <a16:creationId xmlns:a16="http://schemas.microsoft.com/office/drawing/2014/main" id="{351AF21E-7E12-4977-897B-9AF7C12FC317}"/>
              </a:ext>
            </a:extLst>
          </p:cNvPr>
          <p:cNvSpPr>
            <a:spLocks noGrp="1" noChangeArrowheads="1"/>
          </p:cNvSpPr>
          <p:nvPr>
            <p:ph type="body" idx="1"/>
          </p:nvPr>
        </p:nvSpPr>
        <p:spPr>
          <a:xfrm>
            <a:off x="457200" y="457200"/>
            <a:ext cx="8229600" cy="5638800"/>
          </a:xfrm>
        </p:spPr>
        <p:txBody>
          <a:bodyPr/>
          <a:lstStyle/>
          <a:p>
            <a:pPr marL="609600" indent="-609600" algn="ctr">
              <a:buFontTx/>
              <a:buNone/>
            </a:pPr>
            <a:r>
              <a:rPr lang="en-US" altLang="en-US" sz="4000"/>
              <a:t>SEBAB-SEBAB SALING WARIS MEWARISI</a:t>
            </a:r>
          </a:p>
          <a:p>
            <a:pPr marL="609600" indent="-609600" algn="ctr">
              <a:buFontTx/>
              <a:buNone/>
            </a:pPr>
            <a:endParaRPr lang="en-US" altLang="en-US"/>
          </a:p>
          <a:p>
            <a:pPr marL="609600" indent="-609600">
              <a:buFont typeface="Wingdings" panose="05000000000000000000" pitchFamily="2" charset="2"/>
              <a:buAutoNum type="arabicPeriod"/>
            </a:pPr>
            <a:r>
              <a:rPr lang="en-US" altLang="en-US"/>
              <a:t>KERABAT YANG SEBENARNYA (ADANYA PERTALIAN DARAH.</a:t>
            </a:r>
          </a:p>
          <a:p>
            <a:pPr marL="609600" indent="-609600">
              <a:buFont typeface="Wingdings" panose="05000000000000000000" pitchFamily="2" charset="2"/>
              <a:buAutoNum type="arabicPeriod"/>
            </a:pPr>
            <a:r>
              <a:rPr lang="en-US" altLang="en-US"/>
              <a:t>HUBUNGAN PERNIKAHAN</a:t>
            </a:r>
          </a:p>
          <a:p>
            <a:pPr marL="609600" indent="-609600">
              <a:buFont typeface="Wingdings" panose="05000000000000000000" pitchFamily="2" charset="2"/>
              <a:buAutoNum type="arabicPeriod"/>
            </a:pPr>
            <a:r>
              <a:rPr lang="en-US" altLang="en-US"/>
              <a:t>AL-WALA, YAITU KERABAT HUKMIAH (MU’TIQ/MU’TIQOH)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p:cTn id="7" dur="500" fill="hold"/>
                                        <p:tgtEl>
                                          <p:spTgt spid="9625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625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625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96259">
                                            <p:txEl>
                                              <p:pRg st="2" end="2"/>
                                            </p:txEl>
                                          </p:spTgt>
                                        </p:tgtEl>
                                        <p:attrNameLst>
                                          <p:attrName>style.visibility</p:attrName>
                                        </p:attrNameLst>
                                      </p:cBhvr>
                                      <p:to>
                                        <p:strVal val="visible"/>
                                      </p:to>
                                    </p:set>
                                    <p:anim calcmode="lin" valueType="num">
                                      <p:cBhvr>
                                        <p:cTn id="14" dur="500" fill="hold"/>
                                        <p:tgtEl>
                                          <p:spTgt spid="96259">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96259">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96259">
                                            <p:txEl>
                                              <p:pRg st="2" end="2"/>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96259">
                                            <p:txEl>
                                              <p:pRg st="3" end="3"/>
                                            </p:txEl>
                                          </p:spTgt>
                                        </p:tgtEl>
                                        <p:attrNameLst>
                                          <p:attrName>style.visibility</p:attrName>
                                        </p:attrNameLst>
                                      </p:cBhvr>
                                      <p:to>
                                        <p:strVal val="visible"/>
                                      </p:to>
                                    </p:set>
                                    <p:anim calcmode="lin" valueType="num">
                                      <p:cBhvr>
                                        <p:cTn id="21" dur="500" fill="hold"/>
                                        <p:tgtEl>
                                          <p:spTgt spid="96259">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96259">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96259">
                                            <p:txEl>
                                              <p:pRg st="3" end="3"/>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96259">
                                            <p:txEl>
                                              <p:pRg st="4" end="4"/>
                                            </p:txEl>
                                          </p:spTgt>
                                        </p:tgtEl>
                                        <p:attrNameLst>
                                          <p:attrName>style.visibility</p:attrName>
                                        </p:attrNameLst>
                                      </p:cBhvr>
                                      <p:to>
                                        <p:strVal val="visible"/>
                                      </p:to>
                                    </p:set>
                                    <p:anim calcmode="lin" valueType="num">
                                      <p:cBhvr>
                                        <p:cTn id="28" dur="500" fill="hold"/>
                                        <p:tgtEl>
                                          <p:spTgt spid="96259">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96259">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9625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7283" name="Rectangle 3">
            <a:extLst>
              <a:ext uri="{FF2B5EF4-FFF2-40B4-BE49-F238E27FC236}">
                <a16:creationId xmlns:a16="http://schemas.microsoft.com/office/drawing/2014/main" id="{0B21ECE6-5BF6-40BE-BF26-7E79F5D3F958}"/>
              </a:ext>
            </a:extLst>
          </p:cNvPr>
          <p:cNvSpPr>
            <a:spLocks noGrp="1" noChangeArrowheads="1"/>
          </p:cNvSpPr>
          <p:nvPr>
            <p:ph type="body" idx="1"/>
          </p:nvPr>
        </p:nvSpPr>
        <p:spPr>
          <a:xfrm>
            <a:off x="457200" y="533400"/>
            <a:ext cx="8229600" cy="5562600"/>
          </a:xfrm>
        </p:spPr>
        <p:txBody>
          <a:bodyPr/>
          <a:lstStyle/>
          <a:p>
            <a:pPr marL="609600" indent="-609600" algn="ctr">
              <a:buFontTx/>
              <a:buNone/>
            </a:pPr>
            <a:r>
              <a:rPr lang="en-US" altLang="en-US" sz="4000"/>
              <a:t>SEBAB-SEBAB TIDAK MEMPEROLEH HAK WARIS</a:t>
            </a:r>
          </a:p>
          <a:p>
            <a:pPr marL="609600" indent="-609600" algn="ctr">
              <a:buFontTx/>
              <a:buNone/>
            </a:pPr>
            <a:endParaRPr lang="en-US" altLang="en-US" sz="4000"/>
          </a:p>
          <a:p>
            <a:pPr marL="609600" indent="-609600">
              <a:buFont typeface="Wingdings" panose="05000000000000000000" pitchFamily="2" charset="2"/>
              <a:buAutoNum type="arabicPeriod"/>
            </a:pPr>
            <a:r>
              <a:rPr lang="en-US" altLang="en-US"/>
              <a:t>KARENA HAMBA SAHAYA</a:t>
            </a:r>
          </a:p>
          <a:p>
            <a:pPr marL="609600" indent="-609600">
              <a:buFont typeface="Wingdings" panose="05000000000000000000" pitchFamily="2" charset="2"/>
              <a:buAutoNum type="arabicPeriod"/>
            </a:pPr>
            <a:r>
              <a:rPr lang="en-US" altLang="en-US"/>
              <a:t>MEMBUNUH ORANG YANG AKAN MEWA-RITSKAN (MUWARITS)</a:t>
            </a:r>
          </a:p>
          <a:p>
            <a:pPr marL="609600" indent="-609600">
              <a:buFont typeface="Wingdings" panose="05000000000000000000" pitchFamily="2" charset="2"/>
              <a:buAutoNum type="arabicPeriod"/>
            </a:pPr>
            <a:r>
              <a:rPr lang="en-US" altLang="en-US"/>
              <a:t>BERBEDA AGAMA</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7283">
                                            <p:txEl>
                                              <p:pRg st="0" end="0"/>
                                            </p:txEl>
                                          </p:spTgt>
                                        </p:tgtEl>
                                        <p:attrNameLst>
                                          <p:attrName>style.visibility</p:attrName>
                                        </p:attrNameLst>
                                      </p:cBhvr>
                                      <p:to>
                                        <p:strVal val="visible"/>
                                      </p:to>
                                    </p:set>
                                    <p:animEffect transition="in" filter="fade">
                                      <p:cBhvr>
                                        <p:cTn id="7" dur="1000"/>
                                        <p:tgtEl>
                                          <p:spTgt spid="97283">
                                            <p:txEl>
                                              <p:pRg st="0" end="0"/>
                                            </p:txEl>
                                          </p:spTgt>
                                        </p:tgtEl>
                                      </p:cBhvr>
                                    </p:animEffect>
                                    <p:anim calcmode="lin" valueType="num">
                                      <p:cBhvr>
                                        <p:cTn id="8" dur="1000" fill="hold"/>
                                        <p:tgtEl>
                                          <p:spTgt spid="9728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728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728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7283">
                                            <p:txEl>
                                              <p:pRg st="2" end="2"/>
                                            </p:txEl>
                                          </p:spTgt>
                                        </p:tgtEl>
                                        <p:attrNameLst>
                                          <p:attrName>style.visibility</p:attrName>
                                        </p:attrNameLst>
                                      </p:cBhvr>
                                      <p:to>
                                        <p:strVal val="visible"/>
                                      </p:to>
                                    </p:set>
                                    <p:animEffect transition="in" filter="fade">
                                      <p:cBhvr>
                                        <p:cTn id="15" dur="1000"/>
                                        <p:tgtEl>
                                          <p:spTgt spid="97283">
                                            <p:txEl>
                                              <p:pRg st="2" end="2"/>
                                            </p:txEl>
                                          </p:spTgt>
                                        </p:tgtEl>
                                      </p:cBhvr>
                                    </p:animEffect>
                                    <p:anim calcmode="lin" valueType="num">
                                      <p:cBhvr>
                                        <p:cTn id="16" dur="1000" fill="hold"/>
                                        <p:tgtEl>
                                          <p:spTgt spid="97283">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97283">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728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7283">
                                            <p:txEl>
                                              <p:pRg st="3" end="3"/>
                                            </p:txEl>
                                          </p:spTgt>
                                        </p:tgtEl>
                                        <p:attrNameLst>
                                          <p:attrName>style.visibility</p:attrName>
                                        </p:attrNameLst>
                                      </p:cBhvr>
                                      <p:to>
                                        <p:strVal val="visible"/>
                                      </p:to>
                                    </p:set>
                                    <p:animEffect transition="in" filter="fade">
                                      <p:cBhvr>
                                        <p:cTn id="23" dur="1000"/>
                                        <p:tgtEl>
                                          <p:spTgt spid="97283">
                                            <p:txEl>
                                              <p:pRg st="3" end="3"/>
                                            </p:txEl>
                                          </p:spTgt>
                                        </p:tgtEl>
                                      </p:cBhvr>
                                    </p:animEffect>
                                    <p:anim calcmode="lin" valueType="num">
                                      <p:cBhvr>
                                        <p:cTn id="24" dur="1000" fill="hold"/>
                                        <p:tgtEl>
                                          <p:spTgt spid="97283">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728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728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7283">
                                            <p:txEl>
                                              <p:pRg st="4" end="4"/>
                                            </p:txEl>
                                          </p:spTgt>
                                        </p:tgtEl>
                                        <p:attrNameLst>
                                          <p:attrName>style.visibility</p:attrName>
                                        </p:attrNameLst>
                                      </p:cBhvr>
                                      <p:to>
                                        <p:strVal val="visible"/>
                                      </p:to>
                                    </p:set>
                                    <p:animEffect transition="in" filter="fade">
                                      <p:cBhvr>
                                        <p:cTn id="31" dur="1000"/>
                                        <p:tgtEl>
                                          <p:spTgt spid="97283">
                                            <p:txEl>
                                              <p:pRg st="4" end="4"/>
                                            </p:txEl>
                                          </p:spTgt>
                                        </p:tgtEl>
                                      </p:cBhvr>
                                    </p:animEffect>
                                    <p:anim calcmode="lin" valueType="num">
                                      <p:cBhvr>
                                        <p:cTn id="32" dur="1000" fill="hold"/>
                                        <p:tgtEl>
                                          <p:spTgt spid="97283">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7283">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728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3" grpId="0" build="p"/>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BA991752-A4EC-4088-A8F9-FB9C0F483534}"/>
              </a:ext>
            </a:extLst>
          </p:cNvPr>
          <p:cNvSpPr>
            <a:spLocks noGrp="1" noChangeArrowheads="1"/>
          </p:cNvSpPr>
          <p:nvPr>
            <p:ph type="title"/>
          </p:nvPr>
        </p:nvSpPr>
        <p:spPr/>
        <p:txBody>
          <a:bodyPr/>
          <a:lstStyle/>
          <a:p>
            <a:r>
              <a:rPr lang="en-US" altLang="en-US"/>
              <a:t>RUKUN DAN SYARAT WARIS</a:t>
            </a:r>
          </a:p>
        </p:txBody>
      </p:sp>
      <p:sp>
        <p:nvSpPr>
          <p:cNvPr id="98307" name="Rectangle 3">
            <a:extLst>
              <a:ext uri="{FF2B5EF4-FFF2-40B4-BE49-F238E27FC236}">
                <a16:creationId xmlns:a16="http://schemas.microsoft.com/office/drawing/2014/main" id="{AEB458BC-9BA9-49B8-9560-C9D7949C72F6}"/>
              </a:ext>
            </a:extLst>
          </p:cNvPr>
          <p:cNvSpPr>
            <a:spLocks noGrp="1" noChangeArrowheads="1"/>
          </p:cNvSpPr>
          <p:nvPr>
            <p:ph type="body" idx="1"/>
          </p:nvPr>
        </p:nvSpPr>
        <p:spPr>
          <a:xfrm>
            <a:off x="457200" y="2254250"/>
            <a:ext cx="8229600" cy="3765550"/>
          </a:xfrm>
        </p:spPr>
        <p:txBody>
          <a:bodyPr/>
          <a:lstStyle/>
          <a:p>
            <a:pPr marL="609600" indent="-609600">
              <a:lnSpc>
                <a:spcPct val="90000"/>
              </a:lnSpc>
              <a:buFont typeface="Wingdings" panose="05000000000000000000" pitchFamily="2" charset="2"/>
              <a:buAutoNum type="arabicPeriod"/>
            </a:pPr>
            <a:r>
              <a:rPr lang="en-US" altLang="en-US" sz="2400" b="1"/>
              <a:t>MUWARITS</a:t>
            </a:r>
            <a:r>
              <a:rPr lang="en-US" altLang="en-US" sz="2400"/>
              <a:t>, YAITU ORANG YANG AKAN MEWARIS-KAN, DENGAN SYARAT TELAH MENINGGAL DUNIA (SECARA HAKIKAT ATAU HUKUM).</a:t>
            </a:r>
          </a:p>
          <a:p>
            <a:pPr marL="609600" indent="-609600">
              <a:lnSpc>
                <a:spcPct val="90000"/>
              </a:lnSpc>
              <a:buFont typeface="Wingdings" panose="05000000000000000000" pitchFamily="2" charset="2"/>
              <a:buAutoNum type="arabicPeriod"/>
            </a:pPr>
            <a:r>
              <a:rPr lang="en-US" altLang="en-US" sz="2400" b="1"/>
              <a:t>WARITS</a:t>
            </a:r>
            <a:r>
              <a:rPr lang="en-US" altLang="en-US" sz="2400"/>
              <a:t>, IALAH ORANG-ORANG YANG BERHAK MEN-DAPATKAN HARTA WARITS, DENGAN SYARAT MERE-KA HIDUP PADA SAAT SI MUWARIS MENINGGAL DUNIA.</a:t>
            </a:r>
          </a:p>
          <a:p>
            <a:pPr marL="609600" indent="-609600">
              <a:lnSpc>
                <a:spcPct val="90000"/>
              </a:lnSpc>
              <a:buFont typeface="Wingdings" panose="05000000000000000000" pitchFamily="2" charset="2"/>
              <a:buAutoNum type="arabicPeriod"/>
            </a:pPr>
            <a:r>
              <a:rPr lang="en-US" altLang="en-US" sz="2400" b="1"/>
              <a:t>MAURUTS</a:t>
            </a:r>
            <a:r>
              <a:rPr lang="en-US" altLang="en-US" sz="2400"/>
              <a:t>, YAITU HARTA ATAU SESUATU YANG DI-TINGGALKAN OLEH MUWARITS, BAIK BERUPA HARTA BERGERAK ATAUPUN TIDAK BERGERAK, DENGAN SYA RAT MENGETAHUI STATUS WARISNYA.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98306"/>
                                        </p:tgtEl>
                                        <p:attrNameLst>
                                          <p:attrName>style.visibility</p:attrName>
                                        </p:attrNameLst>
                                      </p:cBhvr>
                                      <p:to>
                                        <p:strVal val="visible"/>
                                      </p:to>
                                    </p:set>
                                    <p:anim calcmode="lin" valueType="num">
                                      <p:cBhvr>
                                        <p:cTn id="7" dur="2000" fill="hold"/>
                                        <p:tgtEl>
                                          <p:spTgt spid="98306"/>
                                        </p:tgtEl>
                                        <p:attrNameLst>
                                          <p:attrName>ppt_w</p:attrName>
                                        </p:attrNameLst>
                                      </p:cBhvr>
                                      <p:tavLst>
                                        <p:tav tm="0">
                                          <p:val>
                                            <p:strVal val="#ppt_w*2.5"/>
                                          </p:val>
                                        </p:tav>
                                        <p:tav tm="100000">
                                          <p:val>
                                            <p:strVal val="#ppt_w"/>
                                          </p:val>
                                        </p:tav>
                                      </p:tavLst>
                                    </p:anim>
                                    <p:anim calcmode="lin" valueType="num">
                                      <p:cBhvr>
                                        <p:cTn id="8" dur="2000" fill="hold"/>
                                        <p:tgtEl>
                                          <p:spTgt spid="98306"/>
                                        </p:tgtEl>
                                        <p:attrNameLst>
                                          <p:attrName>ppt_h</p:attrName>
                                        </p:attrNameLst>
                                      </p:cBhvr>
                                      <p:tavLst>
                                        <p:tav tm="0">
                                          <p:val>
                                            <p:strVal val="#ppt_h"/>
                                          </p:val>
                                        </p:tav>
                                        <p:tav tm="100000">
                                          <p:val>
                                            <p:strVal val="#ppt_h"/>
                                          </p:val>
                                        </p:tav>
                                      </p:tavLst>
                                    </p:anim>
                                    <p:anim calcmode="lin" valueType="num">
                                      <p:cBhvr>
                                        <p:cTn id="9" dur="2000" fill="hold"/>
                                        <p:tgtEl>
                                          <p:spTgt spid="9830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9830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9830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8307">
                                            <p:txEl>
                                              <p:pRg st="0" end="0"/>
                                            </p:txEl>
                                          </p:spTgt>
                                        </p:tgtEl>
                                        <p:attrNameLst>
                                          <p:attrName>style.visibility</p:attrName>
                                        </p:attrNameLst>
                                      </p:cBhvr>
                                      <p:to>
                                        <p:strVal val="visible"/>
                                      </p:to>
                                    </p:set>
                                    <p:animEffect transition="in" filter="wipe(left)">
                                      <p:cBhvr>
                                        <p:cTn id="16" dur="500"/>
                                        <p:tgtEl>
                                          <p:spTgt spid="9830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8307">
                                            <p:txEl>
                                              <p:pRg st="1" end="1"/>
                                            </p:txEl>
                                          </p:spTgt>
                                        </p:tgtEl>
                                        <p:attrNameLst>
                                          <p:attrName>style.visibility</p:attrName>
                                        </p:attrNameLst>
                                      </p:cBhvr>
                                      <p:to>
                                        <p:strVal val="visible"/>
                                      </p:to>
                                    </p:set>
                                    <p:animEffect transition="in" filter="wipe(left)">
                                      <p:cBhvr>
                                        <p:cTn id="21" dur="500"/>
                                        <p:tgtEl>
                                          <p:spTgt spid="9830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8307">
                                            <p:txEl>
                                              <p:pRg st="2" end="2"/>
                                            </p:txEl>
                                          </p:spTgt>
                                        </p:tgtEl>
                                        <p:attrNameLst>
                                          <p:attrName>style.visibility</p:attrName>
                                        </p:attrNameLst>
                                      </p:cBhvr>
                                      <p:to>
                                        <p:strVal val="visible"/>
                                      </p:to>
                                    </p:set>
                                    <p:animEffect transition="in" filter="wipe(left)">
                                      <p:cBhvr>
                                        <p:cTn id="26" dur="500"/>
                                        <p:tgtEl>
                                          <p:spTgt spid="983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6" grpId="0"/>
      <p:bldP spid="983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A9F831C-5D6B-4B0D-9B22-FEF57622EFF4}"/>
              </a:ext>
            </a:extLst>
          </p:cNvPr>
          <p:cNvSpPr>
            <a:spLocks noGrp="1" noChangeArrowheads="1"/>
          </p:cNvSpPr>
          <p:nvPr>
            <p:ph type="title"/>
          </p:nvPr>
        </p:nvSpPr>
        <p:spPr/>
        <p:txBody>
          <a:bodyPr/>
          <a:lstStyle/>
          <a:p>
            <a:r>
              <a:rPr lang="en-US" altLang="en-US"/>
              <a:t>DASAR-DASAR HUKUM ISLAM</a:t>
            </a:r>
          </a:p>
        </p:txBody>
      </p:sp>
      <p:sp>
        <p:nvSpPr>
          <p:cNvPr id="8195" name="Rectangle 3">
            <a:extLst>
              <a:ext uri="{FF2B5EF4-FFF2-40B4-BE49-F238E27FC236}">
                <a16:creationId xmlns:a16="http://schemas.microsoft.com/office/drawing/2014/main" id="{F888CC48-9E27-4A07-82A9-0AF099230640}"/>
              </a:ext>
            </a:extLst>
          </p:cNvPr>
          <p:cNvSpPr>
            <a:spLocks noGrp="1" noChangeArrowheads="1"/>
          </p:cNvSpPr>
          <p:nvPr>
            <p:ph type="body" idx="1"/>
          </p:nvPr>
        </p:nvSpPr>
        <p:spPr/>
        <p:txBody>
          <a:bodyPr/>
          <a:lstStyle/>
          <a:p>
            <a:pPr marL="609600" indent="-609600">
              <a:buFontTx/>
              <a:buAutoNum type="arabicPeriod"/>
            </a:pPr>
            <a:r>
              <a:rPr lang="en-US" altLang="en-US"/>
              <a:t>Tidak memberatkan dan tidak banyaknya beban</a:t>
            </a:r>
          </a:p>
          <a:p>
            <a:pPr marL="609600" indent="-609600">
              <a:buFontTx/>
              <a:buAutoNum type="arabicPeriod"/>
            </a:pPr>
            <a:r>
              <a:rPr lang="en-US" altLang="en-US"/>
              <a:t>Sifatnya berangsur-angsur dalam penen-tuan hukum</a:t>
            </a:r>
          </a:p>
          <a:p>
            <a:pPr marL="609600" indent="-609600">
              <a:buFontTx/>
              <a:buAutoNum type="arabicPeriod"/>
            </a:pPr>
            <a:r>
              <a:rPr lang="en-US" altLang="en-US"/>
              <a:t>Sejalan dengan kebaikan orang banyak</a:t>
            </a:r>
          </a:p>
          <a:p>
            <a:pPr marL="609600" indent="-609600">
              <a:buFontTx/>
              <a:buAutoNum type="arabicPeriod"/>
            </a:pPr>
            <a:r>
              <a:rPr lang="en-US" altLang="en-US"/>
              <a:t>Berdasarkan pada persamaan dan kea-dilan</a:t>
            </a:r>
          </a:p>
        </p:txBody>
      </p:sp>
    </p:spTree>
  </p:cSld>
  <p:clrMapOvr>
    <a:masterClrMapping/>
  </p:clrMapOvr>
  <p:transition>
    <p:push dir="r"/>
  </p:transition>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1" name="Rectangle 3">
            <a:extLst>
              <a:ext uri="{FF2B5EF4-FFF2-40B4-BE49-F238E27FC236}">
                <a16:creationId xmlns:a16="http://schemas.microsoft.com/office/drawing/2014/main" id="{07F44EE4-9BDE-44E5-B48F-4F8CA69F7C2E}"/>
              </a:ext>
            </a:extLst>
          </p:cNvPr>
          <p:cNvSpPr>
            <a:spLocks noGrp="1" noChangeArrowheads="1"/>
          </p:cNvSpPr>
          <p:nvPr>
            <p:ph type="body" idx="1"/>
          </p:nvPr>
        </p:nvSpPr>
        <p:spPr>
          <a:xfrm>
            <a:off x="457200" y="304800"/>
            <a:ext cx="8229600" cy="5791200"/>
          </a:xfrm>
        </p:spPr>
        <p:txBody>
          <a:bodyPr/>
          <a:lstStyle/>
          <a:p>
            <a:pPr marL="609600" indent="-609600" algn="ctr">
              <a:lnSpc>
                <a:spcPct val="80000"/>
              </a:lnSpc>
              <a:buFontTx/>
              <a:buNone/>
            </a:pPr>
            <a:r>
              <a:rPr lang="en-US" altLang="en-US"/>
              <a:t>GOLONGAN AHLI WARIS LAKI-LAKI </a:t>
            </a:r>
          </a:p>
          <a:p>
            <a:pPr marL="609600" indent="-609600" algn="ctr">
              <a:lnSpc>
                <a:spcPct val="80000"/>
              </a:lnSpc>
              <a:buFontTx/>
              <a:buNone/>
            </a:pPr>
            <a:endParaRPr lang="en-US" altLang="en-US"/>
          </a:p>
          <a:p>
            <a:pPr marL="609600" indent="-609600">
              <a:lnSpc>
                <a:spcPct val="80000"/>
              </a:lnSpc>
              <a:buFont typeface="Wingdings" panose="05000000000000000000" pitchFamily="2" charset="2"/>
              <a:buAutoNum type="arabicPeriod"/>
            </a:pPr>
            <a:r>
              <a:rPr lang="en-US" altLang="en-US" sz="2000"/>
              <a:t>Anak laki-laki</a:t>
            </a:r>
          </a:p>
          <a:p>
            <a:pPr marL="609600" indent="-609600">
              <a:lnSpc>
                <a:spcPct val="80000"/>
              </a:lnSpc>
              <a:buFont typeface="Wingdings" panose="05000000000000000000" pitchFamily="2" charset="2"/>
              <a:buAutoNum type="arabicPeriod"/>
            </a:pPr>
            <a:r>
              <a:rPr lang="en-US" altLang="en-US" sz="2000"/>
              <a:t>Cucu laki-laki dari anak laki</a:t>
            </a:r>
          </a:p>
          <a:p>
            <a:pPr marL="609600" indent="-609600">
              <a:lnSpc>
                <a:spcPct val="80000"/>
              </a:lnSpc>
              <a:buFont typeface="Wingdings" panose="05000000000000000000" pitchFamily="2" charset="2"/>
              <a:buAutoNum type="arabicPeriod"/>
            </a:pPr>
            <a:r>
              <a:rPr lang="en-US" altLang="en-US" sz="2000"/>
              <a:t>Ayah</a:t>
            </a:r>
          </a:p>
          <a:p>
            <a:pPr marL="609600" indent="-609600">
              <a:lnSpc>
                <a:spcPct val="80000"/>
              </a:lnSpc>
              <a:buFont typeface="Wingdings" panose="05000000000000000000" pitchFamily="2" charset="2"/>
              <a:buAutoNum type="arabicPeriod"/>
            </a:pPr>
            <a:r>
              <a:rPr lang="en-US" altLang="en-US" sz="2000"/>
              <a:t>Kakek shahih (kakek kandung terus ke atas dari pihak laki-laki</a:t>
            </a:r>
          </a:p>
          <a:p>
            <a:pPr marL="609600" indent="-609600">
              <a:lnSpc>
                <a:spcPct val="80000"/>
              </a:lnSpc>
              <a:buFont typeface="Wingdings" panose="05000000000000000000" pitchFamily="2" charset="2"/>
              <a:buAutoNum type="arabicPeriod"/>
            </a:pPr>
            <a:r>
              <a:rPr lang="en-US" altLang="en-US" sz="2000"/>
              <a:t>Saudara laki-laki sekandung</a:t>
            </a:r>
          </a:p>
          <a:p>
            <a:pPr marL="609600" indent="-609600">
              <a:lnSpc>
                <a:spcPct val="80000"/>
              </a:lnSpc>
              <a:buFont typeface="Wingdings" panose="05000000000000000000" pitchFamily="2" charset="2"/>
              <a:buAutoNum type="arabicPeriod"/>
            </a:pPr>
            <a:r>
              <a:rPr lang="en-US" altLang="en-US" sz="2000"/>
              <a:t>Saudara laki-laki se ayah</a:t>
            </a:r>
          </a:p>
          <a:p>
            <a:pPr marL="609600" indent="-609600">
              <a:lnSpc>
                <a:spcPct val="80000"/>
              </a:lnSpc>
              <a:buFont typeface="Wingdings" panose="05000000000000000000" pitchFamily="2" charset="2"/>
              <a:buAutoNum type="arabicPeriod"/>
            </a:pPr>
            <a:r>
              <a:rPr lang="en-US" altLang="en-US" sz="2000"/>
              <a:t>Saudara laki-laki se ibu</a:t>
            </a:r>
          </a:p>
          <a:p>
            <a:pPr marL="609600" indent="-609600">
              <a:lnSpc>
                <a:spcPct val="80000"/>
              </a:lnSpc>
              <a:buFont typeface="Wingdings" panose="05000000000000000000" pitchFamily="2" charset="2"/>
              <a:buAutoNum type="arabicPeriod"/>
            </a:pPr>
            <a:r>
              <a:rPr lang="en-US" altLang="en-US" sz="2000"/>
              <a:t>Anak laki-laki dari saudara laki-laki sekandung</a:t>
            </a:r>
          </a:p>
          <a:p>
            <a:pPr marL="609600" indent="-609600">
              <a:lnSpc>
                <a:spcPct val="80000"/>
              </a:lnSpc>
              <a:buFont typeface="Wingdings" panose="05000000000000000000" pitchFamily="2" charset="2"/>
              <a:buAutoNum type="arabicPeriod"/>
            </a:pPr>
            <a:r>
              <a:rPr lang="en-US" altLang="en-US" sz="2000"/>
              <a:t>Anak laki-laki saudara laki-laki se ayah</a:t>
            </a:r>
          </a:p>
          <a:p>
            <a:pPr marL="609600" indent="-609600">
              <a:lnSpc>
                <a:spcPct val="80000"/>
              </a:lnSpc>
              <a:buFont typeface="Wingdings" panose="05000000000000000000" pitchFamily="2" charset="2"/>
              <a:buAutoNum type="arabicPeriod"/>
            </a:pPr>
            <a:r>
              <a:rPr lang="en-US" altLang="en-US" sz="2000"/>
              <a:t>Paman (dari pihak ayah yang sekandung dengan ayah</a:t>
            </a:r>
          </a:p>
          <a:p>
            <a:pPr marL="609600" indent="-609600">
              <a:lnSpc>
                <a:spcPct val="80000"/>
              </a:lnSpc>
              <a:buFont typeface="Wingdings" panose="05000000000000000000" pitchFamily="2" charset="2"/>
              <a:buAutoNum type="arabicPeriod"/>
            </a:pPr>
            <a:r>
              <a:rPr lang="en-US" altLang="en-US" sz="2000"/>
              <a:t>Paman (dari pihak ayah) yang se ayah dengan ayah</a:t>
            </a:r>
          </a:p>
          <a:p>
            <a:pPr marL="609600" indent="-609600">
              <a:lnSpc>
                <a:spcPct val="80000"/>
              </a:lnSpc>
              <a:buFont typeface="Wingdings" panose="05000000000000000000" pitchFamily="2" charset="2"/>
              <a:buAutoNum type="arabicPeriod"/>
            </a:pPr>
            <a:r>
              <a:rPr lang="en-US" altLang="en-US" sz="2000"/>
              <a:t>Anak laki-laki paman sekandung</a:t>
            </a:r>
          </a:p>
          <a:p>
            <a:pPr marL="609600" indent="-609600">
              <a:lnSpc>
                <a:spcPct val="80000"/>
              </a:lnSpc>
              <a:buFont typeface="Wingdings" panose="05000000000000000000" pitchFamily="2" charset="2"/>
              <a:buAutoNum type="arabicPeriod"/>
            </a:pPr>
            <a:r>
              <a:rPr lang="en-US" altLang="en-US" sz="2000"/>
              <a:t>Anak laki-laki paman seyah dengan ayah</a:t>
            </a:r>
          </a:p>
          <a:p>
            <a:pPr marL="609600" indent="-609600">
              <a:lnSpc>
                <a:spcPct val="80000"/>
              </a:lnSpc>
              <a:buFont typeface="Wingdings" panose="05000000000000000000" pitchFamily="2" charset="2"/>
              <a:buAutoNum type="arabicPeriod"/>
            </a:pPr>
            <a:r>
              <a:rPr lang="en-US" altLang="en-US" sz="2000"/>
              <a:t>Suami si mayat</a:t>
            </a:r>
          </a:p>
          <a:p>
            <a:pPr marL="609600" indent="-609600">
              <a:lnSpc>
                <a:spcPct val="80000"/>
              </a:lnSpc>
              <a:buFont typeface="Wingdings" panose="05000000000000000000" pitchFamily="2" charset="2"/>
              <a:buAutoNum type="arabicPeriod"/>
            </a:pPr>
            <a:r>
              <a:rPr lang="en-US" altLang="en-US" sz="2000"/>
              <a:t>Mu’tiq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fade">
                                      <p:cBhvr>
                                        <p:cTn id="7" dur="500">
                                          <p:stCondLst>
                                            <p:cond delay="0"/>
                                          </p:stCondLst>
                                        </p:cTn>
                                        <p:tgtEl>
                                          <p:spTgt spid="99331">
                                            <p:txEl>
                                              <p:pRg st="0" end="0"/>
                                            </p:txEl>
                                          </p:spTgt>
                                        </p:tgtEl>
                                      </p:cBhvr>
                                    </p:animEffect>
                                    <p:anim calcmode="lin" valueType="num">
                                      <p:cBhvr>
                                        <p:cTn id="8" dur="500" fill="hold">
                                          <p:stCondLst>
                                            <p:cond delay="0"/>
                                          </p:stCondLst>
                                        </p:cTn>
                                        <p:tgtEl>
                                          <p:spTgt spid="99331">
                                            <p:txEl>
                                              <p:pRg st="0" end="0"/>
                                            </p:txEl>
                                          </p:spTgt>
                                        </p:tgtEl>
                                        <p:attrNameLst>
                                          <p:attrName>ppt_x</p:attrName>
                                        </p:attrNameLst>
                                      </p:cBhvr>
                                      <p:tavLst>
                                        <p:tav tm="0">
                                          <p:val>
                                            <p:strVal val="#ppt_x-.1"/>
                                          </p:val>
                                        </p:tav>
                                        <p:tav tm="100000">
                                          <p:val>
                                            <p:strVal val="#ppt_x"/>
                                          </p:val>
                                        </p:tav>
                                      </p:tavLst>
                                    </p:anim>
                                    <p:anim calcmode="lin" valueType="num">
                                      <p:cBhvr>
                                        <p:cTn id="9" dur="500" fill="hold">
                                          <p:stCondLst>
                                            <p:cond delay="0"/>
                                          </p:stCondLst>
                                        </p:cTn>
                                        <p:tgtEl>
                                          <p:spTgt spid="99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99331">
                                            <p:txEl>
                                              <p:pRg st="2" end="2"/>
                                            </p:txEl>
                                          </p:spTgt>
                                        </p:tgtEl>
                                        <p:attrNameLst>
                                          <p:attrName>style.visibility</p:attrName>
                                        </p:attrNameLst>
                                      </p:cBhvr>
                                      <p:to>
                                        <p:strVal val="visible"/>
                                      </p:to>
                                    </p:set>
                                    <p:animEffect transition="in" filter="fade">
                                      <p:cBhvr>
                                        <p:cTn id="14" dur="500">
                                          <p:stCondLst>
                                            <p:cond delay="0"/>
                                          </p:stCondLst>
                                        </p:cTn>
                                        <p:tgtEl>
                                          <p:spTgt spid="99331">
                                            <p:txEl>
                                              <p:pRg st="2" end="2"/>
                                            </p:txEl>
                                          </p:spTgt>
                                        </p:tgtEl>
                                      </p:cBhvr>
                                    </p:animEffect>
                                    <p:anim calcmode="lin" valueType="num">
                                      <p:cBhvr>
                                        <p:cTn id="15" dur="500" fill="hold">
                                          <p:stCondLst>
                                            <p:cond delay="0"/>
                                          </p:stCondLst>
                                        </p:cTn>
                                        <p:tgtEl>
                                          <p:spTgt spid="99331">
                                            <p:txEl>
                                              <p:pRg st="2" end="2"/>
                                            </p:txEl>
                                          </p:spTgt>
                                        </p:tgtEl>
                                        <p:attrNameLst>
                                          <p:attrName>ppt_x</p:attrName>
                                        </p:attrNameLst>
                                      </p:cBhvr>
                                      <p:tavLst>
                                        <p:tav tm="0">
                                          <p:val>
                                            <p:strVal val="#ppt_x-.1"/>
                                          </p:val>
                                        </p:tav>
                                        <p:tav tm="100000">
                                          <p:val>
                                            <p:strVal val="#ppt_x"/>
                                          </p:val>
                                        </p:tav>
                                      </p:tavLst>
                                    </p:anim>
                                    <p:anim calcmode="lin" valueType="num">
                                      <p:cBhvr>
                                        <p:cTn id="16" dur="500" fill="hold">
                                          <p:stCondLst>
                                            <p:cond delay="0"/>
                                          </p:stCondLst>
                                        </p:cTn>
                                        <p:tgtEl>
                                          <p:spTgt spid="993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0" presetClass="entr" presetSubtype="0" fill="hold" grpId="0" nodeType="clickEffect">
                                  <p:stCondLst>
                                    <p:cond delay="0"/>
                                  </p:stCondLst>
                                  <p:iterate type="lt">
                                    <p:tmPct val="10000"/>
                                  </p:iterate>
                                  <p:childTnLst>
                                    <p:set>
                                      <p:cBhvr>
                                        <p:cTn id="20" dur="1" fill="hold">
                                          <p:stCondLst>
                                            <p:cond delay="0"/>
                                          </p:stCondLst>
                                        </p:cTn>
                                        <p:tgtEl>
                                          <p:spTgt spid="99331">
                                            <p:txEl>
                                              <p:pRg st="3" end="3"/>
                                            </p:txEl>
                                          </p:spTgt>
                                        </p:tgtEl>
                                        <p:attrNameLst>
                                          <p:attrName>style.visibility</p:attrName>
                                        </p:attrNameLst>
                                      </p:cBhvr>
                                      <p:to>
                                        <p:strVal val="visible"/>
                                      </p:to>
                                    </p:set>
                                    <p:animEffect transition="in" filter="fade">
                                      <p:cBhvr>
                                        <p:cTn id="21" dur="500">
                                          <p:stCondLst>
                                            <p:cond delay="0"/>
                                          </p:stCondLst>
                                        </p:cTn>
                                        <p:tgtEl>
                                          <p:spTgt spid="99331">
                                            <p:txEl>
                                              <p:pRg st="3" end="3"/>
                                            </p:txEl>
                                          </p:spTgt>
                                        </p:tgtEl>
                                      </p:cBhvr>
                                    </p:animEffect>
                                    <p:anim calcmode="lin" valueType="num">
                                      <p:cBhvr>
                                        <p:cTn id="22" dur="500" fill="hold">
                                          <p:stCondLst>
                                            <p:cond delay="0"/>
                                          </p:stCondLst>
                                        </p:cTn>
                                        <p:tgtEl>
                                          <p:spTgt spid="99331">
                                            <p:txEl>
                                              <p:pRg st="3" end="3"/>
                                            </p:txEl>
                                          </p:spTgt>
                                        </p:tgtEl>
                                        <p:attrNameLst>
                                          <p:attrName>ppt_x</p:attrName>
                                        </p:attrNameLst>
                                      </p:cBhvr>
                                      <p:tavLst>
                                        <p:tav tm="0">
                                          <p:val>
                                            <p:strVal val="#ppt_x-.1"/>
                                          </p:val>
                                        </p:tav>
                                        <p:tav tm="100000">
                                          <p:val>
                                            <p:strVal val="#ppt_x"/>
                                          </p:val>
                                        </p:tav>
                                      </p:tavLst>
                                    </p:anim>
                                    <p:anim calcmode="lin" valueType="num">
                                      <p:cBhvr>
                                        <p:cTn id="23" dur="500" fill="hold">
                                          <p:stCondLst>
                                            <p:cond delay="0"/>
                                          </p:stCondLst>
                                        </p:cTn>
                                        <p:tgtEl>
                                          <p:spTgt spid="993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0" presetClass="entr" presetSubtype="0" fill="hold" grpId="0" nodeType="clickEffect">
                                  <p:stCondLst>
                                    <p:cond delay="0"/>
                                  </p:stCondLst>
                                  <p:iterate type="lt">
                                    <p:tmPct val="10000"/>
                                  </p:iterate>
                                  <p:childTnLst>
                                    <p:set>
                                      <p:cBhvr>
                                        <p:cTn id="27" dur="1" fill="hold">
                                          <p:stCondLst>
                                            <p:cond delay="0"/>
                                          </p:stCondLst>
                                        </p:cTn>
                                        <p:tgtEl>
                                          <p:spTgt spid="99331">
                                            <p:txEl>
                                              <p:pRg st="4" end="4"/>
                                            </p:txEl>
                                          </p:spTgt>
                                        </p:tgtEl>
                                        <p:attrNameLst>
                                          <p:attrName>style.visibility</p:attrName>
                                        </p:attrNameLst>
                                      </p:cBhvr>
                                      <p:to>
                                        <p:strVal val="visible"/>
                                      </p:to>
                                    </p:set>
                                    <p:animEffect transition="in" filter="fade">
                                      <p:cBhvr>
                                        <p:cTn id="28" dur="500">
                                          <p:stCondLst>
                                            <p:cond delay="0"/>
                                          </p:stCondLst>
                                        </p:cTn>
                                        <p:tgtEl>
                                          <p:spTgt spid="99331">
                                            <p:txEl>
                                              <p:pRg st="4" end="4"/>
                                            </p:txEl>
                                          </p:spTgt>
                                        </p:tgtEl>
                                      </p:cBhvr>
                                    </p:animEffect>
                                    <p:anim calcmode="lin" valueType="num">
                                      <p:cBhvr>
                                        <p:cTn id="29" dur="500" fill="hold">
                                          <p:stCondLst>
                                            <p:cond delay="0"/>
                                          </p:stCondLst>
                                        </p:cTn>
                                        <p:tgtEl>
                                          <p:spTgt spid="99331">
                                            <p:txEl>
                                              <p:pRg st="4" end="4"/>
                                            </p:txEl>
                                          </p:spTgt>
                                        </p:tgtEl>
                                        <p:attrNameLst>
                                          <p:attrName>ppt_x</p:attrName>
                                        </p:attrNameLst>
                                      </p:cBhvr>
                                      <p:tavLst>
                                        <p:tav tm="0">
                                          <p:val>
                                            <p:strVal val="#ppt_x-.1"/>
                                          </p:val>
                                        </p:tav>
                                        <p:tav tm="100000">
                                          <p:val>
                                            <p:strVal val="#ppt_x"/>
                                          </p:val>
                                        </p:tav>
                                      </p:tavLst>
                                    </p:anim>
                                    <p:anim calcmode="lin" valueType="num">
                                      <p:cBhvr>
                                        <p:cTn id="30" dur="500" fill="hold">
                                          <p:stCondLst>
                                            <p:cond delay="0"/>
                                          </p:stCondLst>
                                        </p:cTn>
                                        <p:tgtEl>
                                          <p:spTgt spid="993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0" presetClass="entr" presetSubtype="0" fill="hold" grpId="0" nodeType="clickEffect">
                                  <p:stCondLst>
                                    <p:cond delay="0"/>
                                  </p:stCondLst>
                                  <p:iterate type="lt">
                                    <p:tmPct val="10000"/>
                                  </p:iterate>
                                  <p:childTnLst>
                                    <p:set>
                                      <p:cBhvr>
                                        <p:cTn id="34" dur="1" fill="hold">
                                          <p:stCondLst>
                                            <p:cond delay="0"/>
                                          </p:stCondLst>
                                        </p:cTn>
                                        <p:tgtEl>
                                          <p:spTgt spid="99331">
                                            <p:txEl>
                                              <p:pRg st="5" end="5"/>
                                            </p:txEl>
                                          </p:spTgt>
                                        </p:tgtEl>
                                        <p:attrNameLst>
                                          <p:attrName>style.visibility</p:attrName>
                                        </p:attrNameLst>
                                      </p:cBhvr>
                                      <p:to>
                                        <p:strVal val="visible"/>
                                      </p:to>
                                    </p:set>
                                    <p:animEffect transition="in" filter="fade">
                                      <p:cBhvr>
                                        <p:cTn id="35" dur="500">
                                          <p:stCondLst>
                                            <p:cond delay="0"/>
                                          </p:stCondLst>
                                        </p:cTn>
                                        <p:tgtEl>
                                          <p:spTgt spid="99331">
                                            <p:txEl>
                                              <p:pRg st="5" end="5"/>
                                            </p:txEl>
                                          </p:spTgt>
                                        </p:tgtEl>
                                      </p:cBhvr>
                                    </p:animEffect>
                                    <p:anim calcmode="lin" valueType="num">
                                      <p:cBhvr>
                                        <p:cTn id="36" dur="500" fill="hold">
                                          <p:stCondLst>
                                            <p:cond delay="0"/>
                                          </p:stCondLst>
                                        </p:cTn>
                                        <p:tgtEl>
                                          <p:spTgt spid="99331">
                                            <p:txEl>
                                              <p:pRg st="5" end="5"/>
                                            </p:txEl>
                                          </p:spTgt>
                                        </p:tgtEl>
                                        <p:attrNameLst>
                                          <p:attrName>ppt_x</p:attrName>
                                        </p:attrNameLst>
                                      </p:cBhvr>
                                      <p:tavLst>
                                        <p:tav tm="0">
                                          <p:val>
                                            <p:strVal val="#ppt_x-.1"/>
                                          </p:val>
                                        </p:tav>
                                        <p:tav tm="100000">
                                          <p:val>
                                            <p:strVal val="#ppt_x"/>
                                          </p:val>
                                        </p:tav>
                                      </p:tavLst>
                                    </p:anim>
                                    <p:anim calcmode="lin" valueType="num">
                                      <p:cBhvr>
                                        <p:cTn id="37" dur="500" fill="hold">
                                          <p:stCondLst>
                                            <p:cond delay="0"/>
                                          </p:stCondLst>
                                        </p:cTn>
                                        <p:tgtEl>
                                          <p:spTgt spid="9933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0" presetClass="entr" presetSubtype="0" fill="hold" grpId="0" nodeType="clickEffect">
                                  <p:stCondLst>
                                    <p:cond delay="0"/>
                                  </p:stCondLst>
                                  <p:iterate type="lt">
                                    <p:tmPct val="10000"/>
                                  </p:iterate>
                                  <p:childTnLst>
                                    <p:set>
                                      <p:cBhvr>
                                        <p:cTn id="41" dur="1" fill="hold">
                                          <p:stCondLst>
                                            <p:cond delay="0"/>
                                          </p:stCondLst>
                                        </p:cTn>
                                        <p:tgtEl>
                                          <p:spTgt spid="99331">
                                            <p:txEl>
                                              <p:pRg st="6" end="6"/>
                                            </p:txEl>
                                          </p:spTgt>
                                        </p:tgtEl>
                                        <p:attrNameLst>
                                          <p:attrName>style.visibility</p:attrName>
                                        </p:attrNameLst>
                                      </p:cBhvr>
                                      <p:to>
                                        <p:strVal val="visible"/>
                                      </p:to>
                                    </p:set>
                                    <p:animEffect transition="in" filter="fade">
                                      <p:cBhvr>
                                        <p:cTn id="42" dur="500">
                                          <p:stCondLst>
                                            <p:cond delay="0"/>
                                          </p:stCondLst>
                                        </p:cTn>
                                        <p:tgtEl>
                                          <p:spTgt spid="99331">
                                            <p:txEl>
                                              <p:pRg st="6" end="6"/>
                                            </p:txEl>
                                          </p:spTgt>
                                        </p:tgtEl>
                                      </p:cBhvr>
                                    </p:animEffect>
                                    <p:anim calcmode="lin" valueType="num">
                                      <p:cBhvr>
                                        <p:cTn id="43" dur="500" fill="hold">
                                          <p:stCondLst>
                                            <p:cond delay="0"/>
                                          </p:stCondLst>
                                        </p:cTn>
                                        <p:tgtEl>
                                          <p:spTgt spid="99331">
                                            <p:txEl>
                                              <p:pRg st="6" end="6"/>
                                            </p:txEl>
                                          </p:spTgt>
                                        </p:tgtEl>
                                        <p:attrNameLst>
                                          <p:attrName>ppt_x</p:attrName>
                                        </p:attrNameLst>
                                      </p:cBhvr>
                                      <p:tavLst>
                                        <p:tav tm="0">
                                          <p:val>
                                            <p:strVal val="#ppt_x-.1"/>
                                          </p:val>
                                        </p:tav>
                                        <p:tav tm="100000">
                                          <p:val>
                                            <p:strVal val="#ppt_x"/>
                                          </p:val>
                                        </p:tav>
                                      </p:tavLst>
                                    </p:anim>
                                    <p:anim calcmode="lin" valueType="num">
                                      <p:cBhvr>
                                        <p:cTn id="44" dur="500" fill="hold">
                                          <p:stCondLst>
                                            <p:cond delay="0"/>
                                          </p:stCondLst>
                                        </p:cTn>
                                        <p:tgtEl>
                                          <p:spTgt spid="9933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0" presetClass="entr" presetSubtype="0" fill="hold" grpId="0" nodeType="clickEffect">
                                  <p:stCondLst>
                                    <p:cond delay="0"/>
                                  </p:stCondLst>
                                  <p:iterate type="lt">
                                    <p:tmPct val="10000"/>
                                  </p:iterate>
                                  <p:childTnLst>
                                    <p:set>
                                      <p:cBhvr>
                                        <p:cTn id="48" dur="1" fill="hold">
                                          <p:stCondLst>
                                            <p:cond delay="0"/>
                                          </p:stCondLst>
                                        </p:cTn>
                                        <p:tgtEl>
                                          <p:spTgt spid="99331">
                                            <p:txEl>
                                              <p:pRg st="7" end="7"/>
                                            </p:txEl>
                                          </p:spTgt>
                                        </p:tgtEl>
                                        <p:attrNameLst>
                                          <p:attrName>style.visibility</p:attrName>
                                        </p:attrNameLst>
                                      </p:cBhvr>
                                      <p:to>
                                        <p:strVal val="visible"/>
                                      </p:to>
                                    </p:set>
                                    <p:animEffect transition="in" filter="fade">
                                      <p:cBhvr>
                                        <p:cTn id="49" dur="500">
                                          <p:stCondLst>
                                            <p:cond delay="0"/>
                                          </p:stCondLst>
                                        </p:cTn>
                                        <p:tgtEl>
                                          <p:spTgt spid="99331">
                                            <p:txEl>
                                              <p:pRg st="7" end="7"/>
                                            </p:txEl>
                                          </p:spTgt>
                                        </p:tgtEl>
                                      </p:cBhvr>
                                    </p:animEffect>
                                    <p:anim calcmode="lin" valueType="num">
                                      <p:cBhvr>
                                        <p:cTn id="50" dur="500" fill="hold">
                                          <p:stCondLst>
                                            <p:cond delay="0"/>
                                          </p:stCondLst>
                                        </p:cTn>
                                        <p:tgtEl>
                                          <p:spTgt spid="99331">
                                            <p:txEl>
                                              <p:pRg st="7" end="7"/>
                                            </p:txEl>
                                          </p:spTgt>
                                        </p:tgtEl>
                                        <p:attrNameLst>
                                          <p:attrName>ppt_x</p:attrName>
                                        </p:attrNameLst>
                                      </p:cBhvr>
                                      <p:tavLst>
                                        <p:tav tm="0">
                                          <p:val>
                                            <p:strVal val="#ppt_x-.1"/>
                                          </p:val>
                                        </p:tav>
                                        <p:tav tm="100000">
                                          <p:val>
                                            <p:strVal val="#ppt_x"/>
                                          </p:val>
                                        </p:tav>
                                      </p:tavLst>
                                    </p:anim>
                                    <p:anim calcmode="lin" valueType="num">
                                      <p:cBhvr>
                                        <p:cTn id="51" dur="500" fill="hold">
                                          <p:stCondLst>
                                            <p:cond delay="0"/>
                                          </p:stCondLst>
                                        </p:cTn>
                                        <p:tgtEl>
                                          <p:spTgt spid="99331">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0" presetClass="entr" presetSubtype="0" fill="hold" grpId="0" nodeType="clickEffect">
                                  <p:stCondLst>
                                    <p:cond delay="0"/>
                                  </p:stCondLst>
                                  <p:iterate type="lt">
                                    <p:tmPct val="10000"/>
                                  </p:iterate>
                                  <p:childTnLst>
                                    <p:set>
                                      <p:cBhvr>
                                        <p:cTn id="55" dur="1" fill="hold">
                                          <p:stCondLst>
                                            <p:cond delay="0"/>
                                          </p:stCondLst>
                                        </p:cTn>
                                        <p:tgtEl>
                                          <p:spTgt spid="99331">
                                            <p:txEl>
                                              <p:pRg st="8" end="8"/>
                                            </p:txEl>
                                          </p:spTgt>
                                        </p:tgtEl>
                                        <p:attrNameLst>
                                          <p:attrName>style.visibility</p:attrName>
                                        </p:attrNameLst>
                                      </p:cBhvr>
                                      <p:to>
                                        <p:strVal val="visible"/>
                                      </p:to>
                                    </p:set>
                                    <p:animEffect transition="in" filter="fade">
                                      <p:cBhvr>
                                        <p:cTn id="56" dur="500">
                                          <p:stCondLst>
                                            <p:cond delay="0"/>
                                          </p:stCondLst>
                                        </p:cTn>
                                        <p:tgtEl>
                                          <p:spTgt spid="99331">
                                            <p:txEl>
                                              <p:pRg st="8" end="8"/>
                                            </p:txEl>
                                          </p:spTgt>
                                        </p:tgtEl>
                                      </p:cBhvr>
                                    </p:animEffect>
                                    <p:anim calcmode="lin" valueType="num">
                                      <p:cBhvr>
                                        <p:cTn id="57" dur="500" fill="hold">
                                          <p:stCondLst>
                                            <p:cond delay="0"/>
                                          </p:stCondLst>
                                        </p:cTn>
                                        <p:tgtEl>
                                          <p:spTgt spid="99331">
                                            <p:txEl>
                                              <p:pRg st="8" end="8"/>
                                            </p:txEl>
                                          </p:spTgt>
                                        </p:tgtEl>
                                        <p:attrNameLst>
                                          <p:attrName>ppt_x</p:attrName>
                                        </p:attrNameLst>
                                      </p:cBhvr>
                                      <p:tavLst>
                                        <p:tav tm="0">
                                          <p:val>
                                            <p:strVal val="#ppt_x-.1"/>
                                          </p:val>
                                        </p:tav>
                                        <p:tav tm="100000">
                                          <p:val>
                                            <p:strVal val="#ppt_x"/>
                                          </p:val>
                                        </p:tav>
                                      </p:tavLst>
                                    </p:anim>
                                    <p:anim calcmode="lin" valueType="num">
                                      <p:cBhvr>
                                        <p:cTn id="58" dur="500" fill="hold">
                                          <p:stCondLst>
                                            <p:cond delay="0"/>
                                          </p:stCondLst>
                                        </p:cTn>
                                        <p:tgtEl>
                                          <p:spTgt spid="99331">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0" presetClass="entr" presetSubtype="0" fill="hold" grpId="0" nodeType="clickEffect">
                                  <p:stCondLst>
                                    <p:cond delay="0"/>
                                  </p:stCondLst>
                                  <p:iterate type="lt">
                                    <p:tmPct val="10000"/>
                                  </p:iterate>
                                  <p:childTnLst>
                                    <p:set>
                                      <p:cBhvr>
                                        <p:cTn id="62" dur="1" fill="hold">
                                          <p:stCondLst>
                                            <p:cond delay="0"/>
                                          </p:stCondLst>
                                        </p:cTn>
                                        <p:tgtEl>
                                          <p:spTgt spid="99331">
                                            <p:txEl>
                                              <p:pRg st="9" end="9"/>
                                            </p:txEl>
                                          </p:spTgt>
                                        </p:tgtEl>
                                        <p:attrNameLst>
                                          <p:attrName>style.visibility</p:attrName>
                                        </p:attrNameLst>
                                      </p:cBhvr>
                                      <p:to>
                                        <p:strVal val="visible"/>
                                      </p:to>
                                    </p:set>
                                    <p:animEffect transition="in" filter="fade">
                                      <p:cBhvr>
                                        <p:cTn id="63" dur="500">
                                          <p:stCondLst>
                                            <p:cond delay="0"/>
                                          </p:stCondLst>
                                        </p:cTn>
                                        <p:tgtEl>
                                          <p:spTgt spid="99331">
                                            <p:txEl>
                                              <p:pRg st="9" end="9"/>
                                            </p:txEl>
                                          </p:spTgt>
                                        </p:tgtEl>
                                      </p:cBhvr>
                                    </p:animEffect>
                                    <p:anim calcmode="lin" valueType="num">
                                      <p:cBhvr>
                                        <p:cTn id="64" dur="500" fill="hold">
                                          <p:stCondLst>
                                            <p:cond delay="0"/>
                                          </p:stCondLst>
                                        </p:cTn>
                                        <p:tgtEl>
                                          <p:spTgt spid="99331">
                                            <p:txEl>
                                              <p:pRg st="9" end="9"/>
                                            </p:txEl>
                                          </p:spTgt>
                                        </p:tgtEl>
                                        <p:attrNameLst>
                                          <p:attrName>ppt_x</p:attrName>
                                        </p:attrNameLst>
                                      </p:cBhvr>
                                      <p:tavLst>
                                        <p:tav tm="0">
                                          <p:val>
                                            <p:strVal val="#ppt_x-.1"/>
                                          </p:val>
                                        </p:tav>
                                        <p:tav tm="100000">
                                          <p:val>
                                            <p:strVal val="#ppt_x"/>
                                          </p:val>
                                        </p:tav>
                                      </p:tavLst>
                                    </p:anim>
                                    <p:anim calcmode="lin" valueType="num">
                                      <p:cBhvr>
                                        <p:cTn id="65" dur="500" fill="hold">
                                          <p:stCondLst>
                                            <p:cond delay="0"/>
                                          </p:stCondLst>
                                        </p:cTn>
                                        <p:tgtEl>
                                          <p:spTgt spid="9933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0" presetClass="entr" presetSubtype="0" fill="hold" grpId="0" nodeType="clickEffect">
                                  <p:stCondLst>
                                    <p:cond delay="0"/>
                                  </p:stCondLst>
                                  <p:iterate type="lt">
                                    <p:tmPct val="10000"/>
                                  </p:iterate>
                                  <p:childTnLst>
                                    <p:set>
                                      <p:cBhvr>
                                        <p:cTn id="69" dur="1" fill="hold">
                                          <p:stCondLst>
                                            <p:cond delay="0"/>
                                          </p:stCondLst>
                                        </p:cTn>
                                        <p:tgtEl>
                                          <p:spTgt spid="99331">
                                            <p:txEl>
                                              <p:pRg st="10" end="10"/>
                                            </p:txEl>
                                          </p:spTgt>
                                        </p:tgtEl>
                                        <p:attrNameLst>
                                          <p:attrName>style.visibility</p:attrName>
                                        </p:attrNameLst>
                                      </p:cBhvr>
                                      <p:to>
                                        <p:strVal val="visible"/>
                                      </p:to>
                                    </p:set>
                                    <p:animEffect transition="in" filter="fade">
                                      <p:cBhvr>
                                        <p:cTn id="70" dur="500">
                                          <p:stCondLst>
                                            <p:cond delay="0"/>
                                          </p:stCondLst>
                                        </p:cTn>
                                        <p:tgtEl>
                                          <p:spTgt spid="99331">
                                            <p:txEl>
                                              <p:pRg st="10" end="10"/>
                                            </p:txEl>
                                          </p:spTgt>
                                        </p:tgtEl>
                                      </p:cBhvr>
                                    </p:animEffect>
                                    <p:anim calcmode="lin" valueType="num">
                                      <p:cBhvr>
                                        <p:cTn id="71" dur="500" fill="hold">
                                          <p:stCondLst>
                                            <p:cond delay="0"/>
                                          </p:stCondLst>
                                        </p:cTn>
                                        <p:tgtEl>
                                          <p:spTgt spid="99331">
                                            <p:txEl>
                                              <p:pRg st="10" end="10"/>
                                            </p:txEl>
                                          </p:spTgt>
                                        </p:tgtEl>
                                        <p:attrNameLst>
                                          <p:attrName>ppt_x</p:attrName>
                                        </p:attrNameLst>
                                      </p:cBhvr>
                                      <p:tavLst>
                                        <p:tav tm="0">
                                          <p:val>
                                            <p:strVal val="#ppt_x-.1"/>
                                          </p:val>
                                        </p:tav>
                                        <p:tav tm="100000">
                                          <p:val>
                                            <p:strVal val="#ppt_x"/>
                                          </p:val>
                                        </p:tav>
                                      </p:tavLst>
                                    </p:anim>
                                    <p:anim calcmode="lin" valueType="num">
                                      <p:cBhvr>
                                        <p:cTn id="72" dur="500" fill="hold">
                                          <p:stCondLst>
                                            <p:cond delay="0"/>
                                          </p:stCondLst>
                                        </p:cTn>
                                        <p:tgtEl>
                                          <p:spTgt spid="99331">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0" presetClass="entr" presetSubtype="0" fill="hold" grpId="0" nodeType="clickEffect">
                                  <p:stCondLst>
                                    <p:cond delay="0"/>
                                  </p:stCondLst>
                                  <p:iterate type="lt">
                                    <p:tmPct val="10000"/>
                                  </p:iterate>
                                  <p:childTnLst>
                                    <p:set>
                                      <p:cBhvr>
                                        <p:cTn id="76" dur="1" fill="hold">
                                          <p:stCondLst>
                                            <p:cond delay="0"/>
                                          </p:stCondLst>
                                        </p:cTn>
                                        <p:tgtEl>
                                          <p:spTgt spid="99331">
                                            <p:txEl>
                                              <p:pRg st="11" end="11"/>
                                            </p:txEl>
                                          </p:spTgt>
                                        </p:tgtEl>
                                        <p:attrNameLst>
                                          <p:attrName>style.visibility</p:attrName>
                                        </p:attrNameLst>
                                      </p:cBhvr>
                                      <p:to>
                                        <p:strVal val="visible"/>
                                      </p:to>
                                    </p:set>
                                    <p:animEffect transition="in" filter="fade">
                                      <p:cBhvr>
                                        <p:cTn id="77" dur="500">
                                          <p:stCondLst>
                                            <p:cond delay="0"/>
                                          </p:stCondLst>
                                        </p:cTn>
                                        <p:tgtEl>
                                          <p:spTgt spid="99331">
                                            <p:txEl>
                                              <p:pRg st="11" end="11"/>
                                            </p:txEl>
                                          </p:spTgt>
                                        </p:tgtEl>
                                      </p:cBhvr>
                                    </p:animEffect>
                                    <p:anim calcmode="lin" valueType="num">
                                      <p:cBhvr>
                                        <p:cTn id="78" dur="500" fill="hold">
                                          <p:stCondLst>
                                            <p:cond delay="0"/>
                                          </p:stCondLst>
                                        </p:cTn>
                                        <p:tgtEl>
                                          <p:spTgt spid="99331">
                                            <p:txEl>
                                              <p:pRg st="11" end="11"/>
                                            </p:txEl>
                                          </p:spTgt>
                                        </p:tgtEl>
                                        <p:attrNameLst>
                                          <p:attrName>ppt_x</p:attrName>
                                        </p:attrNameLst>
                                      </p:cBhvr>
                                      <p:tavLst>
                                        <p:tav tm="0">
                                          <p:val>
                                            <p:strVal val="#ppt_x-.1"/>
                                          </p:val>
                                        </p:tav>
                                        <p:tav tm="100000">
                                          <p:val>
                                            <p:strVal val="#ppt_x"/>
                                          </p:val>
                                        </p:tav>
                                      </p:tavLst>
                                    </p:anim>
                                    <p:anim calcmode="lin" valueType="num">
                                      <p:cBhvr>
                                        <p:cTn id="79" dur="500" fill="hold">
                                          <p:stCondLst>
                                            <p:cond delay="0"/>
                                          </p:stCondLst>
                                        </p:cTn>
                                        <p:tgtEl>
                                          <p:spTgt spid="99331">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0" presetClass="entr" presetSubtype="0" fill="hold" grpId="0" nodeType="clickEffect">
                                  <p:stCondLst>
                                    <p:cond delay="0"/>
                                  </p:stCondLst>
                                  <p:iterate type="lt">
                                    <p:tmPct val="10000"/>
                                  </p:iterate>
                                  <p:childTnLst>
                                    <p:set>
                                      <p:cBhvr>
                                        <p:cTn id="83" dur="1" fill="hold">
                                          <p:stCondLst>
                                            <p:cond delay="0"/>
                                          </p:stCondLst>
                                        </p:cTn>
                                        <p:tgtEl>
                                          <p:spTgt spid="99331">
                                            <p:txEl>
                                              <p:pRg st="12" end="12"/>
                                            </p:txEl>
                                          </p:spTgt>
                                        </p:tgtEl>
                                        <p:attrNameLst>
                                          <p:attrName>style.visibility</p:attrName>
                                        </p:attrNameLst>
                                      </p:cBhvr>
                                      <p:to>
                                        <p:strVal val="visible"/>
                                      </p:to>
                                    </p:set>
                                    <p:animEffect transition="in" filter="fade">
                                      <p:cBhvr>
                                        <p:cTn id="84" dur="500">
                                          <p:stCondLst>
                                            <p:cond delay="0"/>
                                          </p:stCondLst>
                                        </p:cTn>
                                        <p:tgtEl>
                                          <p:spTgt spid="99331">
                                            <p:txEl>
                                              <p:pRg st="12" end="12"/>
                                            </p:txEl>
                                          </p:spTgt>
                                        </p:tgtEl>
                                      </p:cBhvr>
                                    </p:animEffect>
                                    <p:anim calcmode="lin" valueType="num">
                                      <p:cBhvr>
                                        <p:cTn id="85" dur="500" fill="hold">
                                          <p:stCondLst>
                                            <p:cond delay="0"/>
                                          </p:stCondLst>
                                        </p:cTn>
                                        <p:tgtEl>
                                          <p:spTgt spid="99331">
                                            <p:txEl>
                                              <p:pRg st="12" end="12"/>
                                            </p:txEl>
                                          </p:spTgt>
                                        </p:tgtEl>
                                        <p:attrNameLst>
                                          <p:attrName>ppt_x</p:attrName>
                                        </p:attrNameLst>
                                      </p:cBhvr>
                                      <p:tavLst>
                                        <p:tav tm="0">
                                          <p:val>
                                            <p:strVal val="#ppt_x-.1"/>
                                          </p:val>
                                        </p:tav>
                                        <p:tav tm="100000">
                                          <p:val>
                                            <p:strVal val="#ppt_x"/>
                                          </p:val>
                                        </p:tav>
                                      </p:tavLst>
                                    </p:anim>
                                    <p:anim calcmode="lin" valueType="num">
                                      <p:cBhvr>
                                        <p:cTn id="86" dur="500" fill="hold">
                                          <p:stCondLst>
                                            <p:cond delay="0"/>
                                          </p:stCondLst>
                                        </p:cTn>
                                        <p:tgtEl>
                                          <p:spTgt spid="99331">
                                            <p:txEl>
                                              <p:pRg st="12" end="12"/>
                                            </p:txEl>
                                          </p:spTgt>
                                        </p:tgtEl>
                                        <p:attrNameLst>
                                          <p:attrName>ppt_y</p:attrName>
                                        </p:attrNameLst>
                                      </p:cBhvr>
                                      <p:tavLst>
                                        <p:tav tm="0">
                                          <p:val>
                                            <p:strVal val="#ppt_y"/>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0" presetClass="entr" presetSubtype="0" fill="hold" grpId="0" nodeType="clickEffect">
                                  <p:stCondLst>
                                    <p:cond delay="0"/>
                                  </p:stCondLst>
                                  <p:iterate type="lt">
                                    <p:tmPct val="10000"/>
                                  </p:iterate>
                                  <p:childTnLst>
                                    <p:set>
                                      <p:cBhvr>
                                        <p:cTn id="90" dur="1" fill="hold">
                                          <p:stCondLst>
                                            <p:cond delay="0"/>
                                          </p:stCondLst>
                                        </p:cTn>
                                        <p:tgtEl>
                                          <p:spTgt spid="99331">
                                            <p:txEl>
                                              <p:pRg st="13" end="13"/>
                                            </p:txEl>
                                          </p:spTgt>
                                        </p:tgtEl>
                                        <p:attrNameLst>
                                          <p:attrName>style.visibility</p:attrName>
                                        </p:attrNameLst>
                                      </p:cBhvr>
                                      <p:to>
                                        <p:strVal val="visible"/>
                                      </p:to>
                                    </p:set>
                                    <p:animEffect transition="in" filter="fade">
                                      <p:cBhvr>
                                        <p:cTn id="91" dur="500">
                                          <p:stCondLst>
                                            <p:cond delay="0"/>
                                          </p:stCondLst>
                                        </p:cTn>
                                        <p:tgtEl>
                                          <p:spTgt spid="99331">
                                            <p:txEl>
                                              <p:pRg st="13" end="13"/>
                                            </p:txEl>
                                          </p:spTgt>
                                        </p:tgtEl>
                                      </p:cBhvr>
                                    </p:animEffect>
                                    <p:anim calcmode="lin" valueType="num">
                                      <p:cBhvr>
                                        <p:cTn id="92" dur="500" fill="hold">
                                          <p:stCondLst>
                                            <p:cond delay="0"/>
                                          </p:stCondLst>
                                        </p:cTn>
                                        <p:tgtEl>
                                          <p:spTgt spid="99331">
                                            <p:txEl>
                                              <p:pRg st="13" end="13"/>
                                            </p:txEl>
                                          </p:spTgt>
                                        </p:tgtEl>
                                        <p:attrNameLst>
                                          <p:attrName>ppt_x</p:attrName>
                                        </p:attrNameLst>
                                      </p:cBhvr>
                                      <p:tavLst>
                                        <p:tav tm="0">
                                          <p:val>
                                            <p:strVal val="#ppt_x-.1"/>
                                          </p:val>
                                        </p:tav>
                                        <p:tav tm="100000">
                                          <p:val>
                                            <p:strVal val="#ppt_x"/>
                                          </p:val>
                                        </p:tav>
                                      </p:tavLst>
                                    </p:anim>
                                    <p:anim calcmode="lin" valueType="num">
                                      <p:cBhvr>
                                        <p:cTn id="93" dur="500" fill="hold">
                                          <p:stCondLst>
                                            <p:cond delay="0"/>
                                          </p:stCondLst>
                                        </p:cTn>
                                        <p:tgtEl>
                                          <p:spTgt spid="99331">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0" presetClass="entr" presetSubtype="0" fill="hold" grpId="0" nodeType="clickEffect">
                                  <p:stCondLst>
                                    <p:cond delay="0"/>
                                  </p:stCondLst>
                                  <p:iterate type="lt">
                                    <p:tmPct val="10000"/>
                                  </p:iterate>
                                  <p:childTnLst>
                                    <p:set>
                                      <p:cBhvr>
                                        <p:cTn id="97" dur="1" fill="hold">
                                          <p:stCondLst>
                                            <p:cond delay="0"/>
                                          </p:stCondLst>
                                        </p:cTn>
                                        <p:tgtEl>
                                          <p:spTgt spid="99331">
                                            <p:txEl>
                                              <p:pRg st="14" end="14"/>
                                            </p:txEl>
                                          </p:spTgt>
                                        </p:tgtEl>
                                        <p:attrNameLst>
                                          <p:attrName>style.visibility</p:attrName>
                                        </p:attrNameLst>
                                      </p:cBhvr>
                                      <p:to>
                                        <p:strVal val="visible"/>
                                      </p:to>
                                    </p:set>
                                    <p:animEffect transition="in" filter="fade">
                                      <p:cBhvr>
                                        <p:cTn id="98" dur="500">
                                          <p:stCondLst>
                                            <p:cond delay="0"/>
                                          </p:stCondLst>
                                        </p:cTn>
                                        <p:tgtEl>
                                          <p:spTgt spid="99331">
                                            <p:txEl>
                                              <p:pRg st="14" end="14"/>
                                            </p:txEl>
                                          </p:spTgt>
                                        </p:tgtEl>
                                      </p:cBhvr>
                                    </p:animEffect>
                                    <p:anim calcmode="lin" valueType="num">
                                      <p:cBhvr>
                                        <p:cTn id="99" dur="500" fill="hold">
                                          <p:stCondLst>
                                            <p:cond delay="0"/>
                                          </p:stCondLst>
                                        </p:cTn>
                                        <p:tgtEl>
                                          <p:spTgt spid="99331">
                                            <p:txEl>
                                              <p:pRg st="14" end="14"/>
                                            </p:txEl>
                                          </p:spTgt>
                                        </p:tgtEl>
                                        <p:attrNameLst>
                                          <p:attrName>ppt_x</p:attrName>
                                        </p:attrNameLst>
                                      </p:cBhvr>
                                      <p:tavLst>
                                        <p:tav tm="0">
                                          <p:val>
                                            <p:strVal val="#ppt_x-.1"/>
                                          </p:val>
                                        </p:tav>
                                        <p:tav tm="100000">
                                          <p:val>
                                            <p:strVal val="#ppt_x"/>
                                          </p:val>
                                        </p:tav>
                                      </p:tavLst>
                                    </p:anim>
                                    <p:anim calcmode="lin" valueType="num">
                                      <p:cBhvr>
                                        <p:cTn id="100" dur="500" fill="hold">
                                          <p:stCondLst>
                                            <p:cond delay="0"/>
                                          </p:stCondLst>
                                        </p:cTn>
                                        <p:tgtEl>
                                          <p:spTgt spid="99331">
                                            <p:txEl>
                                              <p:pRg st="14" end="14"/>
                                            </p:txEl>
                                          </p:spTgt>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0" presetClass="entr" presetSubtype="0" fill="hold" grpId="0" nodeType="clickEffect">
                                  <p:stCondLst>
                                    <p:cond delay="0"/>
                                  </p:stCondLst>
                                  <p:iterate type="lt">
                                    <p:tmPct val="10000"/>
                                  </p:iterate>
                                  <p:childTnLst>
                                    <p:set>
                                      <p:cBhvr>
                                        <p:cTn id="104" dur="1" fill="hold">
                                          <p:stCondLst>
                                            <p:cond delay="0"/>
                                          </p:stCondLst>
                                        </p:cTn>
                                        <p:tgtEl>
                                          <p:spTgt spid="99331">
                                            <p:txEl>
                                              <p:pRg st="15" end="15"/>
                                            </p:txEl>
                                          </p:spTgt>
                                        </p:tgtEl>
                                        <p:attrNameLst>
                                          <p:attrName>style.visibility</p:attrName>
                                        </p:attrNameLst>
                                      </p:cBhvr>
                                      <p:to>
                                        <p:strVal val="visible"/>
                                      </p:to>
                                    </p:set>
                                    <p:animEffect transition="in" filter="fade">
                                      <p:cBhvr>
                                        <p:cTn id="105" dur="500">
                                          <p:stCondLst>
                                            <p:cond delay="0"/>
                                          </p:stCondLst>
                                        </p:cTn>
                                        <p:tgtEl>
                                          <p:spTgt spid="99331">
                                            <p:txEl>
                                              <p:pRg st="15" end="15"/>
                                            </p:txEl>
                                          </p:spTgt>
                                        </p:tgtEl>
                                      </p:cBhvr>
                                    </p:animEffect>
                                    <p:anim calcmode="lin" valueType="num">
                                      <p:cBhvr>
                                        <p:cTn id="106" dur="500" fill="hold">
                                          <p:stCondLst>
                                            <p:cond delay="0"/>
                                          </p:stCondLst>
                                        </p:cTn>
                                        <p:tgtEl>
                                          <p:spTgt spid="99331">
                                            <p:txEl>
                                              <p:pRg st="15" end="15"/>
                                            </p:txEl>
                                          </p:spTgt>
                                        </p:tgtEl>
                                        <p:attrNameLst>
                                          <p:attrName>ppt_x</p:attrName>
                                        </p:attrNameLst>
                                      </p:cBhvr>
                                      <p:tavLst>
                                        <p:tav tm="0">
                                          <p:val>
                                            <p:strVal val="#ppt_x-.1"/>
                                          </p:val>
                                        </p:tav>
                                        <p:tav tm="100000">
                                          <p:val>
                                            <p:strVal val="#ppt_x"/>
                                          </p:val>
                                        </p:tav>
                                      </p:tavLst>
                                    </p:anim>
                                    <p:anim calcmode="lin" valueType="num">
                                      <p:cBhvr>
                                        <p:cTn id="107" dur="500" fill="hold">
                                          <p:stCondLst>
                                            <p:cond delay="0"/>
                                          </p:stCondLst>
                                        </p:cTn>
                                        <p:tgtEl>
                                          <p:spTgt spid="99331">
                                            <p:txEl>
                                              <p:pRg st="15" end="15"/>
                                            </p:txEl>
                                          </p:spTgt>
                                        </p:tgtEl>
                                        <p:attrNameLst>
                                          <p:attrName>ppt_y</p:attrName>
                                        </p:attrNameLst>
                                      </p:cBhvr>
                                      <p:tavLst>
                                        <p:tav tm="0">
                                          <p:val>
                                            <p:strVal val="#ppt_y"/>
                                          </p:val>
                                        </p:tav>
                                        <p:tav tm="100000">
                                          <p:val>
                                            <p:strVal val="#ppt_y"/>
                                          </p:val>
                                        </p:tav>
                                      </p:tavLst>
                                    </p:anim>
                                  </p:childTnLst>
                                </p:cTn>
                              </p:par>
                            </p:childTnLst>
                          </p:cTn>
                        </p:par>
                      </p:childTnLst>
                    </p:cTn>
                  </p:par>
                  <p:par>
                    <p:cTn id="108" fill="hold" nodeType="clickPar">
                      <p:stCondLst>
                        <p:cond delay="indefinite"/>
                      </p:stCondLst>
                      <p:childTnLst>
                        <p:par>
                          <p:cTn id="109" fill="hold" nodeType="withGroup">
                            <p:stCondLst>
                              <p:cond delay="0"/>
                            </p:stCondLst>
                            <p:childTnLst>
                              <p:par>
                                <p:cTn id="110" presetID="40" presetClass="entr" presetSubtype="0" fill="hold" grpId="0" nodeType="clickEffect">
                                  <p:stCondLst>
                                    <p:cond delay="0"/>
                                  </p:stCondLst>
                                  <p:iterate type="lt">
                                    <p:tmPct val="10000"/>
                                  </p:iterate>
                                  <p:childTnLst>
                                    <p:set>
                                      <p:cBhvr>
                                        <p:cTn id="111" dur="1" fill="hold">
                                          <p:stCondLst>
                                            <p:cond delay="0"/>
                                          </p:stCondLst>
                                        </p:cTn>
                                        <p:tgtEl>
                                          <p:spTgt spid="99331">
                                            <p:txEl>
                                              <p:pRg st="16" end="16"/>
                                            </p:txEl>
                                          </p:spTgt>
                                        </p:tgtEl>
                                        <p:attrNameLst>
                                          <p:attrName>style.visibility</p:attrName>
                                        </p:attrNameLst>
                                      </p:cBhvr>
                                      <p:to>
                                        <p:strVal val="visible"/>
                                      </p:to>
                                    </p:set>
                                    <p:animEffect transition="in" filter="fade">
                                      <p:cBhvr>
                                        <p:cTn id="112" dur="500">
                                          <p:stCondLst>
                                            <p:cond delay="0"/>
                                          </p:stCondLst>
                                        </p:cTn>
                                        <p:tgtEl>
                                          <p:spTgt spid="99331">
                                            <p:txEl>
                                              <p:pRg st="16" end="16"/>
                                            </p:txEl>
                                          </p:spTgt>
                                        </p:tgtEl>
                                      </p:cBhvr>
                                    </p:animEffect>
                                    <p:anim calcmode="lin" valueType="num">
                                      <p:cBhvr>
                                        <p:cTn id="113" dur="500" fill="hold">
                                          <p:stCondLst>
                                            <p:cond delay="0"/>
                                          </p:stCondLst>
                                        </p:cTn>
                                        <p:tgtEl>
                                          <p:spTgt spid="99331">
                                            <p:txEl>
                                              <p:pRg st="16" end="16"/>
                                            </p:txEl>
                                          </p:spTgt>
                                        </p:tgtEl>
                                        <p:attrNameLst>
                                          <p:attrName>ppt_x</p:attrName>
                                        </p:attrNameLst>
                                      </p:cBhvr>
                                      <p:tavLst>
                                        <p:tav tm="0">
                                          <p:val>
                                            <p:strVal val="#ppt_x-.1"/>
                                          </p:val>
                                        </p:tav>
                                        <p:tav tm="100000">
                                          <p:val>
                                            <p:strVal val="#ppt_x"/>
                                          </p:val>
                                        </p:tav>
                                      </p:tavLst>
                                    </p:anim>
                                    <p:anim calcmode="lin" valueType="num">
                                      <p:cBhvr>
                                        <p:cTn id="114" dur="500" fill="hold">
                                          <p:stCondLst>
                                            <p:cond delay="0"/>
                                          </p:stCondLst>
                                        </p:cTn>
                                        <p:tgtEl>
                                          <p:spTgt spid="99331">
                                            <p:txEl>
                                              <p:pRg st="16" end="1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5" name="Rectangle 3">
            <a:extLst>
              <a:ext uri="{FF2B5EF4-FFF2-40B4-BE49-F238E27FC236}">
                <a16:creationId xmlns:a16="http://schemas.microsoft.com/office/drawing/2014/main" id="{25F01565-D4BF-41DA-A90F-E27BD54C33E0}"/>
              </a:ext>
            </a:extLst>
          </p:cNvPr>
          <p:cNvSpPr>
            <a:spLocks noGrp="1" noChangeArrowheads="1"/>
          </p:cNvSpPr>
          <p:nvPr>
            <p:ph type="body" idx="1"/>
          </p:nvPr>
        </p:nvSpPr>
        <p:spPr>
          <a:xfrm>
            <a:off x="457200" y="457200"/>
            <a:ext cx="8229600" cy="5638800"/>
          </a:xfrm>
        </p:spPr>
        <p:txBody>
          <a:bodyPr/>
          <a:lstStyle/>
          <a:p>
            <a:pPr marL="609600" indent="-609600" algn="ctr">
              <a:lnSpc>
                <a:spcPct val="90000"/>
              </a:lnSpc>
              <a:buFontTx/>
              <a:buNone/>
            </a:pPr>
            <a:r>
              <a:rPr lang="en-US" altLang="en-US" sz="3600"/>
              <a:t>GOLONGAN AHLI WARIS PEREMPUAN </a:t>
            </a:r>
          </a:p>
          <a:p>
            <a:pPr marL="609600" indent="-609600">
              <a:lnSpc>
                <a:spcPct val="90000"/>
              </a:lnSpc>
              <a:buFontTx/>
              <a:buNone/>
            </a:pPr>
            <a:endParaRPr lang="en-US" altLang="en-US" sz="3600"/>
          </a:p>
          <a:p>
            <a:pPr marL="609600" indent="-609600">
              <a:lnSpc>
                <a:spcPct val="90000"/>
              </a:lnSpc>
              <a:buFont typeface="Wingdings" panose="05000000000000000000" pitchFamily="2" charset="2"/>
              <a:buAutoNum type="arabicPeriod"/>
            </a:pPr>
            <a:r>
              <a:rPr lang="en-US" altLang="en-US" sz="2400"/>
              <a:t>ANAK PEREMPUAN</a:t>
            </a:r>
          </a:p>
          <a:p>
            <a:pPr marL="609600" indent="-609600">
              <a:lnSpc>
                <a:spcPct val="90000"/>
              </a:lnSpc>
              <a:buFont typeface="Wingdings" panose="05000000000000000000" pitchFamily="2" charset="2"/>
              <a:buAutoNum type="arabicPeriod"/>
            </a:pPr>
            <a:r>
              <a:rPr lang="en-US" altLang="en-US" sz="2400"/>
              <a:t>CUCU PEREMPUAN DARI ANAK LAKI-LAKI (TERUS KE BAWAH)</a:t>
            </a:r>
          </a:p>
          <a:p>
            <a:pPr marL="609600" indent="-609600">
              <a:lnSpc>
                <a:spcPct val="90000"/>
              </a:lnSpc>
              <a:buFont typeface="Wingdings" panose="05000000000000000000" pitchFamily="2" charset="2"/>
              <a:buAutoNum type="arabicPeriod"/>
            </a:pPr>
            <a:r>
              <a:rPr lang="en-US" altLang="en-US" sz="2400"/>
              <a:t>I B U</a:t>
            </a:r>
          </a:p>
          <a:p>
            <a:pPr marL="609600" indent="-609600">
              <a:lnSpc>
                <a:spcPct val="90000"/>
              </a:lnSpc>
              <a:buFont typeface="Wingdings" panose="05000000000000000000" pitchFamily="2" charset="2"/>
              <a:buAutoNum type="arabicPeriod"/>
            </a:pPr>
            <a:r>
              <a:rPr lang="en-US" altLang="en-US" sz="2400"/>
              <a:t>NENEK SHAHIH TERUS KE ATAS (IBUNYA IBU)</a:t>
            </a:r>
          </a:p>
          <a:p>
            <a:pPr marL="609600" indent="-609600">
              <a:lnSpc>
                <a:spcPct val="90000"/>
              </a:lnSpc>
              <a:buFont typeface="Wingdings" panose="05000000000000000000" pitchFamily="2" charset="2"/>
              <a:buAutoNum type="arabicPeriod"/>
            </a:pPr>
            <a:r>
              <a:rPr lang="en-US" altLang="en-US" sz="2400"/>
              <a:t>NENEK SHAHIH TERUS KE ATAS (IBINYA AYAH)</a:t>
            </a:r>
          </a:p>
          <a:p>
            <a:pPr marL="609600" indent="-609600">
              <a:lnSpc>
                <a:spcPct val="90000"/>
              </a:lnSpc>
              <a:buFont typeface="Wingdings" panose="05000000000000000000" pitchFamily="2" charset="2"/>
              <a:buAutoNum type="arabicPeriod"/>
            </a:pPr>
            <a:r>
              <a:rPr lang="en-US" altLang="en-US" sz="2400"/>
              <a:t>SAUDARA PEREMPUAN SEKANDUNG</a:t>
            </a:r>
          </a:p>
          <a:p>
            <a:pPr marL="609600" indent="-609600">
              <a:lnSpc>
                <a:spcPct val="90000"/>
              </a:lnSpc>
              <a:buFont typeface="Wingdings" panose="05000000000000000000" pitchFamily="2" charset="2"/>
              <a:buAutoNum type="arabicPeriod"/>
            </a:pPr>
            <a:r>
              <a:rPr lang="en-US" altLang="en-US" sz="2400"/>
              <a:t>SAUDARA PEREMPUAN SE AYAH</a:t>
            </a:r>
          </a:p>
          <a:p>
            <a:pPr marL="609600" indent="-609600">
              <a:lnSpc>
                <a:spcPct val="90000"/>
              </a:lnSpc>
              <a:buFont typeface="Wingdings" panose="05000000000000000000" pitchFamily="2" charset="2"/>
              <a:buAutoNum type="arabicPeriod"/>
            </a:pPr>
            <a:r>
              <a:rPr lang="en-US" altLang="en-US" sz="2400"/>
              <a:t>SAUDARA PEREMPUAN SE IBU</a:t>
            </a:r>
          </a:p>
          <a:p>
            <a:pPr marL="609600" indent="-609600">
              <a:lnSpc>
                <a:spcPct val="90000"/>
              </a:lnSpc>
              <a:buFont typeface="Wingdings" panose="05000000000000000000" pitchFamily="2" charset="2"/>
              <a:buAutoNum type="arabicPeriod"/>
            </a:pPr>
            <a:r>
              <a:rPr lang="en-US" altLang="en-US" sz="2400"/>
              <a:t>ISTERI / ISTERI-ISTERI</a:t>
            </a:r>
          </a:p>
          <a:p>
            <a:pPr marL="609600" indent="-609600">
              <a:lnSpc>
                <a:spcPct val="90000"/>
              </a:lnSpc>
              <a:buFont typeface="Wingdings" panose="05000000000000000000" pitchFamily="2" charset="2"/>
              <a:buAutoNum type="arabicPeriod"/>
            </a:pPr>
            <a:r>
              <a:rPr lang="en-US" altLang="en-US" sz="2400"/>
              <a:t>MU’TIQOH.</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Effect transition="in" filter="slide(fromBottom)">
                                      <p:cBhvr>
                                        <p:cTn id="7" dur="500">
                                          <p:stCondLst>
                                            <p:cond delay="0"/>
                                          </p:stCondLst>
                                        </p:cTn>
                                        <p:tgtEl>
                                          <p:spTgt spid="1003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0355">
                                            <p:txEl>
                                              <p:pRg st="2" end="2"/>
                                            </p:txEl>
                                          </p:spTgt>
                                        </p:tgtEl>
                                        <p:attrNameLst>
                                          <p:attrName>style.visibility</p:attrName>
                                        </p:attrNameLst>
                                      </p:cBhvr>
                                      <p:to>
                                        <p:strVal val="visible"/>
                                      </p:to>
                                    </p:set>
                                    <p:animEffect transition="in" filter="slide(fromBottom)">
                                      <p:cBhvr>
                                        <p:cTn id="12" dur="500">
                                          <p:stCondLst>
                                            <p:cond delay="0"/>
                                          </p:stCondLst>
                                        </p:cTn>
                                        <p:tgtEl>
                                          <p:spTgt spid="10035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00355">
                                            <p:txEl>
                                              <p:pRg st="3" end="3"/>
                                            </p:txEl>
                                          </p:spTgt>
                                        </p:tgtEl>
                                        <p:attrNameLst>
                                          <p:attrName>style.visibility</p:attrName>
                                        </p:attrNameLst>
                                      </p:cBhvr>
                                      <p:to>
                                        <p:strVal val="visible"/>
                                      </p:to>
                                    </p:set>
                                    <p:animEffect transition="in" filter="slide(fromBottom)">
                                      <p:cBhvr>
                                        <p:cTn id="17" dur="500">
                                          <p:stCondLst>
                                            <p:cond delay="0"/>
                                          </p:stCondLst>
                                        </p:cTn>
                                        <p:tgtEl>
                                          <p:spTgt spid="10035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100355">
                                            <p:txEl>
                                              <p:pRg st="4" end="4"/>
                                            </p:txEl>
                                          </p:spTgt>
                                        </p:tgtEl>
                                        <p:attrNameLst>
                                          <p:attrName>style.visibility</p:attrName>
                                        </p:attrNameLst>
                                      </p:cBhvr>
                                      <p:to>
                                        <p:strVal val="visible"/>
                                      </p:to>
                                    </p:set>
                                    <p:animEffect transition="in" filter="slide(fromBottom)">
                                      <p:cBhvr>
                                        <p:cTn id="22" dur="500">
                                          <p:stCondLst>
                                            <p:cond delay="0"/>
                                          </p:stCondLst>
                                        </p:cTn>
                                        <p:tgtEl>
                                          <p:spTgt spid="10035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0355">
                                            <p:txEl>
                                              <p:pRg st="5" end="5"/>
                                            </p:txEl>
                                          </p:spTgt>
                                        </p:tgtEl>
                                        <p:attrNameLst>
                                          <p:attrName>style.visibility</p:attrName>
                                        </p:attrNameLst>
                                      </p:cBhvr>
                                      <p:to>
                                        <p:strVal val="visible"/>
                                      </p:to>
                                    </p:set>
                                    <p:animEffect transition="in" filter="slide(fromBottom)">
                                      <p:cBhvr>
                                        <p:cTn id="27" dur="500">
                                          <p:stCondLst>
                                            <p:cond delay="0"/>
                                          </p:stCondLst>
                                        </p:cTn>
                                        <p:tgtEl>
                                          <p:spTgt spid="100355">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2" presetClass="entr" presetSubtype="4" fill="hold" grpId="0" nodeType="clickEffect">
                                  <p:stCondLst>
                                    <p:cond delay="0"/>
                                  </p:stCondLst>
                                  <p:childTnLst>
                                    <p:set>
                                      <p:cBhvr>
                                        <p:cTn id="31" dur="1" fill="hold">
                                          <p:stCondLst>
                                            <p:cond delay="0"/>
                                          </p:stCondLst>
                                        </p:cTn>
                                        <p:tgtEl>
                                          <p:spTgt spid="100355">
                                            <p:txEl>
                                              <p:pRg st="6" end="6"/>
                                            </p:txEl>
                                          </p:spTgt>
                                        </p:tgtEl>
                                        <p:attrNameLst>
                                          <p:attrName>style.visibility</p:attrName>
                                        </p:attrNameLst>
                                      </p:cBhvr>
                                      <p:to>
                                        <p:strVal val="visible"/>
                                      </p:to>
                                    </p:set>
                                    <p:animEffect transition="in" filter="slide(fromBottom)">
                                      <p:cBhvr>
                                        <p:cTn id="32" dur="500">
                                          <p:stCondLst>
                                            <p:cond delay="0"/>
                                          </p:stCondLst>
                                        </p:cTn>
                                        <p:tgtEl>
                                          <p:spTgt spid="100355">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2" presetClass="entr" presetSubtype="4" fill="hold" grpId="0" nodeType="clickEffect">
                                  <p:stCondLst>
                                    <p:cond delay="0"/>
                                  </p:stCondLst>
                                  <p:childTnLst>
                                    <p:set>
                                      <p:cBhvr>
                                        <p:cTn id="36" dur="1" fill="hold">
                                          <p:stCondLst>
                                            <p:cond delay="0"/>
                                          </p:stCondLst>
                                        </p:cTn>
                                        <p:tgtEl>
                                          <p:spTgt spid="100355">
                                            <p:txEl>
                                              <p:pRg st="7" end="7"/>
                                            </p:txEl>
                                          </p:spTgt>
                                        </p:tgtEl>
                                        <p:attrNameLst>
                                          <p:attrName>style.visibility</p:attrName>
                                        </p:attrNameLst>
                                      </p:cBhvr>
                                      <p:to>
                                        <p:strVal val="visible"/>
                                      </p:to>
                                    </p:set>
                                    <p:animEffect transition="in" filter="slide(fromBottom)">
                                      <p:cBhvr>
                                        <p:cTn id="37" dur="500">
                                          <p:stCondLst>
                                            <p:cond delay="0"/>
                                          </p:stCondLst>
                                        </p:cTn>
                                        <p:tgtEl>
                                          <p:spTgt spid="100355">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2" presetClass="entr" presetSubtype="4" fill="hold" grpId="0" nodeType="clickEffect">
                                  <p:stCondLst>
                                    <p:cond delay="0"/>
                                  </p:stCondLst>
                                  <p:childTnLst>
                                    <p:set>
                                      <p:cBhvr>
                                        <p:cTn id="41" dur="1" fill="hold">
                                          <p:stCondLst>
                                            <p:cond delay="0"/>
                                          </p:stCondLst>
                                        </p:cTn>
                                        <p:tgtEl>
                                          <p:spTgt spid="100355">
                                            <p:txEl>
                                              <p:pRg st="8" end="8"/>
                                            </p:txEl>
                                          </p:spTgt>
                                        </p:tgtEl>
                                        <p:attrNameLst>
                                          <p:attrName>style.visibility</p:attrName>
                                        </p:attrNameLst>
                                      </p:cBhvr>
                                      <p:to>
                                        <p:strVal val="visible"/>
                                      </p:to>
                                    </p:set>
                                    <p:animEffect transition="in" filter="slide(fromBottom)">
                                      <p:cBhvr>
                                        <p:cTn id="42" dur="500">
                                          <p:stCondLst>
                                            <p:cond delay="0"/>
                                          </p:stCondLst>
                                        </p:cTn>
                                        <p:tgtEl>
                                          <p:spTgt spid="100355">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4" fill="hold" grpId="0" nodeType="clickEffect">
                                  <p:stCondLst>
                                    <p:cond delay="0"/>
                                  </p:stCondLst>
                                  <p:childTnLst>
                                    <p:set>
                                      <p:cBhvr>
                                        <p:cTn id="46" dur="1" fill="hold">
                                          <p:stCondLst>
                                            <p:cond delay="0"/>
                                          </p:stCondLst>
                                        </p:cTn>
                                        <p:tgtEl>
                                          <p:spTgt spid="100355">
                                            <p:txEl>
                                              <p:pRg st="9" end="9"/>
                                            </p:txEl>
                                          </p:spTgt>
                                        </p:tgtEl>
                                        <p:attrNameLst>
                                          <p:attrName>style.visibility</p:attrName>
                                        </p:attrNameLst>
                                      </p:cBhvr>
                                      <p:to>
                                        <p:strVal val="visible"/>
                                      </p:to>
                                    </p:set>
                                    <p:animEffect transition="in" filter="slide(fromBottom)">
                                      <p:cBhvr>
                                        <p:cTn id="47" dur="500">
                                          <p:stCondLst>
                                            <p:cond delay="0"/>
                                          </p:stCondLst>
                                        </p:cTn>
                                        <p:tgtEl>
                                          <p:spTgt spid="100355">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4" fill="hold" grpId="0" nodeType="clickEffect">
                                  <p:stCondLst>
                                    <p:cond delay="0"/>
                                  </p:stCondLst>
                                  <p:childTnLst>
                                    <p:set>
                                      <p:cBhvr>
                                        <p:cTn id="51" dur="1" fill="hold">
                                          <p:stCondLst>
                                            <p:cond delay="0"/>
                                          </p:stCondLst>
                                        </p:cTn>
                                        <p:tgtEl>
                                          <p:spTgt spid="100355">
                                            <p:txEl>
                                              <p:pRg st="10" end="10"/>
                                            </p:txEl>
                                          </p:spTgt>
                                        </p:tgtEl>
                                        <p:attrNameLst>
                                          <p:attrName>style.visibility</p:attrName>
                                        </p:attrNameLst>
                                      </p:cBhvr>
                                      <p:to>
                                        <p:strVal val="visible"/>
                                      </p:to>
                                    </p:set>
                                    <p:animEffect transition="in" filter="slide(fromBottom)">
                                      <p:cBhvr>
                                        <p:cTn id="52" dur="500">
                                          <p:stCondLst>
                                            <p:cond delay="0"/>
                                          </p:stCondLst>
                                        </p:cTn>
                                        <p:tgtEl>
                                          <p:spTgt spid="100355">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2" presetClass="entr" presetSubtype="4" fill="hold" grpId="0" nodeType="clickEffect">
                                  <p:stCondLst>
                                    <p:cond delay="0"/>
                                  </p:stCondLst>
                                  <p:childTnLst>
                                    <p:set>
                                      <p:cBhvr>
                                        <p:cTn id="56" dur="1" fill="hold">
                                          <p:stCondLst>
                                            <p:cond delay="0"/>
                                          </p:stCondLst>
                                        </p:cTn>
                                        <p:tgtEl>
                                          <p:spTgt spid="100355">
                                            <p:txEl>
                                              <p:pRg st="11" end="11"/>
                                            </p:txEl>
                                          </p:spTgt>
                                        </p:tgtEl>
                                        <p:attrNameLst>
                                          <p:attrName>style.visibility</p:attrName>
                                        </p:attrNameLst>
                                      </p:cBhvr>
                                      <p:to>
                                        <p:strVal val="visible"/>
                                      </p:to>
                                    </p:set>
                                    <p:animEffect transition="in" filter="slide(fromBottom)">
                                      <p:cBhvr>
                                        <p:cTn id="57" dur="500">
                                          <p:stCondLst>
                                            <p:cond delay="0"/>
                                          </p:stCondLst>
                                        </p:cTn>
                                        <p:tgtEl>
                                          <p:spTgt spid="10035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C9939253-4272-40C9-B7A2-E876CF7C138B}"/>
              </a:ext>
            </a:extLst>
          </p:cNvPr>
          <p:cNvSpPr>
            <a:spLocks noGrp="1" noChangeArrowheads="1"/>
          </p:cNvSpPr>
          <p:nvPr>
            <p:ph type="title"/>
          </p:nvPr>
        </p:nvSpPr>
        <p:spPr>
          <a:xfrm>
            <a:off x="457200" y="292100"/>
            <a:ext cx="8229600" cy="1236663"/>
          </a:xfrm>
        </p:spPr>
        <p:txBody>
          <a:bodyPr/>
          <a:lstStyle/>
          <a:p>
            <a:r>
              <a:rPr lang="en-US" altLang="en-US" sz="3400"/>
              <a:t>BAGIAN-BAGIAN PARA AHLI WARITS BERDASAR AL-QUR’AN DAN HADITS</a:t>
            </a:r>
          </a:p>
        </p:txBody>
      </p:sp>
      <p:sp>
        <p:nvSpPr>
          <p:cNvPr id="111619" name="Rectangle 3">
            <a:extLst>
              <a:ext uri="{FF2B5EF4-FFF2-40B4-BE49-F238E27FC236}">
                <a16:creationId xmlns:a16="http://schemas.microsoft.com/office/drawing/2014/main" id="{A4866F0D-0F85-4CBF-9826-80B371865ED4}"/>
              </a:ext>
            </a:extLst>
          </p:cNvPr>
          <p:cNvSpPr>
            <a:spLocks noGrp="1" noChangeArrowheads="1"/>
          </p:cNvSpPr>
          <p:nvPr>
            <p:ph type="body" idx="1"/>
          </p:nvPr>
        </p:nvSpPr>
        <p:spPr/>
        <p:txBody>
          <a:bodyPr/>
          <a:lstStyle/>
          <a:p>
            <a:pPr marL="609600" indent="-609600" algn="ctr">
              <a:lnSpc>
                <a:spcPct val="90000"/>
              </a:lnSpc>
              <a:buFontTx/>
              <a:buNone/>
            </a:pPr>
            <a:r>
              <a:rPr lang="en-US" altLang="en-US"/>
              <a:t>YANG MEMPEROLEH ½</a:t>
            </a:r>
          </a:p>
          <a:p>
            <a:pPr marL="609600" indent="-609600">
              <a:lnSpc>
                <a:spcPct val="90000"/>
              </a:lnSpc>
              <a:buFontTx/>
              <a:buNone/>
            </a:pPr>
            <a:endParaRPr lang="en-US" altLang="en-US"/>
          </a:p>
          <a:p>
            <a:pPr marL="609600" indent="-609600">
              <a:lnSpc>
                <a:spcPct val="90000"/>
              </a:lnSpc>
              <a:buFont typeface="Wingdings" panose="05000000000000000000" pitchFamily="2" charset="2"/>
              <a:buAutoNum type="arabicPeriod"/>
            </a:pPr>
            <a:r>
              <a:rPr lang="en-US" altLang="en-US" sz="2800"/>
              <a:t>Seorang anak perempuan (tunggal)</a:t>
            </a:r>
          </a:p>
          <a:p>
            <a:pPr marL="609600" indent="-609600">
              <a:lnSpc>
                <a:spcPct val="90000"/>
              </a:lnSpc>
              <a:buFont typeface="Wingdings" panose="05000000000000000000" pitchFamily="2" charset="2"/>
              <a:buAutoNum type="arabicPeriod"/>
            </a:pPr>
            <a:r>
              <a:rPr lang="en-US" altLang="en-US" sz="2800"/>
              <a:t>Cucu perempuan tunggal dari anak laki-laki</a:t>
            </a:r>
          </a:p>
          <a:p>
            <a:pPr marL="609600" indent="-609600">
              <a:lnSpc>
                <a:spcPct val="90000"/>
              </a:lnSpc>
              <a:buFont typeface="Wingdings" panose="05000000000000000000" pitchFamily="2" charset="2"/>
              <a:buAutoNum type="arabicPeriod"/>
            </a:pPr>
            <a:r>
              <a:rPr lang="en-US" altLang="en-US" sz="2800"/>
              <a:t>Saudara perempuan tunggal sekandung</a:t>
            </a:r>
          </a:p>
          <a:p>
            <a:pPr marL="609600" indent="-609600">
              <a:lnSpc>
                <a:spcPct val="90000"/>
              </a:lnSpc>
              <a:buFont typeface="Wingdings" panose="05000000000000000000" pitchFamily="2" charset="2"/>
              <a:buAutoNum type="arabicPeriod"/>
            </a:pPr>
            <a:r>
              <a:rPr lang="en-US" altLang="en-US" sz="2800"/>
              <a:t>Saudara perempuan tunggal sebapak bila tidak ada saudara perempuan sekandung.</a:t>
            </a:r>
          </a:p>
          <a:p>
            <a:pPr marL="609600" indent="-609600">
              <a:lnSpc>
                <a:spcPct val="90000"/>
              </a:lnSpc>
              <a:buFont typeface="Wingdings" panose="05000000000000000000" pitchFamily="2" charset="2"/>
              <a:buAutoNum type="arabicPeriod"/>
            </a:pPr>
            <a:r>
              <a:rPr lang="en-US" altLang="en-US" sz="2800"/>
              <a:t>Suami bila si mayat ridak meninggalkan anak turunan.</a:t>
            </a:r>
          </a:p>
        </p:txBody>
      </p:sp>
    </p:spTree>
  </p:cSld>
  <p:clrMapOvr>
    <a:masterClrMapping/>
  </p:clrMapOvr>
  <p:transition>
    <p:push dir="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a:extLst>
              <a:ext uri="{FF2B5EF4-FFF2-40B4-BE49-F238E27FC236}">
                <a16:creationId xmlns:a16="http://schemas.microsoft.com/office/drawing/2014/main" id="{45C5E8F6-03F4-4DD7-97B2-AFB733DA0D77}"/>
              </a:ext>
            </a:extLst>
          </p:cNvPr>
          <p:cNvSpPr>
            <a:spLocks noGrp="1" noChangeArrowheads="1"/>
          </p:cNvSpPr>
          <p:nvPr>
            <p:ph type="body" idx="1"/>
          </p:nvPr>
        </p:nvSpPr>
        <p:spPr>
          <a:xfrm>
            <a:off x="457200" y="457200"/>
            <a:ext cx="8229600" cy="5673725"/>
          </a:xfrm>
        </p:spPr>
        <p:txBody>
          <a:bodyPr/>
          <a:lstStyle/>
          <a:p>
            <a:pPr marL="609600" indent="-609600" algn="ctr">
              <a:lnSpc>
                <a:spcPct val="90000"/>
              </a:lnSpc>
              <a:buFontTx/>
              <a:buNone/>
            </a:pPr>
            <a:r>
              <a:rPr lang="en-US" altLang="en-US" sz="2800"/>
              <a:t>YANG MEMPEROLEH </a:t>
            </a:r>
            <a:r>
              <a:rPr lang="en-US" altLang="en-US" sz="3600"/>
              <a:t>¼</a:t>
            </a:r>
          </a:p>
          <a:p>
            <a:pPr marL="609600" indent="-609600" algn="ctr">
              <a:lnSpc>
                <a:spcPct val="90000"/>
              </a:lnSpc>
              <a:buFontTx/>
              <a:buNone/>
            </a:pPr>
            <a:endParaRPr lang="en-US" altLang="en-US" sz="2400"/>
          </a:p>
          <a:p>
            <a:pPr marL="609600" indent="-609600">
              <a:lnSpc>
                <a:spcPct val="90000"/>
              </a:lnSpc>
              <a:buFont typeface="Wingdings" panose="05000000000000000000" pitchFamily="2" charset="2"/>
              <a:buAutoNum type="arabicPeriod"/>
            </a:pPr>
            <a:r>
              <a:rPr lang="en-US" altLang="en-US" sz="2400"/>
              <a:t>Suami bila si mayat meninggalkan anak turunan (terus ke bawah).</a:t>
            </a:r>
          </a:p>
          <a:p>
            <a:pPr marL="609600" indent="-609600">
              <a:lnSpc>
                <a:spcPct val="90000"/>
              </a:lnSpc>
              <a:buFont typeface="Wingdings" panose="05000000000000000000" pitchFamily="2" charset="2"/>
              <a:buAutoNum type="arabicPeriod"/>
            </a:pPr>
            <a:r>
              <a:rPr lang="en-US" altLang="en-US" sz="2400"/>
              <a:t>Isteri atau para isteri bila si mayat tidak ameninggalkan anak turunan </a:t>
            </a:r>
          </a:p>
          <a:p>
            <a:pPr marL="609600" indent="-609600" algn="ctr">
              <a:lnSpc>
                <a:spcPct val="90000"/>
              </a:lnSpc>
              <a:buFontTx/>
              <a:buNone/>
            </a:pPr>
            <a:endParaRPr lang="en-US" altLang="en-US" sz="2400"/>
          </a:p>
          <a:p>
            <a:pPr marL="609600" indent="-609600" algn="ctr">
              <a:lnSpc>
                <a:spcPct val="90000"/>
              </a:lnSpc>
              <a:buFontTx/>
              <a:buNone/>
            </a:pPr>
            <a:endParaRPr lang="en-US" altLang="en-US" sz="2400"/>
          </a:p>
          <a:p>
            <a:pPr marL="609600" indent="-609600" algn="ctr">
              <a:lnSpc>
                <a:spcPct val="90000"/>
              </a:lnSpc>
              <a:buFontTx/>
              <a:buNone/>
            </a:pPr>
            <a:endParaRPr lang="en-US" altLang="en-US" sz="2400"/>
          </a:p>
          <a:p>
            <a:pPr marL="609600" indent="-609600" algn="ctr">
              <a:lnSpc>
                <a:spcPct val="90000"/>
              </a:lnSpc>
              <a:buFontTx/>
              <a:buNone/>
            </a:pPr>
            <a:r>
              <a:rPr lang="en-US" altLang="en-US" sz="2800"/>
              <a:t>YANG MEMPEROLEH 1/8</a:t>
            </a:r>
          </a:p>
          <a:p>
            <a:pPr marL="609600" indent="-609600" algn="ctr">
              <a:lnSpc>
                <a:spcPct val="90000"/>
              </a:lnSpc>
              <a:buFontTx/>
              <a:buNone/>
            </a:pPr>
            <a:endParaRPr lang="en-US" altLang="en-US" sz="2800"/>
          </a:p>
          <a:p>
            <a:pPr marL="609600" indent="-609600">
              <a:lnSpc>
                <a:spcPct val="90000"/>
              </a:lnSpc>
              <a:buFontTx/>
              <a:buNone/>
            </a:pPr>
            <a:r>
              <a:rPr lang="en-US" altLang="en-US" sz="2400"/>
              <a:t>Seorang isteri atau para isteri bila si mayat meninggalkan </a:t>
            </a:r>
          </a:p>
          <a:p>
            <a:pPr marL="609600" indent="-609600">
              <a:lnSpc>
                <a:spcPct val="90000"/>
              </a:lnSpc>
              <a:buFontTx/>
              <a:buNone/>
            </a:pPr>
            <a:r>
              <a:rPr lang="en-US" altLang="en-US" sz="2400"/>
              <a:t>anak turunan</a:t>
            </a:r>
          </a:p>
          <a:p>
            <a:pPr marL="609600" indent="-609600" algn="ctr">
              <a:lnSpc>
                <a:spcPct val="90000"/>
              </a:lnSpc>
              <a:buFontTx/>
              <a:buNone/>
            </a:pPr>
            <a:endParaRPr lang="en-US" altLang="en-US" sz="2400"/>
          </a:p>
        </p:txBody>
      </p:sp>
    </p:spTree>
  </p:cSld>
  <p:clrMapOvr>
    <a:masterClrMapping/>
  </p:clrMapOvr>
  <p:transition>
    <p:push dir="r"/>
  </p:transition>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1" name="Rectangle 3">
            <a:extLst>
              <a:ext uri="{FF2B5EF4-FFF2-40B4-BE49-F238E27FC236}">
                <a16:creationId xmlns:a16="http://schemas.microsoft.com/office/drawing/2014/main" id="{55DB3EF3-3B41-4032-8789-6054272944C0}"/>
              </a:ext>
            </a:extLst>
          </p:cNvPr>
          <p:cNvSpPr>
            <a:spLocks noGrp="1" noChangeArrowheads="1"/>
          </p:cNvSpPr>
          <p:nvPr>
            <p:ph type="body" idx="1"/>
          </p:nvPr>
        </p:nvSpPr>
        <p:spPr>
          <a:xfrm>
            <a:off x="457200" y="381000"/>
            <a:ext cx="8229600" cy="5749925"/>
          </a:xfrm>
        </p:spPr>
        <p:txBody>
          <a:bodyPr/>
          <a:lstStyle/>
          <a:p>
            <a:pPr>
              <a:buFontTx/>
              <a:buNone/>
            </a:pPr>
            <a:r>
              <a:rPr lang="en-US" altLang="en-US"/>
              <a:t>Keterangan ayat bagian suami atau isteri</a:t>
            </a:r>
          </a:p>
          <a:p>
            <a:pPr>
              <a:buFontTx/>
              <a:buNone/>
            </a:pPr>
            <a:r>
              <a:rPr lang="en-US" altLang="en-US" sz="2800"/>
              <a:t> </a:t>
            </a:r>
            <a:r>
              <a:rPr lang="en-US" altLang="en-US" sz="2800">
                <a:sym typeface="HQPB4" pitchFamily="2" charset="2"/>
              </a:rPr>
              <a:t></a:t>
            </a:r>
          </a:p>
          <a:p>
            <a:pPr>
              <a:buFontTx/>
              <a:buNone/>
            </a:pPr>
            <a:r>
              <a:rPr lang="en-US" altLang="en-US" sz="2800">
                <a:sym typeface="HQPB4"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3" pitchFamily="2" charset="2"/>
              </a:rPr>
              <a:t></a:t>
            </a:r>
            <a:r>
              <a:rPr lang="en-US" altLang="en-US" sz="2800">
                <a:sym typeface="HQPB5" pitchFamily="2" charset="2"/>
              </a:rPr>
              <a:t></a:t>
            </a:r>
            <a:r>
              <a:rPr lang="en-US" altLang="en-US" sz="2800">
                <a:sym typeface="HQPB3" pitchFamily="2" charset="2"/>
              </a:rPr>
              <a:t></a:t>
            </a:r>
            <a:r>
              <a:rPr lang="en-US" altLang="en-US" sz="2800">
                <a:sym typeface="HQPB5" pitchFamily="2" charset="2"/>
              </a:rPr>
              <a:t></a:t>
            </a:r>
            <a:r>
              <a:rPr lang="en-US" altLang="en-US" sz="2800">
                <a:sym typeface="HQPB2" pitchFamily="2" charset="2"/>
              </a:rPr>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 </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 </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p>
          <a:p>
            <a:pPr>
              <a:buFontTx/>
              <a:buNone/>
            </a:pP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 </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3" pitchFamily="2" charset="2"/>
              </a:rPr>
              <a:t></a:t>
            </a:r>
            <a:r>
              <a:rPr lang="en-US" altLang="en-US" sz="2800">
                <a:sym typeface="HQPB5" pitchFamily="2" charset="2"/>
              </a:rPr>
              <a:t></a:t>
            </a:r>
            <a:r>
              <a:rPr lang="en-US" altLang="en-US" sz="2800">
                <a:sym typeface="HQPB3"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 </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endParaRPr lang="en-US" altLang="en-US"/>
          </a:p>
          <a:p>
            <a:pPr>
              <a:buFont typeface="HQPB4" pitchFamily="2" charset="2"/>
              <a:buNone/>
            </a:pP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 </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p>
          <a:p>
            <a:pPr>
              <a:buFont typeface="HQPB4" pitchFamily="2" charset="2"/>
              <a:buChar char="&amp;"/>
            </a:pP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3" pitchFamily="2" charset="2"/>
              </a:rPr>
              <a:t></a:t>
            </a:r>
            <a:r>
              <a:rPr lang="en-US" altLang="en-US" sz="2800">
                <a:sym typeface="HQPB5" pitchFamily="2" charset="2"/>
              </a:rPr>
              <a:t></a:t>
            </a:r>
            <a:r>
              <a:rPr lang="en-US" altLang="en-US" sz="2800">
                <a:sym typeface="HQPB3"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p>
          <a:p>
            <a:pPr>
              <a:buFont typeface="HQPB4" pitchFamily="2" charset="2"/>
              <a:buChar char="&amp;"/>
            </a:pPr>
            <a:r>
              <a:rPr lang="en-US" altLang="en-US" sz="2800">
                <a:sym typeface="HQPB4" pitchFamily="2" charset="2"/>
              </a:rPr>
              <a:t></a:t>
            </a:r>
            <a:r>
              <a:rPr lang="en-US" altLang="en-US" sz="2800"/>
              <a:t> </a:t>
            </a: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p>
          <a:p>
            <a:pPr>
              <a:buFont typeface="HQPB4" pitchFamily="2" charset="2"/>
              <a:buChar char="&amp;"/>
            </a:pPr>
            <a:r>
              <a:rPr lang="en-US" altLang="en-US" sz="2800">
                <a:sym typeface="HQPB4" pitchFamily="2" charset="2"/>
              </a:rPr>
              <a:t></a:t>
            </a:r>
            <a:r>
              <a:rPr lang="en-US" altLang="en-US" sz="2800"/>
              <a:t> </a:t>
            </a:r>
            <a:r>
              <a:rPr lang="en-US" altLang="en-US" sz="2800">
                <a:sym typeface="HQPB5"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t> </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3" pitchFamily="2" charset="2"/>
              </a:rPr>
              <a:t></a:t>
            </a:r>
            <a:r>
              <a:rPr lang="en-US" altLang="en-US" sz="2800">
                <a:sym typeface="HQPB5" pitchFamily="2" charset="2"/>
              </a:rPr>
              <a:t></a:t>
            </a:r>
            <a:r>
              <a:rPr lang="en-US" altLang="en-US" sz="2800">
                <a:sym typeface="HQPB3"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sym typeface="HQPB3" pitchFamily="2" charset="2"/>
              </a:rPr>
              <a:t></a:t>
            </a:r>
            <a:r>
              <a:rPr lang="en-US" altLang="en-US" sz="2800">
                <a:sym typeface="HQPB5" pitchFamily="2" charset="2"/>
              </a:rPr>
              <a:t></a:t>
            </a:r>
            <a:r>
              <a:rPr lang="en-US" altLang="en-US" sz="2800">
                <a:sym typeface="HQPB3"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p>
          <a:p>
            <a:pPr>
              <a:buFont typeface="HQPB4" pitchFamily="2" charset="2"/>
              <a:buNone/>
            </a:pP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 </a:t>
            </a:r>
            <a:r>
              <a:rPr lang="en-US" altLang="en-US" sz="2800">
                <a:sym typeface="HQPB4" pitchFamily="2" charset="2"/>
              </a:rPr>
              <a:t></a:t>
            </a:r>
            <a:r>
              <a:rPr lang="en-US" altLang="en-US" sz="2800">
                <a:sym typeface="HQPB1" pitchFamily="2" charset="2"/>
              </a:rPr>
              <a:t></a:t>
            </a:r>
            <a:r>
              <a:rPr lang="en-US" altLang="en-US" sz="2800">
                <a:sym typeface="HQPB4" pitchFamily="2" charset="2"/>
              </a:rPr>
              <a:t> </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 </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 </a:t>
            </a:r>
            <a:r>
              <a:rPr lang="en-US" altLang="en-US" sz="2800">
                <a:sym typeface="HQPB4" pitchFamily="2" charset="2"/>
              </a:rPr>
              <a:t></a:t>
            </a:r>
            <a:r>
              <a:rPr lang="en-US" altLang="en-US" sz="2800">
                <a:sym typeface="HQPB2" pitchFamily="2" charset="2"/>
              </a:rPr>
              <a:t></a:t>
            </a:r>
            <a:r>
              <a:rPr lang="en-US" altLang="en-US" sz="2800">
                <a:sym typeface="HQPB5" pitchFamily="2" charset="2"/>
              </a:rPr>
              <a:t> </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 </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t> </a:t>
            </a:r>
          </a:p>
          <a:p>
            <a:pPr algn="ctr">
              <a:buFont typeface="HQPB4" pitchFamily="2" charset="2"/>
              <a:buNone/>
            </a:pPr>
            <a:r>
              <a:rPr lang="en-US" altLang="en-US" sz="2800">
                <a:sym typeface="HQPB5"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t> </a:t>
            </a:r>
            <a:r>
              <a:rPr lang="en-US" altLang="en-US" sz="2800">
                <a:sym typeface="HQPB4" pitchFamily="2" charset="2"/>
              </a:rPr>
              <a:t></a:t>
            </a:r>
            <a:r>
              <a:rPr lang="en-US" altLang="en-US" sz="2800"/>
              <a:t> </a:t>
            </a:r>
            <a:r>
              <a:rPr lang="en-US" altLang="en-US" sz="2800">
                <a:sym typeface="HQPB5"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5" pitchFamily="2" charset="2"/>
              </a:rPr>
              <a:t></a:t>
            </a:r>
            <a:r>
              <a:rPr lang="en-US" altLang="en-US" sz="2800">
                <a:sym typeface="HQPB1"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r>
              <a:rPr lang="en-US" altLang="en-US" sz="2800">
                <a:sym typeface="HQPB1" pitchFamily="2" charset="2"/>
              </a:rPr>
              <a:t></a:t>
            </a:r>
            <a:r>
              <a:rPr lang="en-US" altLang="en-US" sz="2800">
                <a:sym typeface="HQPB4"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t> </a:t>
            </a:r>
            <a:r>
              <a:rPr lang="en-US" altLang="en-US" sz="2800">
                <a:sym typeface="HQPB5"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t> </a:t>
            </a:r>
            <a:r>
              <a:rPr lang="en-US" altLang="en-US" sz="2800">
                <a:sym typeface="HQPB4" pitchFamily="2" charset="2"/>
              </a:rPr>
              <a:t></a:t>
            </a:r>
            <a:r>
              <a:rPr lang="en-US" altLang="en-US" sz="2800"/>
              <a:t> </a:t>
            </a:r>
            <a:r>
              <a:rPr lang="en-US" altLang="en-US" sz="2800">
                <a:sym typeface="HQPB5" pitchFamily="2" charset="2"/>
              </a:rPr>
              <a:t></a:t>
            </a:r>
            <a:r>
              <a:rPr lang="en-US" altLang="en-US" sz="2800"/>
              <a:t> </a:t>
            </a:r>
            <a:r>
              <a:rPr lang="en-US" altLang="en-US" sz="2800">
                <a:sym typeface="HQPB4" pitchFamily="2" charset="2"/>
              </a:rPr>
              <a:t></a:t>
            </a:r>
            <a:r>
              <a:rPr lang="en-US" altLang="en-US" sz="2800"/>
              <a:t> </a:t>
            </a:r>
            <a:r>
              <a:rPr lang="en-US" altLang="en-US" sz="2800">
                <a:sym typeface="HQPB2" pitchFamily="2" charset="2"/>
              </a:rPr>
              <a:t></a:t>
            </a:r>
            <a:r>
              <a:rPr lang="en-US" altLang="en-US" sz="2800"/>
              <a:t> </a:t>
            </a:r>
            <a:r>
              <a:rPr lang="en-US" altLang="en-US" sz="2800">
                <a:sym typeface="HQPB4"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2" pitchFamily="2" charset="2"/>
              </a:rPr>
              <a:t></a:t>
            </a:r>
            <a:r>
              <a:rPr lang="en-US" altLang="en-US" sz="2800">
                <a:sym typeface="HQPB4" pitchFamily="2" charset="2"/>
              </a:rPr>
              <a:t></a:t>
            </a:r>
            <a:r>
              <a:rPr lang="en-US" altLang="en-US" sz="2800">
                <a:sym typeface="HQPB2"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1" pitchFamily="2" charset="2"/>
              </a:rPr>
              <a:t></a:t>
            </a:r>
            <a:r>
              <a:rPr lang="en-US" altLang="en-US" sz="2800">
                <a:sym typeface="HQPB5" pitchFamily="2" charset="2"/>
              </a:rPr>
              <a:t></a:t>
            </a:r>
            <a:r>
              <a:rPr lang="en-US" altLang="en-US" sz="2800">
                <a:sym typeface="HQPB2" pitchFamily="2" charset="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Effect transition="in" filter="randombar(horizontal)">
                                      <p:cBhvr>
                                        <p:cTn id="7" dur="500"/>
                                        <p:tgtEl>
                                          <p:spTgt spid="145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45411">
                                            <p:txEl>
                                              <p:pRg st="1" end="1"/>
                                            </p:txEl>
                                          </p:spTgt>
                                        </p:tgtEl>
                                        <p:attrNameLst>
                                          <p:attrName>style.visibility</p:attrName>
                                        </p:attrNameLst>
                                      </p:cBhvr>
                                      <p:to>
                                        <p:strVal val="visible"/>
                                      </p:to>
                                    </p:set>
                                    <p:animEffect transition="in" filter="randombar(horizontal)">
                                      <p:cBhvr>
                                        <p:cTn id="12" dur="500"/>
                                        <p:tgtEl>
                                          <p:spTgt spid="145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45411">
                                            <p:txEl>
                                              <p:pRg st="2" end="2"/>
                                            </p:txEl>
                                          </p:spTgt>
                                        </p:tgtEl>
                                        <p:attrNameLst>
                                          <p:attrName>style.visibility</p:attrName>
                                        </p:attrNameLst>
                                      </p:cBhvr>
                                      <p:to>
                                        <p:strVal val="visible"/>
                                      </p:to>
                                    </p:set>
                                    <p:animEffect transition="in" filter="randombar(horizontal)">
                                      <p:cBhvr>
                                        <p:cTn id="17" dur="500"/>
                                        <p:tgtEl>
                                          <p:spTgt spid="1454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45411">
                                            <p:txEl>
                                              <p:pRg st="3" end="3"/>
                                            </p:txEl>
                                          </p:spTgt>
                                        </p:tgtEl>
                                        <p:attrNameLst>
                                          <p:attrName>style.visibility</p:attrName>
                                        </p:attrNameLst>
                                      </p:cBhvr>
                                      <p:to>
                                        <p:strVal val="visible"/>
                                      </p:to>
                                    </p:set>
                                    <p:animEffect transition="in" filter="randombar(horizontal)">
                                      <p:cBhvr>
                                        <p:cTn id="22" dur="500"/>
                                        <p:tgtEl>
                                          <p:spTgt spid="14541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45411">
                                            <p:txEl>
                                              <p:pRg st="4" end="4"/>
                                            </p:txEl>
                                          </p:spTgt>
                                        </p:tgtEl>
                                        <p:attrNameLst>
                                          <p:attrName>style.visibility</p:attrName>
                                        </p:attrNameLst>
                                      </p:cBhvr>
                                      <p:to>
                                        <p:strVal val="visible"/>
                                      </p:to>
                                    </p:set>
                                    <p:animEffect transition="in" filter="randombar(horizontal)">
                                      <p:cBhvr>
                                        <p:cTn id="27" dur="500"/>
                                        <p:tgtEl>
                                          <p:spTgt spid="14541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45411">
                                            <p:txEl>
                                              <p:pRg st="5" end="5"/>
                                            </p:txEl>
                                          </p:spTgt>
                                        </p:tgtEl>
                                        <p:attrNameLst>
                                          <p:attrName>style.visibility</p:attrName>
                                        </p:attrNameLst>
                                      </p:cBhvr>
                                      <p:to>
                                        <p:strVal val="visible"/>
                                      </p:to>
                                    </p:set>
                                    <p:animEffect transition="in" filter="randombar(horizontal)">
                                      <p:cBhvr>
                                        <p:cTn id="32" dur="500"/>
                                        <p:tgtEl>
                                          <p:spTgt spid="14541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145411">
                                            <p:txEl>
                                              <p:pRg st="6" end="6"/>
                                            </p:txEl>
                                          </p:spTgt>
                                        </p:tgtEl>
                                        <p:attrNameLst>
                                          <p:attrName>style.visibility</p:attrName>
                                        </p:attrNameLst>
                                      </p:cBhvr>
                                      <p:to>
                                        <p:strVal val="visible"/>
                                      </p:to>
                                    </p:set>
                                    <p:animEffect transition="in" filter="randombar(horizontal)">
                                      <p:cBhvr>
                                        <p:cTn id="37" dur="500"/>
                                        <p:tgtEl>
                                          <p:spTgt spid="14541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145411">
                                            <p:txEl>
                                              <p:pRg st="7" end="7"/>
                                            </p:txEl>
                                          </p:spTgt>
                                        </p:tgtEl>
                                        <p:attrNameLst>
                                          <p:attrName>style.visibility</p:attrName>
                                        </p:attrNameLst>
                                      </p:cBhvr>
                                      <p:to>
                                        <p:strVal val="visible"/>
                                      </p:to>
                                    </p:set>
                                    <p:animEffect transition="in" filter="randombar(horizontal)">
                                      <p:cBhvr>
                                        <p:cTn id="42" dur="500"/>
                                        <p:tgtEl>
                                          <p:spTgt spid="145411">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145411">
                                            <p:txEl>
                                              <p:pRg st="8" end="8"/>
                                            </p:txEl>
                                          </p:spTgt>
                                        </p:tgtEl>
                                        <p:attrNameLst>
                                          <p:attrName>style.visibility</p:attrName>
                                        </p:attrNameLst>
                                      </p:cBhvr>
                                      <p:to>
                                        <p:strVal val="visible"/>
                                      </p:to>
                                    </p:set>
                                    <p:animEffect transition="in" filter="randombar(horizontal)">
                                      <p:cBhvr>
                                        <p:cTn id="47" dur="500"/>
                                        <p:tgtEl>
                                          <p:spTgt spid="145411">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145411">
                                            <p:txEl>
                                              <p:pRg st="9" end="9"/>
                                            </p:txEl>
                                          </p:spTgt>
                                        </p:tgtEl>
                                        <p:attrNameLst>
                                          <p:attrName>style.visibility</p:attrName>
                                        </p:attrNameLst>
                                      </p:cBhvr>
                                      <p:to>
                                        <p:strVal val="visible"/>
                                      </p:to>
                                    </p:set>
                                    <p:animEffect transition="in" filter="randombar(horizontal)">
                                      <p:cBhvr>
                                        <p:cTn id="52" dur="500"/>
                                        <p:tgtEl>
                                          <p:spTgt spid="14541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5" name="Rectangle 3">
            <a:extLst>
              <a:ext uri="{FF2B5EF4-FFF2-40B4-BE49-F238E27FC236}">
                <a16:creationId xmlns:a16="http://schemas.microsoft.com/office/drawing/2014/main" id="{2BB0305F-BE81-4E1C-A1B0-A91B6680CEB0}"/>
              </a:ext>
            </a:extLst>
          </p:cNvPr>
          <p:cNvSpPr>
            <a:spLocks noGrp="1" noChangeArrowheads="1"/>
          </p:cNvSpPr>
          <p:nvPr>
            <p:ph type="body" idx="1"/>
          </p:nvPr>
        </p:nvSpPr>
        <p:spPr>
          <a:xfrm>
            <a:off x="457200" y="228600"/>
            <a:ext cx="8458200" cy="6096000"/>
          </a:xfrm>
          <a:ln>
            <a:solidFill>
              <a:schemeClr val="bg1"/>
            </a:solidFill>
            <a:miter lim="800000"/>
            <a:headEnd/>
            <a:tailEnd/>
          </a:ln>
        </p:spPr>
        <p:txBody>
          <a:bodyPr/>
          <a:lstStyle/>
          <a:p>
            <a:pPr>
              <a:lnSpc>
                <a:spcPct val="80000"/>
              </a:lnSpc>
            </a:pPr>
            <a:r>
              <a:rPr lang="en-US" altLang="en-US" sz="2000"/>
              <a:t>Dan bagimu (suami-suami) seperdua dari harta yang ditinggalkan oleh isteri-isterimu, jika mereka tidak mempunyai anak. jika isteri-isterimu itu mempunyai anak, Maka kamu mendapat seperempat dari harta yang ditinggalkannya sesudah dipenuhi wasiat yang mereka buat atau (dan) seduah dibayar hutangnya. Para isteri memperoleh seperempat harta yang kamu tinggalkan jika kamu tidak mempunyai anak. jika kamu mempunyai anak, Maka Para isteri memperoleh seperdelapan dari harta yang kamu tinggalkan sesudah dipenuhi wasiat yang kamu buat atau (dan) sesudah dibayar hutang-hutangmu. jika seseorang mati, baik laki-laki maupun perempuan yang tidak meninggalkan ayah dan tidak meninggalkan anak, tetapi mempunyai seorang saudara laki-laki (seibu saja) atau seorang saudara perempuan (seibu saja), Maka bagi masing-masing dari kedua jenis saudara itu seperenam harta. tetapi jika saudara-saudara seibu itu lebih dari seorang, Maka mereka bersekutu dalam yang sepertiga itu, sesudah dipenuhi wasiat yang dibuat olehnya atau sesudah dibayar hutangnya dengan tidak memberi mudharat (kepada ahli waris</a:t>
            </a:r>
            <a:r>
              <a:rPr lang="en-US" altLang="en-US" sz="2000">
                <a:solidFill>
                  <a:schemeClr val="hlink"/>
                </a:solidFill>
              </a:rPr>
              <a:t>)[274].</a:t>
            </a:r>
            <a:r>
              <a:rPr lang="en-US" altLang="en-US" sz="2000"/>
              <a:t> (Allah menetapkan yang demikian itu sebagai) syari'at yang benar-benar dari Allah, dan Allah Maha mengetahui lagi Maha Penyantun.</a:t>
            </a:r>
          </a:p>
          <a:p>
            <a:pPr>
              <a:lnSpc>
                <a:spcPct val="80000"/>
              </a:lnSpc>
            </a:pPr>
            <a:r>
              <a:rPr lang="en-US" altLang="en-US" sz="2000">
                <a:solidFill>
                  <a:schemeClr val="hlink"/>
                </a:solidFill>
              </a:rPr>
              <a:t>[274]</a:t>
            </a:r>
            <a:r>
              <a:rPr lang="en-US" altLang="en-US" sz="2000"/>
              <a:t> Memberi mudharat kepada waris itu ialah tindakan-tindakan seperti: a. Mewasiatkan lebih dari sepertiga harta pusaka. b. Berwasiat dengan maksud mengurangi harta warisan. Sekalipun kurang dari sepertiga bila ada niat mengurangi hak waris, juga tidak diperbolehkan.</a:t>
            </a:r>
          </a:p>
        </p:txBody>
      </p:sp>
    </p:spTree>
  </p:cSld>
  <p:clrMapOvr>
    <a:masterClrMapping/>
  </p:clrMapOvr>
  <p:transition>
    <p:push dir="r"/>
  </p:transition>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3667" name="Rectangle 3">
            <a:extLst>
              <a:ext uri="{FF2B5EF4-FFF2-40B4-BE49-F238E27FC236}">
                <a16:creationId xmlns:a16="http://schemas.microsoft.com/office/drawing/2014/main" id="{DE3CE426-F5B6-487A-BDF1-D79882787F8F}"/>
              </a:ext>
            </a:extLst>
          </p:cNvPr>
          <p:cNvSpPr>
            <a:spLocks noGrp="1" noChangeArrowheads="1"/>
          </p:cNvSpPr>
          <p:nvPr>
            <p:ph type="body" idx="1"/>
          </p:nvPr>
        </p:nvSpPr>
        <p:spPr>
          <a:xfrm>
            <a:off x="457200" y="381000"/>
            <a:ext cx="8229600" cy="5749925"/>
          </a:xfrm>
        </p:spPr>
        <p:txBody>
          <a:bodyPr/>
          <a:lstStyle/>
          <a:p>
            <a:pPr marL="609600" indent="-609600" algn="ctr">
              <a:buFontTx/>
              <a:buNone/>
            </a:pPr>
            <a:r>
              <a:rPr lang="en-US" altLang="en-US"/>
              <a:t>YANG MEMPEROLEH 2/3</a:t>
            </a:r>
          </a:p>
          <a:p>
            <a:pPr marL="609600" indent="-609600" algn="ctr">
              <a:buFontTx/>
              <a:buNone/>
            </a:pPr>
            <a:endParaRPr lang="en-US" altLang="en-US"/>
          </a:p>
          <a:p>
            <a:pPr marL="609600" indent="-609600">
              <a:buFont typeface="Wingdings" panose="05000000000000000000" pitchFamily="2" charset="2"/>
              <a:buAutoNum type="arabicPeriod"/>
            </a:pPr>
            <a:r>
              <a:rPr lang="en-US" altLang="en-US" sz="2800"/>
              <a:t>Dua anak perempuan sekandung atau lebih, bila tidak bersama-sama dengan saudaranya yang laki-laki</a:t>
            </a:r>
          </a:p>
          <a:p>
            <a:pPr marL="609600" indent="-609600">
              <a:buFont typeface="Wingdings" panose="05000000000000000000" pitchFamily="2" charset="2"/>
              <a:buAutoNum type="arabicPeriod"/>
            </a:pPr>
            <a:r>
              <a:rPr lang="en-US" altLang="en-US" sz="2800"/>
              <a:t>Dua cucu perempuan atau lebih dari anak laki-laki terus ke bawah, bila tudaj bersama-sama dengan saudaranya yang laki-laki.</a:t>
            </a:r>
          </a:p>
          <a:p>
            <a:pPr marL="609600" indent="-609600">
              <a:buFont typeface="Wingdings" panose="05000000000000000000" pitchFamily="2" charset="2"/>
              <a:buAutoNum type="arabicPeriod"/>
            </a:pPr>
            <a:r>
              <a:rPr lang="en-US" altLang="en-US" sz="2800"/>
              <a:t>Dua saudara perempuan sekandung atau lebih</a:t>
            </a:r>
          </a:p>
          <a:p>
            <a:pPr marL="609600" indent="-609600">
              <a:buFont typeface="Wingdings" panose="05000000000000000000" pitchFamily="2" charset="2"/>
              <a:buAutoNum type="arabicPeriod"/>
            </a:pPr>
            <a:r>
              <a:rPr lang="en-US" altLang="en-US" sz="2800"/>
              <a:t>Dua saudara perempuan se-ayah atau lebih.</a:t>
            </a:r>
          </a:p>
          <a:p>
            <a:pPr marL="609600" indent="-609600" algn="ctr">
              <a:buFontTx/>
              <a:buNone/>
            </a:pPr>
            <a:endParaRPr lang="en-US" altLang="en-US"/>
          </a:p>
          <a:p>
            <a:pPr marL="609600" indent="-609600">
              <a:buFontTx/>
              <a:buNone/>
            </a:pPr>
            <a:endParaRPr lang="en-US" alt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8" presetClass="entr" presetSubtype="0" fill="hold" grpId="0" nodeType="with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 calcmode="lin" valueType="num">
                                      <p:cBhvr>
                                        <p:cTn id="7" dur="15000" fill="hold"/>
                                        <p:tgtEl>
                                          <p:spTgt spid="113667">
                                            <p:txEl>
                                              <p:pRg st="0" end="0"/>
                                            </p:txEl>
                                          </p:spTgt>
                                        </p:tgtEl>
                                        <p:attrNameLst>
                                          <p:attrName>ppt_x</p:attrName>
                                        </p:attrNameLst>
                                      </p:cBhvr>
                                      <p:tavLst>
                                        <p:tav tm="0">
                                          <p:val>
                                            <p:strVal val="#ppt_x"/>
                                          </p:val>
                                        </p:tav>
                                        <p:tav tm="100000">
                                          <p:val>
                                            <p:strVal val="#ppt_x"/>
                                          </p:val>
                                        </p:tav>
                                      </p:tavLst>
                                    </p:anim>
                                    <p:anim calcmode="lin" valueType="num">
                                      <p:cBhvr>
                                        <p:cTn id="8" dur="15000" fill="hold"/>
                                        <p:tgtEl>
                                          <p:spTgt spid="113667">
                                            <p:txEl>
                                              <p:pRg st="0" end="0"/>
                                            </p:txEl>
                                          </p:spTgt>
                                        </p:tgtEl>
                                        <p:attrNameLst>
                                          <p:attrName>ppt_y</p:attrName>
                                        </p:attrNameLst>
                                      </p:cBhvr>
                                      <p:tavLst>
                                        <p:tav tm="0">
                                          <p:val>
                                            <p:strVal val="#ppt_y+1"/>
                                          </p:val>
                                        </p:tav>
                                        <p:tav tm="100000">
                                          <p:val>
                                            <p:strVal val="#ppt_y-1"/>
                                          </p:val>
                                        </p:tav>
                                      </p:tavLst>
                                    </p:anim>
                                  </p:childTnLst>
                                </p:cTn>
                              </p:par>
                              <p:par>
                                <p:cTn id="9" presetID="28" presetClass="entr" presetSubtype="0" fill="hold" grpId="0" nodeType="with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anim calcmode="lin" valueType="num">
                                      <p:cBhvr>
                                        <p:cTn id="11" dur="15000" fill="hold"/>
                                        <p:tgtEl>
                                          <p:spTgt spid="113667">
                                            <p:txEl>
                                              <p:pRg st="2" end="2"/>
                                            </p:txEl>
                                          </p:spTgt>
                                        </p:tgtEl>
                                        <p:attrNameLst>
                                          <p:attrName>ppt_x</p:attrName>
                                        </p:attrNameLst>
                                      </p:cBhvr>
                                      <p:tavLst>
                                        <p:tav tm="0">
                                          <p:val>
                                            <p:strVal val="#ppt_x"/>
                                          </p:val>
                                        </p:tav>
                                        <p:tav tm="100000">
                                          <p:val>
                                            <p:strVal val="#ppt_x"/>
                                          </p:val>
                                        </p:tav>
                                      </p:tavLst>
                                    </p:anim>
                                    <p:anim calcmode="lin" valueType="num">
                                      <p:cBhvr>
                                        <p:cTn id="12" dur="15000" fill="hold"/>
                                        <p:tgtEl>
                                          <p:spTgt spid="113667">
                                            <p:txEl>
                                              <p:pRg st="2" end="2"/>
                                            </p:txEl>
                                          </p:spTgt>
                                        </p:tgtEl>
                                        <p:attrNameLst>
                                          <p:attrName>ppt_y</p:attrName>
                                        </p:attrNameLst>
                                      </p:cBhvr>
                                      <p:tavLst>
                                        <p:tav tm="0">
                                          <p:val>
                                            <p:strVal val="#ppt_y+1"/>
                                          </p:val>
                                        </p:tav>
                                        <p:tav tm="100000">
                                          <p:val>
                                            <p:strVal val="#ppt_y-1"/>
                                          </p:val>
                                        </p:tav>
                                      </p:tavLst>
                                    </p:anim>
                                  </p:childTnLst>
                                </p:cTn>
                              </p:par>
                              <p:par>
                                <p:cTn id="13" presetID="28" presetClass="entr" presetSubtype="0" fill="hold" grpId="0" nodeType="withEffect">
                                  <p:stCondLst>
                                    <p:cond delay="0"/>
                                  </p:stCondLst>
                                  <p:childTnLst>
                                    <p:set>
                                      <p:cBhvr>
                                        <p:cTn id="14" dur="1" fill="hold">
                                          <p:stCondLst>
                                            <p:cond delay="0"/>
                                          </p:stCondLst>
                                        </p:cTn>
                                        <p:tgtEl>
                                          <p:spTgt spid="113667">
                                            <p:txEl>
                                              <p:pRg st="3" end="3"/>
                                            </p:txEl>
                                          </p:spTgt>
                                        </p:tgtEl>
                                        <p:attrNameLst>
                                          <p:attrName>style.visibility</p:attrName>
                                        </p:attrNameLst>
                                      </p:cBhvr>
                                      <p:to>
                                        <p:strVal val="visible"/>
                                      </p:to>
                                    </p:set>
                                    <p:anim calcmode="lin" valueType="num">
                                      <p:cBhvr>
                                        <p:cTn id="15" dur="15000" fill="hold"/>
                                        <p:tgtEl>
                                          <p:spTgt spid="113667">
                                            <p:txEl>
                                              <p:pRg st="3" end="3"/>
                                            </p:txEl>
                                          </p:spTgt>
                                        </p:tgtEl>
                                        <p:attrNameLst>
                                          <p:attrName>ppt_x</p:attrName>
                                        </p:attrNameLst>
                                      </p:cBhvr>
                                      <p:tavLst>
                                        <p:tav tm="0">
                                          <p:val>
                                            <p:strVal val="#ppt_x"/>
                                          </p:val>
                                        </p:tav>
                                        <p:tav tm="100000">
                                          <p:val>
                                            <p:strVal val="#ppt_x"/>
                                          </p:val>
                                        </p:tav>
                                      </p:tavLst>
                                    </p:anim>
                                    <p:anim calcmode="lin" valueType="num">
                                      <p:cBhvr>
                                        <p:cTn id="16" dur="15000" fill="hold"/>
                                        <p:tgtEl>
                                          <p:spTgt spid="113667">
                                            <p:txEl>
                                              <p:pRg st="3" end="3"/>
                                            </p:txEl>
                                          </p:spTgt>
                                        </p:tgtEl>
                                        <p:attrNameLst>
                                          <p:attrName>ppt_y</p:attrName>
                                        </p:attrNameLst>
                                      </p:cBhvr>
                                      <p:tavLst>
                                        <p:tav tm="0">
                                          <p:val>
                                            <p:strVal val="#ppt_y+1"/>
                                          </p:val>
                                        </p:tav>
                                        <p:tav tm="100000">
                                          <p:val>
                                            <p:strVal val="#ppt_y-1"/>
                                          </p:val>
                                        </p:tav>
                                      </p:tavLst>
                                    </p:anim>
                                  </p:childTnLst>
                                </p:cTn>
                              </p:par>
                              <p:par>
                                <p:cTn id="17" presetID="28" presetClass="entr" presetSubtype="0" fill="hold" grpId="0" nodeType="withEffect">
                                  <p:stCondLst>
                                    <p:cond delay="0"/>
                                  </p:stCondLst>
                                  <p:childTnLst>
                                    <p:set>
                                      <p:cBhvr>
                                        <p:cTn id="18" dur="1" fill="hold">
                                          <p:stCondLst>
                                            <p:cond delay="0"/>
                                          </p:stCondLst>
                                        </p:cTn>
                                        <p:tgtEl>
                                          <p:spTgt spid="113667">
                                            <p:txEl>
                                              <p:pRg st="4" end="4"/>
                                            </p:txEl>
                                          </p:spTgt>
                                        </p:tgtEl>
                                        <p:attrNameLst>
                                          <p:attrName>style.visibility</p:attrName>
                                        </p:attrNameLst>
                                      </p:cBhvr>
                                      <p:to>
                                        <p:strVal val="visible"/>
                                      </p:to>
                                    </p:set>
                                    <p:anim calcmode="lin" valueType="num">
                                      <p:cBhvr>
                                        <p:cTn id="19" dur="15000" fill="hold"/>
                                        <p:tgtEl>
                                          <p:spTgt spid="113667">
                                            <p:txEl>
                                              <p:pRg st="4" end="4"/>
                                            </p:txEl>
                                          </p:spTgt>
                                        </p:tgtEl>
                                        <p:attrNameLst>
                                          <p:attrName>ppt_x</p:attrName>
                                        </p:attrNameLst>
                                      </p:cBhvr>
                                      <p:tavLst>
                                        <p:tav tm="0">
                                          <p:val>
                                            <p:strVal val="#ppt_x"/>
                                          </p:val>
                                        </p:tav>
                                        <p:tav tm="100000">
                                          <p:val>
                                            <p:strVal val="#ppt_x"/>
                                          </p:val>
                                        </p:tav>
                                      </p:tavLst>
                                    </p:anim>
                                    <p:anim calcmode="lin" valueType="num">
                                      <p:cBhvr>
                                        <p:cTn id="20" dur="15000" fill="hold"/>
                                        <p:tgtEl>
                                          <p:spTgt spid="113667">
                                            <p:txEl>
                                              <p:pRg st="4" end="4"/>
                                            </p:txEl>
                                          </p:spTgt>
                                        </p:tgtEl>
                                        <p:attrNameLst>
                                          <p:attrName>ppt_y</p:attrName>
                                        </p:attrNameLst>
                                      </p:cBhvr>
                                      <p:tavLst>
                                        <p:tav tm="0">
                                          <p:val>
                                            <p:strVal val="#ppt_y+1"/>
                                          </p:val>
                                        </p:tav>
                                        <p:tav tm="100000">
                                          <p:val>
                                            <p:strVal val="#ppt_y-1"/>
                                          </p:val>
                                        </p:tav>
                                      </p:tavLst>
                                    </p:anim>
                                  </p:childTnLst>
                                </p:cTn>
                              </p:par>
                              <p:par>
                                <p:cTn id="21" presetID="28" presetClass="entr" presetSubtype="0" fill="hold" grpId="0" nodeType="withEffect">
                                  <p:stCondLst>
                                    <p:cond delay="0"/>
                                  </p:stCondLst>
                                  <p:childTnLst>
                                    <p:set>
                                      <p:cBhvr>
                                        <p:cTn id="22" dur="1" fill="hold">
                                          <p:stCondLst>
                                            <p:cond delay="0"/>
                                          </p:stCondLst>
                                        </p:cTn>
                                        <p:tgtEl>
                                          <p:spTgt spid="113667">
                                            <p:txEl>
                                              <p:pRg st="5" end="5"/>
                                            </p:txEl>
                                          </p:spTgt>
                                        </p:tgtEl>
                                        <p:attrNameLst>
                                          <p:attrName>style.visibility</p:attrName>
                                        </p:attrNameLst>
                                      </p:cBhvr>
                                      <p:to>
                                        <p:strVal val="visible"/>
                                      </p:to>
                                    </p:set>
                                    <p:anim calcmode="lin" valueType="num">
                                      <p:cBhvr>
                                        <p:cTn id="23" dur="15000" fill="hold"/>
                                        <p:tgtEl>
                                          <p:spTgt spid="113667">
                                            <p:txEl>
                                              <p:pRg st="5" end="5"/>
                                            </p:txEl>
                                          </p:spTgt>
                                        </p:tgtEl>
                                        <p:attrNameLst>
                                          <p:attrName>ppt_x</p:attrName>
                                        </p:attrNameLst>
                                      </p:cBhvr>
                                      <p:tavLst>
                                        <p:tav tm="0">
                                          <p:val>
                                            <p:strVal val="#ppt_x"/>
                                          </p:val>
                                        </p:tav>
                                        <p:tav tm="100000">
                                          <p:val>
                                            <p:strVal val="#ppt_x"/>
                                          </p:val>
                                        </p:tav>
                                      </p:tavLst>
                                    </p:anim>
                                    <p:anim calcmode="lin" valueType="num">
                                      <p:cBhvr>
                                        <p:cTn id="24" dur="15000" fill="hold"/>
                                        <p:tgtEl>
                                          <p:spTgt spid="113667">
                                            <p:txEl>
                                              <p:pRg st="5" end="5"/>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build="allAtOnce"/>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Rectangle 3">
            <a:extLst>
              <a:ext uri="{FF2B5EF4-FFF2-40B4-BE49-F238E27FC236}">
                <a16:creationId xmlns:a16="http://schemas.microsoft.com/office/drawing/2014/main" id="{7996E80E-BD7E-4161-8D43-6CD53955B652}"/>
              </a:ext>
            </a:extLst>
          </p:cNvPr>
          <p:cNvSpPr>
            <a:spLocks noGrp="1" noChangeArrowheads="1"/>
          </p:cNvSpPr>
          <p:nvPr>
            <p:ph type="body" idx="1"/>
          </p:nvPr>
        </p:nvSpPr>
        <p:spPr>
          <a:xfrm>
            <a:off x="457200" y="304800"/>
            <a:ext cx="8229600" cy="5826125"/>
          </a:xfrm>
        </p:spPr>
        <p:txBody>
          <a:bodyPr/>
          <a:lstStyle/>
          <a:p>
            <a:pPr marL="609600" indent="-609600" algn="ctr">
              <a:lnSpc>
                <a:spcPct val="80000"/>
              </a:lnSpc>
              <a:buFontTx/>
              <a:buNone/>
            </a:pPr>
            <a:r>
              <a:rPr lang="en-US" altLang="en-US"/>
              <a:t>YANG MEMPEROLEH 1/6</a:t>
            </a:r>
          </a:p>
          <a:p>
            <a:pPr marL="609600" indent="-609600" algn="ctr">
              <a:lnSpc>
                <a:spcPct val="80000"/>
              </a:lnSpc>
              <a:buFontTx/>
              <a:buNone/>
            </a:pPr>
            <a:endParaRPr lang="en-US" altLang="en-US"/>
          </a:p>
          <a:p>
            <a:pPr marL="609600" indent="-609600">
              <a:lnSpc>
                <a:spcPct val="80000"/>
              </a:lnSpc>
              <a:buFont typeface="Wingdings" panose="05000000000000000000" pitchFamily="2" charset="2"/>
              <a:buAutoNum type="arabicPeriod"/>
            </a:pPr>
            <a:r>
              <a:rPr lang="en-US" altLang="en-US" sz="2200"/>
              <a:t>Ayah, bila si mayat meninggalkan anak laki-laki atau cucu laki-laki dari anak laki-laki.</a:t>
            </a:r>
          </a:p>
          <a:p>
            <a:pPr marL="609600" indent="-609600">
              <a:lnSpc>
                <a:spcPct val="80000"/>
              </a:lnSpc>
              <a:buFont typeface="Wingdings" panose="05000000000000000000" pitchFamily="2" charset="2"/>
              <a:buAutoNum type="arabicPeriod"/>
            </a:pPr>
            <a:r>
              <a:rPr lang="en-US" altLang="en-US" sz="2200"/>
              <a:t>Kakek sahih, bila si mayat meninggalkan anak laki-laki/cucu laki-laki dari anak laki-laki.</a:t>
            </a:r>
          </a:p>
          <a:p>
            <a:pPr marL="609600" indent="-609600">
              <a:lnSpc>
                <a:spcPct val="80000"/>
              </a:lnSpc>
              <a:buFont typeface="Wingdings" panose="05000000000000000000" pitchFamily="2" charset="2"/>
              <a:buAutoNum type="arabicPeriod"/>
            </a:pPr>
            <a:r>
              <a:rPr lang="en-US" altLang="en-US" sz="2200"/>
              <a:t>Ibu, bila si amayt meninggalkan anak atau cucu (laki/ perempuan); atau mempunyai 2 orang atau lebih saudara sakandung/se-ayah/se-ibu.</a:t>
            </a:r>
          </a:p>
          <a:p>
            <a:pPr marL="609600" indent="-609600">
              <a:lnSpc>
                <a:spcPct val="80000"/>
              </a:lnSpc>
              <a:buFont typeface="Wingdings" panose="05000000000000000000" pitchFamily="2" charset="2"/>
              <a:buAutoNum type="arabicPeriod"/>
            </a:pPr>
            <a:r>
              <a:rPr lang="en-US" altLang="en-US" sz="2200"/>
              <a:t>Cucu perempuan dari anak laki-laki, bila si amayat mening-galkan hanya seorang anak perempuan. Bila anak perem-puan lebih dari satu, maka cucu perempuan tidak memper-oleh bagian.</a:t>
            </a:r>
          </a:p>
          <a:p>
            <a:pPr marL="609600" indent="-609600">
              <a:lnSpc>
                <a:spcPct val="80000"/>
              </a:lnSpc>
              <a:buFont typeface="Wingdings" panose="05000000000000000000" pitchFamily="2" charset="2"/>
              <a:buAutoNum type="arabicPeriod"/>
            </a:pPr>
            <a:r>
              <a:rPr lang="en-US" altLang="en-US" sz="2200"/>
              <a:t>Saudara perempuan se ayah seorang atau lebih, bila si ma-yat mempunyai seorang saudara perempuan sekandung.</a:t>
            </a:r>
          </a:p>
          <a:p>
            <a:pPr marL="609600" indent="-609600">
              <a:lnSpc>
                <a:spcPct val="80000"/>
              </a:lnSpc>
              <a:buFont typeface="Wingdings" panose="05000000000000000000" pitchFamily="2" charset="2"/>
              <a:buAutoNum type="arabicPeriod"/>
            </a:pPr>
            <a:r>
              <a:rPr lang="en-US" altLang="en-US" sz="2200"/>
              <a:t>Saudara laki-laki/perempuan se-ibu, masing-masing mereka memperoleh 1/6.</a:t>
            </a:r>
          </a:p>
          <a:p>
            <a:pPr marL="609600" indent="-609600">
              <a:lnSpc>
                <a:spcPct val="80000"/>
              </a:lnSpc>
              <a:buFont typeface="Wingdings" panose="05000000000000000000" pitchFamily="2" charset="2"/>
              <a:buAutoNum type="arabicPeriod"/>
            </a:pPr>
            <a:r>
              <a:rPr lang="en-US" altLang="en-US" sz="2200"/>
              <a:t>Nenek sahih, bila tidak ada ibu si mayat.   </a:t>
            </a:r>
          </a:p>
        </p:txBody>
      </p:sp>
    </p:spTree>
  </p:cSld>
  <p:clrMapOvr>
    <a:masterClrMapping/>
  </p:clrMapOvr>
  <p:transition>
    <p:push dir="r"/>
  </p:transition>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5715" name="Rectangle 3">
            <a:extLst>
              <a:ext uri="{FF2B5EF4-FFF2-40B4-BE49-F238E27FC236}">
                <a16:creationId xmlns:a16="http://schemas.microsoft.com/office/drawing/2014/main" id="{72139245-2771-4681-B8F9-87E0071F364F}"/>
              </a:ext>
            </a:extLst>
          </p:cNvPr>
          <p:cNvSpPr>
            <a:spLocks noGrp="1" noChangeArrowheads="1"/>
          </p:cNvSpPr>
          <p:nvPr>
            <p:ph type="body" idx="1"/>
          </p:nvPr>
        </p:nvSpPr>
        <p:spPr>
          <a:xfrm>
            <a:off x="457200" y="457200"/>
            <a:ext cx="8229600" cy="5673725"/>
          </a:xfrm>
        </p:spPr>
        <p:txBody>
          <a:bodyPr/>
          <a:lstStyle/>
          <a:p>
            <a:pPr marL="609600" indent="-609600" algn="ctr">
              <a:lnSpc>
                <a:spcPct val="90000"/>
              </a:lnSpc>
              <a:buFontTx/>
              <a:buNone/>
            </a:pPr>
            <a:r>
              <a:rPr lang="en-US" altLang="en-US" sz="4000"/>
              <a:t>YANG MEMPEROLEH 1/3</a:t>
            </a:r>
          </a:p>
          <a:p>
            <a:pPr marL="609600" indent="-609600" algn="ctr">
              <a:lnSpc>
                <a:spcPct val="90000"/>
              </a:lnSpc>
              <a:buFontTx/>
              <a:buNone/>
            </a:pPr>
            <a:endParaRPr lang="en-US" altLang="en-US" sz="4000"/>
          </a:p>
          <a:p>
            <a:pPr marL="609600" indent="-609600">
              <a:lnSpc>
                <a:spcPct val="90000"/>
              </a:lnSpc>
              <a:buFont typeface="Wingdings" panose="05000000000000000000" pitchFamily="2" charset="2"/>
              <a:buAutoNum type="arabicPeriod"/>
            </a:pPr>
            <a:r>
              <a:rPr lang="en-US" altLang="en-US"/>
              <a:t>Ibu, bila si mayat tidak meninggalkan anak/cucu; tidak mempunyai saudara laki-laki/perempuan 2 orang atau lebih (sekandung/se-ayah/se-ibu) </a:t>
            </a:r>
            <a:r>
              <a:rPr lang="en-US" altLang="en-US">
                <a:sym typeface="Wingdings" panose="05000000000000000000" pitchFamily="2" charset="2"/>
              </a:rPr>
              <a:t> mereka memperoleh atau terhijab.</a:t>
            </a:r>
          </a:p>
          <a:p>
            <a:pPr marL="609600" indent="-609600">
              <a:lnSpc>
                <a:spcPct val="90000"/>
              </a:lnSpc>
              <a:buFont typeface="Wingdings" panose="05000000000000000000" pitchFamily="2" charset="2"/>
              <a:buAutoNum type="arabicPeriod"/>
            </a:pPr>
            <a:r>
              <a:rPr lang="en-US" altLang="en-US"/>
              <a:t>Saudara laki-laki dan saudara perempu-an se-ibu 2 orang atau lebih, dengan syarat tidak ada orang tua atau anak keturunan.</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Effect transition="in" filter="fade">
                                      <p:cBhvr>
                                        <p:cTn id="7" dur="1000">
                                          <p:stCondLst>
                                            <p:cond delay="0"/>
                                          </p:stCondLst>
                                        </p:cTn>
                                        <p:tgtEl>
                                          <p:spTgt spid="1157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5715">
                                            <p:txEl>
                                              <p:pRg st="2" end="2"/>
                                            </p:txEl>
                                          </p:spTgt>
                                        </p:tgtEl>
                                        <p:attrNameLst>
                                          <p:attrName>style.visibility</p:attrName>
                                        </p:attrNameLst>
                                      </p:cBhvr>
                                      <p:to>
                                        <p:strVal val="visible"/>
                                      </p:to>
                                    </p:set>
                                    <p:animEffect transition="in" filter="fade">
                                      <p:cBhvr>
                                        <p:cTn id="12" dur="1000">
                                          <p:stCondLst>
                                            <p:cond delay="0"/>
                                          </p:stCondLst>
                                        </p:cTn>
                                        <p:tgtEl>
                                          <p:spTgt spid="11571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5715">
                                            <p:txEl>
                                              <p:pRg st="3" end="3"/>
                                            </p:txEl>
                                          </p:spTgt>
                                        </p:tgtEl>
                                        <p:attrNameLst>
                                          <p:attrName>style.visibility</p:attrName>
                                        </p:attrNameLst>
                                      </p:cBhvr>
                                      <p:to>
                                        <p:strVal val="visible"/>
                                      </p:to>
                                    </p:set>
                                    <p:animEffect transition="in" filter="fade">
                                      <p:cBhvr>
                                        <p:cTn id="17" dur="1000">
                                          <p:stCondLst>
                                            <p:cond delay="0"/>
                                          </p:stCondLst>
                                        </p:cTn>
                                        <p:tgtEl>
                                          <p:spTgt spid="1157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p:bld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880B4FDD-0117-436C-B393-D5C49E8CDAE6}"/>
              </a:ext>
            </a:extLst>
          </p:cNvPr>
          <p:cNvSpPr>
            <a:spLocks noGrp="1" noChangeArrowheads="1"/>
          </p:cNvSpPr>
          <p:nvPr>
            <p:ph type="title"/>
          </p:nvPr>
        </p:nvSpPr>
        <p:spPr>
          <a:xfrm>
            <a:off x="457200" y="292100"/>
            <a:ext cx="8229600" cy="1050925"/>
          </a:xfrm>
        </p:spPr>
        <p:txBody>
          <a:bodyPr/>
          <a:lstStyle/>
          <a:p>
            <a:r>
              <a:rPr lang="en-US" altLang="en-US"/>
              <a:t>HIJAB / PENGHALANG</a:t>
            </a:r>
          </a:p>
        </p:txBody>
      </p:sp>
      <p:sp>
        <p:nvSpPr>
          <p:cNvPr id="116739" name="Rectangle 3">
            <a:extLst>
              <a:ext uri="{FF2B5EF4-FFF2-40B4-BE49-F238E27FC236}">
                <a16:creationId xmlns:a16="http://schemas.microsoft.com/office/drawing/2014/main" id="{3714A46B-1CDD-4BDA-882C-61404CA5BEA0}"/>
              </a:ext>
            </a:extLst>
          </p:cNvPr>
          <p:cNvSpPr>
            <a:spLocks noGrp="1" noChangeArrowheads="1"/>
          </p:cNvSpPr>
          <p:nvPr>
            <p:ph type="body" idx="1"/>
          </p:nvPr>
        </p:nvSpPr>
        <p:spPr>
          <a:xfrm>
            <a:off x="457200" y="2041525"/>
            <a:ext cx="8229600" cy="3978275"/>
          </a:xfrm>
        </p:spPr>
        <p:txBody>
          <a:bodyPr/>
          <a:lstStyle/>
          <a:p>
            <a:pPr marL="609600" indent="-609600">
              <a:lnSpc>
                <a:spcPct val="80000"/>
              </a:lnSpc>
              <a:buFontTx/>
              <a:buNone/>
            </a:pPr>
            <a:r>
              <a:rPr lang="en-US" altLang="en-US" sz="2400" b="1"/>
              <a:t>Hijab</a:t>
            </a:r>
            <a:r>
              <a:rPr lang="en-US" altLang="en-US" sz="2400"/>
              <a:t> (penghalang), yaitu seseorang dapat menghalangi orang lain untuk memperoleh bagian yang sebenarnya atau sama sekali tidak memperoleh.</a:t>
            </a:r>
          </a:p>
          <a:p>
            <a:pPr marL="609600" indent="-609600">
              <a:lnSpc>
                <a:spcPct val="80000"/>
              </a:lnSpc>
              <a:buFontTx/>
              <a:buNone/>
            </a:pPr>
            <a:endParaRPr lang="en-US" altLang="en-US" sz="2400"/>
          </a:p>
          <a:p>
            <a:pPr marL="609600" indent="-609600">
              <a:lnSpc>
                <a:spcPct val="80000"/>
              </a:lnSpc>
              <a:buFontTx/>
              <a:buNone/>
            </a:pPr>
            <a:r>
              <a:rPr lang="en-US" altLang="en-US" sz="2400"/>
              <a:t>Hijab ada dua (2) macam yaitu :</a:t>
            </a:r>
          </a:p>
          <a:p>
            <a:pPr marL="609600" indent="-609600">
              <a:lnSpc>
                <a:spcPct val="80000"/>
              </a:lnSpc>
              <a:buFontTx/>
              <a:buNone/>
            </a:pPr>
            <a:endParaRPr lang="en-US" altLang="en-US" sz="2400"/>
          </a:p>
          <a:p>
            <a:pPr marL="609600" indent="-609600">
              <a:lnSpc>
                <a:spcPct val="80000"/>
              </a:lnSpc>
              <a:buFont typeface="Wingdings" panose="05000000000000000000" pitchFamily="2" charset="2"/>
              <a:buAutoNum type="arabicPeriod"/>
            </a:pPr>
            <a:r>
              <a:rPr lang="en-US" altLang="en-US" sz="2400" u="sng"/>
              <a:t>Hijab Nuqshon</a:t>
            </a:r>
            <a:r>
              <a:rPr lang="en-US" altLang="en-US" sz="2400"/>
              <a:t>, yaitu seseorang menghalangi orang lain untuk memperoleh bagian yang se-benarnya, karena ia lebih dekat pada si mayat.</a:t>
            </a:r>
          </a:p>
          <a:p>
            <a:pPr marL="609600" indent="-609600">
              <a:lnSpc>
                <a:spcPct val="80000"/>
              </a:lnSpc>
              <a:buFont typeface="Wingdings" panose="05000000000000000000" pitchFamily="2" charset="2"/>
              <a:buAutoNum type="arabicPeriod"/>
            </a:pPr>
            <a:r>
              <a:rPr lang="en-US" altLang="en-US" sz="2400" u="sng"/>
              <a:t>Hijab Hirman</a:t>
            </a:r>
            <a:r>
              <a:rPr lang="en-US" altLang="en-US" sz="2400"/>
              <a:t>, yaitu seseorang menghalangi orang lain yang sama sekali tidak memperoleh bagian.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6738"/>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6739">
                                            <p:txEl>
                                              <p:pRg st="0" end="0"/>
                                            </p:txEl>
                                          </p:spTgt>
                                        </p:tgtEl>
                                        <p:attrNameLst>
                                          <p:attrName>style.visibility</p:attrName>
                                        </p:attrNameLst>
                                      </p:cBhvr>
                                      <p:to>
                                        <p:strVal val="visible"/>
                                      </p:to>
                                    </p:set>
                                    <p:animEffect transition="in" filter="fade">
                                      <p:cBhvr>
                                        <p:cTn id="11" dur="1000"/>
                                        <p:tgtEl>
                                          <p:spTgt spid="116739">
                                            <p:txEl>
                                              <p:pRg st="0" end="0"/>
                                            </p:txEl>
                                          </p:spTgt>
                                        </p:tgtEl>
                                      </p:cBhvr>
                                    </p:animEffect>
                                    <p:anim calcmode="lin" valueType="num">
                                      <p:cBhvr>
                                        <p:cTn id="12" dur="1000" fill="hold"/>
                                        <p:tgtEl>
                                          <p:spTgt spid="11673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673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67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Effect transition="in" filter="fade">
                                      <p:cBhvr>
                                        <p:cTn id="19" dur="1000"/>
                                        <p:tgtEl>
                                          <p:spTgt spid="116739">
                                            <p:txEl>
                                              <p:pRg st="2" end="2"/>
                                            </p:txEl>
                                          </p:spTgt>
                                        </p:tgtEl>
                                      </p:cBhvr>
                                    </p:animEffect>
                                    <p:anim calcmode="lin" valueType="num">
                                      <p:cBhvr>
                                        <p:cTn id="20" dur="1000" fill="hold"/>
                                        <p:tgtEl>
                                          <p:spTgt spid="116739">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6739">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67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16739">
                                            <p:txEl>
                                              <p:pRg st="4" end="4"/>
                                            </p:txEl>
                                          </p:spTgt>
                                        </p:tgtEl>
                                        <p:attrNameLst>
                                          <p:attrName>style.visibility</p:attrName>
                                        </p:attrNameLst>
                                      </p:cBhvr>
                                      <p:to>
                                        <p:strVal val="visible"/>
                                      </p:to>
                                    </p:set>
                                    <p:animEffect transition="in" filter="fade">
                                      <p:cBhvr>
                                        <p:cTn id="27" dur="1000"/>
                                        <p:tgtEl>
                                          <p:spTgt spid="116739">
                                            <p:txEl>
                                              <p:pRg st="4" end="4"/>
                                            </p:txEl>
                                          </p:spTgt>
                                        </p:tgtEl>
                                      </p:cBhvr>
                                    </p:animEffect>
                                    <p:anim calcmode="lin" valueType="num">
                                      <p:cBhvr>
                                        <p:cTn id="28" dur="1000" fill="hold"/>
                                        <p:tgtEl>
                                          <p:spTgt spid="116739">
                                            <p:txEl>
                                              <p:pRg st="4" end="4"/>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6739">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67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6739">
                                            <p:txEl>
                                              <p:pRg st="5" end="5"/>
                                            </p:txEl>
                                          </p:spTgt>
                                        </p:tgtEl>
                                        <p:attrNameLst>
                                          <p:attrName>style.visibility</p:attrName>
                                        </p:attrNameLst>
                                      </p:cBhvr>
                                      <p:to>
                                        <p:strVal val="visible"/>
                                      </p:to>
                                    </p:set>
                                    <p:animEffect transition="in" filter="fade">
                                      <p:cBhvr>
                                        <p:cTn id="35" dur="1000"/>
                                        <p:tgtEl>
                                          <p:spTgt spid="116739">
                                            <p:txEl>
                                              <p:pRg st="5" end="5"/>
                                            </p:txEl>
                                          </p:spTgt>
                                        </p:tgtEl>
                                      </p:cBhvr>
                                    </p:animEffect>
                                    <p:anim calcmode="lin" valueType="num">
                                      <p:cBhvr>
                                        <p:cTn id="36" dur="1000" fill="hold"/>
                                        <p:tgtEl>
                                          <p:spTgt spid="116739">
                                            <p:txEl>
                                              <p:pRg st="5" end="5"/>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6739">
                                            <p:txEl>
                                              <p:pRg st="5" end="5"/>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6739">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8" grpId="0"/>
      <p:bldP spid="1167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20EEC11-8F68-45C2-B4C9-02B8DABB4ACD}"/>
              </a:ext>
            </a:extLst>
          </p:cNvPr>
          <p:cNvSpPr>
            <a:spLocks noGrp="1" noChangeArrowheads="1"/>
          </p:cNvSpPr>
          <p:nvPr>
            <p:ph type="title"/>
          </p:nvPr>
        </p:nvSpPr>
        <p:spPr/>
        <p:txBody>
          <a:bodyPr/>
          <a:lstStyle/>
          <a:p>
            <a:r>
              <a:rPr lang="en-US" altLang="en-US" sz="4000"/>
              <a:t>PEMBAHASAN HUKUM DALAM USHUL FIQIH </a:t>
            </a:r>
          </a:p>
        </p:txBody>
      </p:sp>
      <p:sp>
        <p:nvSpPr>
          <p:cNvPr id="9219" name="Rectangle 3">
            <a:extLst>
              <a:ext uri="{FF2B5EF4-FFF2-40B4-BE49-F238E27FC236}">
                <a16:creationId xmlns:a16="http://schemas.microsoft.com/office/drawing/2014/main" id="{270AE2FB-6171-42FB-AEF6-BE81657CFAB6}"/>
              </a:ext>
            </a:extLst>
          </p:cNvPr>
          <p:cNvSpPr>
            <a:spLocks noGrp="1" noChangeArrowheads="1"/>
          </p:cNvSpPr>
          <p:nvPr>
            <p:ph type="body" idx="1"/>
          </p:nvPr>
        </p:nvSpPr>
        <p:spPr/>
        <p:txBody>
          <a:bodyPr/>
          <a:lstStyle/>
          <a:p>
            <a:pPr marL="609600" indent="-609600">
              <a:lnSpc>
                <a:spcPct val="90000"/>
              </a:lnSpc>
              <a:buFontTx/>
              <a:buAutoNum type="arabicPeriod"/>
            </a:pPr>
            <a:r>
              <a:rPr lang="en-US" altLang="en-US" sz="2800"/>
              <a:t>HAKIM, yaitu orang yang menetapkan hukum atau menetapkan baik buruknya satu perbuat-an (dalam hal ini Allah).</a:t>
            </a:r>
          </a:p>
          <a:p>
            <a:pPr marL="609600" indent="-609600">
              <a:lnSpc>
                <a:spcPct val="90000"/>
              </a:lnSpc>
              <a:buFontTx/>
              <a:buAutoNum type="arabicPeriod"/>
            </a:pPr>
            <a:r>
              <a:rPr lang="en-US" altLang="en-US" sz="2800"/>
              <a:t>HUKUM, yaitu sesuatu yang berasal dari ha-kim atau firman pembuat syara’ yang berhu-bungan dengan perbuatan orang dewasa (mu-kallaf) yang mengandung tuntutan.</a:t>
            </a:r>
          </a:p>
          <a:p>
            <a:pPr marL="609600" indent="-609600">
              <a:lnSpc>
                <a:spcPct val="90000"/>
              </a:lnSpc>
              <a:buFontTx/>
              <a:buAutoNum type="arabicPeriod"/>
            </a:pPr>
            <a:r>
              <a:rPr lang="en-US" altLang="en-US" sz="2800"/>
              <a:t>MAHKUM FIIHI, yaitu perbuatan mukallaf yang berhubungan dengan hukum. Misalnya wajib, mandub (sunnat), haram, makruh, dan mubah. </a:t>
            </a:r>
          </a:p>
        </p:txBody>
      </p:sp>
    </p:spTree>
  </p:cSld>
  <p:clrMapOvr>
    <a:masterClrMapping/>
  </p:clrMapOvr>
  <p:transition>
    <p:push dir="r"/>
  </p:transition>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4" name="Rectangle 4">
            <a:extLst>
              <a:ext uri="{FF2B5EF4-FFF2-40B4-BE49-F238E27FC236}">
                <a16:creationId xmlns:a16="http://schemas.microsoft.com/office/drawing/2014/main" id="{8117D2B7-2598-4116-9867-A51FFF2FE231}"/>
              </a:ext>
            </a:extLst>
          </p:cNvPr>
          <p:cNvSpPr>
            <a:spLocks noGrp="1" noChangeArrowheads="1"/>
          </p:cNvSpPr>
          <p:nvPr>
            <p:ph type="title"/>
          </p:nvPr>
        </p:nvSpPr>
        <p:spPr>
          <a:xfrm>
            <a:off x="457200" y="292100"/>
            <a:ext cx="8229600" cy="958850"/>
          </a:xfrm>
        </p:spPr>
        <p:txBody>
          <a:bodyPr/>
          <a:lstStyle/>
          <a:p>
            <a:r>
              <a:rPr lang="en-US" altLang="en-US"/>
              <a:t>DAFTAR HIJAB HIRMAN</a:t>
            </a:r>
          </a:p>
        </p:txBody>
      </p:sp>
      <p:sp>
        <p:nvSpPr>
          <p:cNvPr id="117765" name="Rectangle 5">
            <a:extLst>
              <a:ext uri="{FF2B5EF4-FFF2-40B4-BE49-F238E27FC236}">
                <a16:creationId xmlns:a16="http://schemas.microsoft.com/office/drawing/2014/main" id="{86F3F568-CDA7-4D38-820C-989DBF1927E3}"/>
              </a:ext>
            </a:extLst>
          </p:cNvPr>
          <p:cNvSpPr>
            <a:spLocks noGrp="1" noChangeArrowheads="1"/>
          </p:cNvSpPr>
          <p:nvPr>
            <p:ph type="body" sz="half" idx="1"/>
          </p:nvPr>
        </p:nvSpPr>
        <p:spPr>
          <a:xfrm>
            <a:off x="457200" y="1371600"/>
            <a:ext cx="4038600" cy="4759325"/>
          </a:xfrm>
        </p:spPr>
        <p:txBody>
          <a:bodyPr/>
          <a:lstStyle/>
          <a:p>
            <a:pPr marL="533400" indent="-533400">
              <a:lnSpc>
                <a:spcPct val="80000"/>
              </a:lnSpc>
              <a:buFontTx/>
              <a:buNone/>
            </a:pPr>
            <a:r>
              <a:rPr lang="en-US" altLang="en-US" sz="2100"/>
              <a:t>Orang-orang yang terhalang</a:t>
            </a:r>
          </a:p>
          <a:p>
            <a:pPr marL="533400" indent="-533400">
              <a:lnSpc>
                <a:spcPct val="80000"/>
              </a:lnSpc>
              <a:buFontTx/>
              <a:buNone/>
            </a:pPr>
            <a:endParaRPr lang="en-US" altLang="en-US" sz="2100"/>
          </a:p>
          <a:p>
            <a:pPr marL="533400" indent="-533400">
              <a:lnSpc>
                <a:spcPct val="80000"/>
              </a:lnSpc>
              <a:buFont typeface="Wingdings" panose="05000000000000000000" pitchFamily="2" charset="2"/>
              <a:buAutoNum type="arabicPeriod"/>
            </a:pPr>
            <a:r>
              <a:rPr lang="en-US" altLang="en-US" sz="2100"/>
              <a:t>Kakek</a:t>
            </a:r>
          </a:p>
          <a:p>
            <a:pPr marL="533400" indent="-533400">
              <a:lnSpc>
                <a:spcPct val="80000"/>
              </a:lnSpc>
              <a:buFont typeface="Wingdings" panose="05000000000000000000" pitchFamily="2" charset="2"/>
              <a:buAutoNum type="arabicPeriod"/>
            </a:pPr>
            <a:r>
              <a:rPr lang="en-US" altLang="en-US" sz="2100"/>
              <a:t>Nenek</a:t>
            </a:r>
          </a:p>
          <a:p>
            <a:pPr marL="533400" indent="-533400">
              <a:lnSpc>
                <a:spcPct val="80000"/>
              </a:lnSpc>
              <a:buFont typeface="Wingdings" panose="05000000000000000000" pitchFamily="2" charset="2"/>
              <a:buAutoNum type="arabicPeriod"/>
            </a:pPr>
            <a:r>
              <a:rPr lang="en-US" altLang="en-US" sz="2100"/>
              <a:t>Cucu (laki/perempuan)</a:t>
            </a:r>
          </a:p>
          <a:p>
            <a:pPr marL="533400" indent="-533400">
              <a:lnSpc>
                <a:spcPct val="80000"/>
              </a:lnSpc>
              <a:buFont typeface="Wingdings" panose="05000000000000000000" pitchFamily="2" charset="2"/>
              <a:buAutoNum type="arabicPeriod"/>
            </a:pPr>
            <a:r>
              <a:rPr lang="en-US" altLang="en-US" sz="2100"/>
              <a:t>Sdr.laki-laki sekandung</a:t>
            </a:r>
          </a:p>
          <a:p>
            <a:pPr marL="533400" indent="-533400">
              <a:lnSpc>
                <a:spcPct val="80000"/>
              </a:lnSpc>
              <a:buFont typeface="Wingdings" panose="05000000000000000000" pitchFamily="2" charset="2"/>
              <a:buAutoNum type="arabicPeriod"/>
            </a:pPr>
            <a:endParaRPr lang="en-US" altLang="en-US" sz="2100"/>
          </a:p>
          <a:p>
            <a:pPr marL="533400" indent="-533400">
              <a:lnSpc>
                <a:spcPct val="80000"/>
              </a:lnSpc>
              <a:buFont typeface="Wingdings" panose="05000000000000000000" pitchFamily="2" charset="2"/>
              <a:buAutoNum type="arabicPeriod"/>
            </a:pPr>
            <a:r>
              <a:rPr lang="en-US" altLang="en-US" sz="2100"/>
              <a:t>Sdr. Peremp. Sekandung</a:t>
            </a:r>
          </a:p>
          <a:p>
            <a:pPr marL="533400" indent="-533400">
              <a:lnSpc>
                <a:spcPct val="80000"/>
              </a:lnSpc>
              <a:buFont typeface="Wingdings" panose="05000000000000000000" pitchFamily="2" charset="2"/>
              <a:buAutoNum type="arabicPeriod"/>
            </a:pPr>
            <a:endParaRPr lang="en-US" altLang="en-US" sz="2100"/>
          </a:p>
          <a:p>
            <a:pPr marL="533400" indent="-533400">
              <a:lnSpc>
                <a:spcPct val="80000"/>
              </a:lnSpc>
              <a:buFont typeface="Wingdings" panose="05000000000000000000" pitchFamily="2" charset="2"/>
              <a:buAutoNum type="arabicPeriod"/>
            </a:pPr>
            <a:r>
              <a:rPr lang="en-US" altLang="en-US" sz="2100"/>
              <a:t>Sdr. Laki-laki se-ayah</a:t>
            </a:r>
          </a:p>
          <a:p>
            <a:pPr marL="533400" indent="-533400">
              <a:lnSpc>
                <a:spcPct val="80000"/>
              </a:lnSpc>
              <a:buFont typeface="Wingdings" panose="05000000000000000000" pitchFamily="2" charset="2"/>
              <a:buAutoNum type="arabicPeriod"/>
            </a:pPr>
            <a:endParaRPr lang="en-US" altLang="en-US" sz="2100"/>
          </a:p>
          <a:p>
            <a:pPr marL="533400" indent="-533400">
              <a:lnSpc>
                <a:spcPct val="80000"/>
              </a:lnSpc>
              <a:buFont typeface="Wingdings" panose="05000000000000000000" pitchFamily="2" charset="2"/>
              <a:buAutoNum type="arabicPeriod"/>
            </a:pPr>
            <a:r>
              <a:rPr lang="en-US" altLang="en-US" sz="2100"/>
              <a:t>Sdr. Laki-laki se-ibu </a:t>
            </a:r>
          </a:p>
        </p:txBody>
      </p:sp>
      <p:sp>
        <p:nvSpPr>
          <p:cNvPr id="117766" name="Rectangle 6">
            <a:extLst>
              <a:ext uri="{FF2B5EF4-FFF2-40B4-BE49-F238E27FC236}">
                <a16:creationId xmlns:a16="http://schemas.microsoft.com/office/drawing/2014/main" id="{604D0D82-797E-4EA6-ADD0-984BACF36BCA}"/>
              </a:ext>
            </a:extLst>
          </p:cNvPr>
          <p:cNvSpPr>
            <a:spLocks noGrp="1" noChangeArrowheads="1"/>
          </p:cNvSpPr>
          <p:nvPr>
            <p:ph type="body" sz="half" idx="2"/>
          </p:nvPr>
        </p:nvSpPr>
        <p:spPr>
          <a:xfrm>
            <a:off x="4648200" y="1371600"/>
            <a:ext cx="4038600" cy="4759325"/>
          </a:xfrm>
        </p:spPr>
        <p:txBody>
          <a:bodyPr/>
          <a:lstStyle/>
          <a:p>
            <a:pPr marL="533400" indent="-533400">
              <a:lnSpc>
                <a:spcPct val="80000"/>
              </a:lnSpc>
              <a:buFontTx/>
              <a:buNone/>
            </a:pPr>
            <a:r>
              <a:rPr lang="en-US" altLang="en-US" sz="2100"/>
              <a:t>Orang-orang yang meng-</a:t>
            </a:r>
          </a:p>
          <a:p>
            <a:pPr marL="533400" indent="-533400">
              <a:lnSpc>
                <a:spcPct val="80000"/>
              </a:lnSpc>
              <a:buFontTx/>
              <a:buNone/>
            </a:pPr>
            <a:r>
              <a:rPr lang="en-US" altLang="en-US" sz="2100"/>
              <a:t>halangi</a:t>
            </a:r>
          </a:p>
          <a:p>
            <a:pPr marL="533400" indent="-533400">
              <a:lnSpc>
                <a:spcPct val="80000"/>
              </a:lnSpc>
              <a:buFont typeface="Wingdings" panose="05000000000000000000" pitchFamily="2" charset="2"/>
              <a:buAutoNum type="arabicPeriod"/>
            </a:pPr>
            <a:r>
              <a:rPr lang="en-US" altLang="en-US" sz="2100"/>
              <a:t>Ayah</a:t>
            </a:r>
          </a:p>
          <a:p>
            <a:pPr marL="533400" indent="-533400">
              <a:lnSpc>
                <a:spcPct val="80000"/>
              </a:lnSpc>
              <a:buFont typeface="Wingdings" panose="05000000000000000000" pitchFamily="2" charset="2"/>
              <a:buAutoNum type="arabicPeriod"/>
            </a:pPr>
            <a:r>
              <a:rPr lang="en-US" altLang="en-US" sz="2100"/>
              <a:t>Ibu</a:t>
            </a:r>
          </a:p>
          <a:p>
            <a:pPr marL="533400" indent="-533400">
              <a:lnSpc>
                <a:spcPct val="80000"/>
              </a:lnSpc>
              <a:buFont typeface="Wingdings" panose="05000000000000000000" pitchFamily="2" charset="2"/>
              <a:buAutoNum type="arabicPeriod"/>
            </a:pPr>
            <a:r>
              <a:rPr lang="en-US" altLang="en-US" sz="2100"/>
              <a:t>Anak laki-laki</a:t>
            </a:r>
          </a:p>
          <a:p>
            <a:pPr marL="533400" indent="-533400">
              <a:lnSpc>
                <a:spcPct val="80000"/>
              </a:lnSpc>
              <a:buFont typeface="Wingdings" panose="05000000000000000000" pitchFamily="2" charset="2"/>
              <a:buAutoNum type="arabicPeriod"/>
            </a:pPr>
            <a:r>
              <a:rPr lang="en-US" altLang="en-US" sz="2100"/>
              <a:t>Ayah; anak laki-laki; cucu laki-laki.</a:t>
            </a:r>
          </a:p>
          <a:p>
            <a:pPr marL="533400" indent="-533400">
              <a:lnSpc>
                <a:spcPct val="80000"/>
              </a:lnSpc>
              <a:buFont typeface="Wingdings" panose="05000000000000000000" pitchFamily="2" charset="2"/>
              <a:buAutoNum type="arabicPeriod"/>
            </a:pPr>
            <a:r>
              <a:rPr lang="en-US" altLang="en-US" sz="2100"/>
              <a:t>Ayah; anak laki-laki; cucu laki-laki</a:t>
            </a:r>
          </a:p>
          <a:p>
            <a:pPr marL="533400" indent="-533400">
              <a:lnSpc>
                <a:spcPct val="80000"/>
              </a:lnSpc>
              <a:buFont typeface="Wingdings" panose="05000000000000000000" pitchFamily="2" charset="2"/>
              <a:buAutoNum type="arabicPeriod"/>
            </a:pPr>
            <a:r>
              <a:rPr lang="en-US" altLang="en-US" sz="2100"/>
              <a:t>Ayah; anak laki-laki; cucu laki-laki; sdr. Laki/perempu-</a:t>
            </a:r>
          </a:p>
          <a:p>
            <a:pPr marL="533400" indent="-533400">
              <a:lnSpc>
                <a:spcPct val="80000"/>
              </a:lnSpc>
              <a:buFont typeface="Wingdings" panose="05000000000000000000" pitchFamily="2" charset="2"/>
              <a:buNone/>
            </a:pPr>
            <a:r>
              <a:rPr lang="en-US" altLang="en-US" sz="2100"/>
              <a:t>       an sekandung.</a:t>
            </a:r>
          </a:p>
          <a:p>
            <a:pPr marL="533400" indent="-533400">
              <a:lnSpc>
                <a:spcPct val="80000"/>
              </a:lnSpc>
              <a:buFont typeface="Wingdings" panose="05000000000000000000" pitchFamily="2" charset="2"/>
              <a:buNone/>
            </a:pPr>
            <a:r>
              <a:rPr lang="en-US" altLang="en-US" sz="2100"/>
              <a:t>7.   Ayah; anak laki-laki; cucu laki-laki; sdr. Laki/perempu-an sekandung.</a:t>
            </a:r>
          </a:p>
          <a:p>
            <a:pPr marL="533400" indent="-533400">
              <a:lnSpc>
                <a:spcPct val="80000"/>
              </a:lnSpc>
              <a:buFont typeface="Wingdings" panose="05000000000000000000" pitchFamily="2" charset="2"/>
              <a:buNone/>
            </a:pPr>
            <a:endParaRPr lang="en-US" altLang="en-US" sz="21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1776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17765">
                                            <p:txEl>
                                              <p:pRg st="0" end="0"/>
                                            </p:txEl>
                                          </p:spTgt>
                                        </p:tgtEl>
                                        <p:attrNameLst>
                                          <p:attrName>style.visibility</p:attrName>
                                        </p:attrNameLst>
                                      </p:cBhvr>
                                      <p:to>
                                        <p:strVal val="visible"/>
                                      </p:to>
                                    </p:set>
                                    <p:animEffect transition="in" filter="fade">
                                      <p:cBhvr>
                                        <p:cTn id="11" dur="1000"/>
                                        <p:tgtEl>
                                          <p:spTgt spid="117765">
                                            <p:txEl>
                                              <p:pRg st="0" end="0"/>
                                            </p:txEl>
                                          </p:spTgt>
                                        </p:tgtEl>
                                      </p:cBhvr>
                                    </p:animEffect>
                                    <p:anim calcmode="lin" valueType="num">
                                      <p:cBhvr>
                                        <p:cTn id="12" dur="1000" fill="hold"/>
                                        <p:tgtEl>
                                          <p:spTgt spid="117765">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17765">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1776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17765">
                                            <p:txEl>
                                              <p:pRg st="2" end="2"/>
                                            </p:txEl>
                                          </p:spTgt>
                                        </p:tgtEl>
                                        <p:attrNameLst>
                                          <p:attrName>style.visibility</p:attrName>
                                        </p:attrNameLst>
                                      </p:cBhvr>
                                      <p:to>
                                        <p:strVal val="visible"/>
                                      </p:to>
                                    </p:set>
                                    <p:animEffect transition="in" filter="fade">
                                      <p:cBhvr>
                                        <p:cTn id="19" dur="1000"/>
                                        <p:tgtEl>
                                          <p:spTgt spid="117765">
                                            <p:txEl>
                                              <p:pRg st="2" end="2"/>
                                            </p:txEl>
                                          </p:spTgt>
                                        </p:tgtEl>
                                      </p:cBhvr>
                                    </p:animEffect>
                                    <p:anim calcmode="lin" valueType="num">
                                      <p:cBhvr>
                                        <p:cTn id="20" dur="1000" fill="hold"/>
                                        <p:tgtEl>
                                          <p:spTgt spid="117765">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1776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1776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17765">
                                            <p:txEl>
                                              <p:pRg st="3" end="3"/>
                                            </p:txEl>
                                          </p:spTgt>
                                        </p:tgtEl>
                                        <p:attrNameLst>
                                          <p:attrName>style.visibility</p:attrName>
                                        </p:attrNameLst>
                                      </p:cBhvr>
                                      <p:to>
                                        <p:strVal val="visible"/>
                                      </p:to>
                                    </p:set>
                                    <p:animEffect transition="in" filter="fade">
                                      <p:cBhvr>
                                        <p:cTn id="27" dur="1000"/>
                                        <p:tgtEl>
                                          <p:spTgt spid="117765">
                                            <p:txEl>
                                              <p:pRg st="3" end="3"/>
                                            </p:txEl>
                                          </p:spTgt>
                                        </p:tgtEl>
                                      </p:cBhvr>
                                    </p:animEffect>
                                    <p:anim calcmode="lin" valueType="num">
                                      <p:cBhvr>
                                        <p:cTn id="28" dur="1000" fill="hold"/>
                                        <p:tgtEl>
                                          <p:spTgt spid="117765">
                                            <p:txEl>
                                              <p:pRg st="3" end="3"/>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17765">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1776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17765">
                                            <p:txEl>
                                              <p:pRg st="4" end="4"/>
                                            </p:txEl>
                                          </p:spTgt>
                                        </p:tgtEl>
                                        <p:attrNameLst>
                                          <p:attrName>style.visibility</p:attrName>
                                        </p:attrNameLst>
                                      </p:cBhvr>
                                      <p:to>
                                        <p:strVal val="visible"/>
                                      </p:to>
                                    </p:set>
                                    <p:animEffect transition="in" filter="fade">
                                      <p:cBhvr>
                                        <p:cTn id="35" dur="1000"/>
                                        <p:tgtEl>
                                          <p:spTgt spid="117765">
                                            <p:txEl>
                                              <p:pRg st="4" end="4"/>
                                            </p:txEl>
                                          </p:spTgt>
                                        </p:tgtEl>
                                      </p:cBhvr>
                                    </p:animEffect>
                                    <p:anim calcmode="lin" valueType="num">
                                      <p:cBhvr>
                                        <p:cTn id="36" dur="1000" fill="hold"/>
                                        <p:tgtEl>
                                          <p:spTgt spid="117765">
                                            <p:txEl>
                                              <p:pRg st="4" end="4"/>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17765">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1776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17765">
                                            <p:txEl>
                                              <p:pRg st="5" end="5"/>
                                            </p:txEl>
                                          </p:spTgt>
                                        </p:tgtEl>
                                        <p:attrNameLst>
                                          <p:attrName>style.visibility</p:attrName>
                                        </p:attrNameLst>
                                      </p:cBhvr>
                                      <p:to>
                                        <p:strVal val="visible"/>
                                      </p:to>
                                    </p:set>
                                    <p:animEffect transition="in" filter="fade">
                                      <p:cBhvr>
                                        <p:cTn id="43" dur="1000"/>
                                        <p:tgtEl>
                                          <p:spTgt spid="117765">
                                            <p:txEl>
                                              <p:pRg st="5" end="5"/>
                                            </p:txEl>
                                          </p:spTgt>
                                        </p:tgtEl>
                                      </p:cBhvr>
                                    </p:animEffect>
                                    <p:anim calcmode="lin" valueType="num">
                                      <p:cBhvr>
                                        <p:cTn id="44" dur="1000" fill="hold"/>
                                        <p:tgtEl>
                                          <p:spTgt spid="117765">
                                            <p:txEl>
                                              <p:pRg st="5" end="5"/>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17765">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1776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17765">
                                            <p:txEl>
                                              <p:pRg st="7" end="7"/>
                                            </p:txEl>
                                          </p:spTgt>
                                        </p:tgtEl>
                                        <p:attrNameLst>
                                          <p:attrName>style.visibility</p:attrName>
                                        </p:attrNameLst>
                                      </p:cBhvr>
                                      <p:to>
                                        <p:strVal val="visible"/>
                                      </p:to>
                                    </p:set>
                                    <p:animEffect transition="in" filter="fade">
                                      <p:cBhvr>
                                        <p:cTn id="51" dur="1000"/>
                                        <p:tgtEl>
                                          <p:spTgt spid="117765">
                                            <p:txEl>
                                              <p:pRg st="7" end="7"/>
                                            </p:txEl>
                                          </p:spTgt>
                                        </p:tgtEl>
                                      </p:cBhvr>
                                    </p:animEffect>
                                    <p:anim calcmode="lin" valueType="num">
                                      <p:cBhvr>
                                        <p:cTn id="52" dur="1000" fill="hold"/>
                                        <p:tgtEl>
                                          <p:spTgt spid="117765">
                                            <p:txEl>
                                              <p:pRg st="7" end="7"/>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117765">
                                            <p:txEl>
                                              <p:pRg st="7" end="7"/>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11776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17765">
                                            <p:txEl>
                                              <p:pRg st="9" end="9"/>
                                            </p:txEl>
                                          </p:spTgt>
                                        </p:tgtEl>
                                        <p:attrNameLst>
                                          <p:attrName>style.visibility</p:attrName>
                                        </p:attrNameLst>
                                      </p:cBhvr>
                                      <p:to>
                                        <p:strVal val="visible"/>
                                      </p:to>
                                    </p:set>
                                    <p:animEffect transition="in" filter="fade">
                                      <p:cBhvr>
                                        <p:cTn id="59" dur="1000"/>
                                        <p:tgtEl>
                                          <p:spTgt spid="117765">
                                            <p:txEl>
                                              <p:pRg st="9" end="9"/>
                                            </p:txEl>
                                          </p:spTgt>
                                        </p:tgtEl>
                                      </p:cBhvr>
                                    </p:animEffect>
                                    <p:anim calcmode="lin" valueType="num">
                                      <p:cBhvr>
                                        <p:cTn id="60" dur="1000" fill="hold"/>
                                        <p:tgtEl>
                                          <p:spTgt spid="117765">
                                            <p:txEl>
                                              <p:pRg st="9" end="9"/>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117765">
                                            <p:txEl>
                                              <p:pRg st="9" end="9"/>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117765">
                                            <p:txEl>
                                              <p:pRg st="9" end="9"/>
                                            </p:txEl>
                                          </p:spTgt>
                                        </p:tgtEl>
                                        <p:attrNameLst>
                                          <p:attrName>ppt_y</p:attrName>
                                        </p:attrNameLst>
                                      </p:cBhvr>
                                      <p:tavLst>
                                        <p:tav tm="0">
                                          <p:val>
                                            <p:strVal val="#ppt_y-.03"/>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117765">
                                            <p:txEl>
                                              <p:pRg st="11" end="11"/>
                                            </p:txEl>
                                          </p:spTgt>
                                        </p:tgtEl>
                                        <p:attrNameLst>
                                          <p:attrName>style.visibility</p:attrName>
                                        </p:attrNameLst>
                                      </p:cBhvr>
                                      <p:to>
                                        <p:strVal val="visible"/>
                                      </p:to>
                                    </p:set>
                                    <p:animEffect transition="in" filter="fade">
                                      <p:cBhvr>
                                        <p:cTn id="67" dur="1000"/>
                                        <p:tgtEl>
                                          <p:spTgt spid="117765">
                                            <p:txEl>
                                              <p:pRg st="11" end="11"/>
                                            </p:txEl>
                                          </p:spTgt>
                                        </p:tgtEl>
                                      </p:cBhvr>
                                    </p:animEffect>
                                    <p:anim calcmode="lin" valueType="num">
                                      <p:cBhvr>
                                        <p:cTn id="68" dur="1000" fill="hold"/>
                                        <p:tgtEl>
                                          <p:spTgt spid="117765">
                                            <p:txEl>
                                              <p:pRg st="11" end="11"/>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117765">
                                            <p:txEl>
                                              <p:pRg st="11" end="11"/>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117765">
                                            <p:txEl>
                                              <p:pRg st="11" end="11"/>
                                            </p:txEl>
                                          </p:spTgt>
                                        </p:tgtEl>
                                        <p:attrNameLst>
                                          <p:attrName>ppt_y</p:attrName>
                                        </p:attrNameLst>
                                      </p:cBhvr>
                                      <p:tavLst>
                                        <p:tav tm="0">
                                          <p:val>
                                            <p:strVal val="#ppt_y-.03"/>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37" presetClass="entr" presetSubtype="0" fill="hold" grpId="0" nodeType="clickEffect">
                                  <p:stCondLst>
                                    <p:cond delay="0"/>
                                  </p:stCondLst>
                                  <p:childTnLst>
                                    <p:set>
                                      <p:cBhvr>
                                        <p:cTn id="74" dur="1" fill="hold">
                                          <p:stCondLst>
                                            <p:cond delay="0"/>
                                          </p:stCondLst>
                                        </p:cTn>
                                        <p:tgtEl>
                                          <p:spTgt spid="117766">
                                            <p:txEl>
                                              <p:pRg st="0" end="0"/>
                                            </p:txEl>
                                          </p:spTgt>
                                        </p:tgtEl>
                                        <p:attrNameLst>
                                          <p:attrName>style.visibility</p:attrName>
                                        </p:attrNameLst>
                                      </p:cBhvr>
                                      <p:to>
                                        <p:strVal val="visible"/>
                                      </p:to>
                                    </p:set>
                                    <p:animEffect transition="in" filter="fade">
                                      <p:cBhvr>
                                        <p:cTn id="75" dur="1000"/>
                                        <p:tgtEl>
                                          <p:spTgt spid="117766">
                                            <p:txEl>
                                              <p:pRg st="0" end="0"/>
                                            </p:txEl>
                                          </p:spTgt>
                                        </p:tgtEl>
                                      </p:cBhvr>
                                    </p:animEffect>
                                    <p:anim calcmode="lin" valueType="num">
                                      <p:cBhvr>
                                        <p:cTn id="76" dur="1000" fill="hold"/>
                                        <p:tgtEl>
                                          <p:spTgt spid="117766">
                                            <p:txEl>
                                              <p:pRg st="0" end="0"/>
                                            </p:txEl>
                                          </p:spTgt>
                                        </p:tgtEl>
                                        <p:attrNameLst>
                                          <p:attrName>ppt_x</p:attrName>
                                        </p:attrNameLst>
                                      </p:cBhvr>
                                      <p:tavLst>
                                        <p:tav tm="0">
                                          <p:val>
                                            <p:strVal val="#ppt_x"/>
                                          </p:val>
                                        </p:tav>
                                        <p:tav tm="100000">
                                          <p:val>
                                            <p:strVal val="#ppt_x"/>
                                          </p:val>
                                        </p:tav>
                                      </p:tavLst>
                                    </p:anim>
                                    <p:anim calcmode="lin" valueType="num">
                                      <p:cBhvr>
                                        <p:cTn id="77" dur="898" decel="100000" fill="hold"/>
                                        <p:tgtEl>
                                          <p:spTgt spid="117766">
                                            <p:txEl>
                                              <p:pRg st="0" end="0"/>
                                            </p:txEl>
                                          </p:spTgt>
                                        </p:tgtEl>
                                        <p:attrNameLst>
                                          <p:attrName>ppt_y</p:attrName>
                                        </p:attrNameLst>
                                      </p:cBhvr>
                                      <p:tavLst>
                                        <p:tav tm="0">
                                          <p:val>
                                            <p:strVal val="#ppt_y+1"/>
                                          </p:val>
                                        </p:tav>
                                        <p:tav tm="100000">
                                          <p:val>
                                            <p:strVal val="#ppt_y-.03"/>
                                          </p:val>
                                        </p:tav>
                                      </p:tavLst>
                                    </p:anim>
                                    <p:anim calcmode="lin" valueType="num">
                                      <p:cBhvr>
                                        <p:cTn id="78" dur="100" accel="100000" fill="hold">
                                          <p:stCondLst>
                                            <p:cond delay="898"/>
                                          </p:stCondLst>
                                        </p:cTn>
                                        <p:tgtEl>
                                          <p:spTgt spid="117766">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79" fill="hold" nodeType="clickPar">
                      <p:stCondLst>
                        <p:cond delay="indefinite"/>
                      </p:stCondLst>
                      <p:childTnLst>
                        <p:par>
                          <p:cTn id="80" fill="hold" nodeType="withGroup">
                            <p:stCondLst>
                              <p:cond delay="0"/>
                            </p:stCondLst>
                            <p:childTnLst>
                              <p:par>
                                <p:cTn id="81" presetID="37" presetClass="entr" presetSubtype="0" fill="hold" grpId="0" nodeType="clickEffect">
                                  <p:stCondLst>
                                    <p:cond delay="0"/>
                                  </p:stCondLst>
                                  <p:childTnLst>
                                    <p:set>
                                      <p:cBhvr>
                                        <p:cTn id="82" dur="1" fill="hold">
                                          <p:stCondLst>
                                            <p:cond delay="0"/>
                                          </p:stCondLst>
                                        </p:cTn>
                                        <p:tgtEl>
                                          <p:spTgt spid="117766">
                                            <p:txEl>
                                              <p:pRg st="1" end="1"/>
                                            </p:txEl>
                                          </p:spTgt>
                                        </p:tgtEl>
                                        <p:attrNameLst>
                                          <p:attrName>style.visibility</p:attrName>
                                        </p:attrNameLst>
                                      </p:cBhvr>
                                      <p:to>
                                        <p:strVal val="visible"/>
                                      </p:to>
                                    </p:set>
                                    <p:animEffect transition="in" filter="fade">
                                      <p:cBhvr>
                                        <p:cTn id="83" dur="1000"/>
                                        <p:tgtEl>
                                          <p:spTgt spid="117766">
                                            <p:txEl>
                                              <p:pRg st="1" end="1"/>
                                            </p:txEl>
                                          </p:spTgt>
                                        </p:tgtEl>
                                      </p:cBhvr>
                                    </p:animEffect>
                                    <p:anim calcmode="lin" valueType="num">
                                      <p:cBhvr>
                                        <p:cTn id="84" dur="1000" fill="hold"/>
                                        <p:tgtEl>
                                          <p:spTgt spid="117766">
                                            <p:txEl>
                                              <p:pRg st="1" end="1"/>
                                            </p:txEl>
                                          </p:spTgt>
                                        </p:tgtEl>
                                        <p:attrNameLst>
                                          <p:attrName>ppt_x</p:attrName>
                                        </p:attrNameLst>
                                      </p:cBhvr>
                                      <p:tavLst>
                                        <p:tav tm="0">
                                          <p:val>
                                            <p:strVal val="#ppt_x"/>
                                          </p:val>
                                        </p:tav>
                                        <p:tav tm="100000">
                                          <p:val>
                                            <p:strVal val="#ppt_x"/>
                                          </p:val>
                                        </p:tav>
                                      </p:tavLst>
                                    </p:anim>
                                    <p:anim calcmode="lin" valueType="num">
                                      <p:cBhvr>
                                        <p:cTn id="85" dur="898" decel="100000" fill="hold"/>
                                        <p:tgtEl>
                                          <p:spTgt spid="117766">
                                            <p:txEl>
                                              <p:pRg st="1" end="1"/>
                                            </p:txEl>
                                          </p:spTgt>
                                        </p:tgtEl>
                                        <p:attrNameLst>
                                          <p:attrName>ppt_y</p:attrName>
                                        </p:attrNameLst>
                                      </p:cBhvr>
                                      <p:tavLst>
                                        <p:tav tm="0">
                                          <p:val>
                                            <p:strVal val="#ppt_y+1"/>
                                          </p:val>
                                        </p:tav>
                                        <p:tav tm="100000">
                                          <p:val>
                                            <p:strVal val="#ppt_y-.03"/>
                                          </p:val>
                                        </p:tav>
                                      </p:tavLst>
                                    </p:anim>
                                    <p:anim calcmode="lin" valueType="num">
                                      <p:cBhvr>
                                        <p:cTn id="86" dur="100" accel="100000" fill="hold">
                                          <p:stCondLst>
                                            <p:cond delay="898"/>
                                          </p:stCondLst>
                                        </p:cTn>
                                        <p:tgtEl>
                                          <p:spTgt spid="117766">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37" presetClass="entr" presetSubtype="0" fill="hold" grpId="0" nodeType="clickEffect">
                                  <p:stCondLst>
                                    <p:cond delay="0"/>
                                  </p:stCondLst>
                                  <p:childTnLst>
                                    <p:set>
                                      <p:cBhvr>
                                        <p:cTn id="90" dur="1" fill="hold">
                                          <p:stCondLst>
                                            <p:cond delay="0"/>
                                          </p:stCondLst>
                                        </p:cTn>
                                        <p:tgtEl>
                                          <p:spTgt spid="117766">
                                            <p:txEl>
                                              <p:pRg st="2" end="2"/>
                                            </p:txEl>
                                          </p:spTgt>
                                        </p:tgtEl>
                                        <p:attrNameLst>
                                          <p:attrName>style.visibility</p:attrName>
                                        </p:attrNameLst>
                                      </p:cBhvr>
                                      <p:to>
                                        <p:strVal val="visible"/>
                                      </p:to>
                                    </p:set>
                                    <p:animEffect transition="in" filter="fade">
                                      <p:cBhvr>
                                        <p:cTn id="91" dur="1000"/>
                                        <p:tgtEl>
                                          <p:spTgt spid="117766">
                                            <p:txEl>
                                              <p:pRg st="2" end="2"/>
                                            </p:txEl>
                                          </p:spTgt>
                                        </p:tgtEl>
                                      </p:cBhvr>
                                    </p:animEffect>
                                    <p:anim calcmode="lin" valueType="num">
                                      <p:cBhvr>
                                        <p:cTn id="92" dur="1000" fill="hold"/>
                                        <p:tgtEl>
                                          <p:spTgt spid="117766">
                                            <p:txEl>
                                              <p:pRg st="2" end="2"/>
                                            </p:txEl>
                                          </p:spTgt>
                                        </p:tgtEl>
                                        <p:attrNameLst>
                                          <p:attrName>ppt_x</p:attrName>
                                        </p:attrNameLst>
                                      </p:cBhvr>
                                      <p:tavLst>
                                        <p:tav tm="0">
                                          <p:val>
                                            <p:strVal val="#ppt_x"/>
                                          </p:val>
                                        </p:tav>
                                        <p:tav tm="100000">
                                          <p:val>
                                            <p:strVal val="#ppt_x"/>
                                          </p:val>
                                        </p:tav>
                                      </p:tavLst>
                                    </p:anim>
                                    <p:anim calcmode="lin" valueType="num">
                                      <p:cBhvr>
                                        <p:cTn id="93" dur="898" decel="100000" fill="hold"/>
                                        <p:tgtEl>
                                          <p:spTgt spid="117766">
                                            <p:txEl>
                                              <p:pRg st="2" end="2"/>
                                            </p:txEl>
                                          </p:spTgt>
                                        </p:tgtEl>
                                        <p:attrNameLst>
                                          <p:attrName>ppt_y</p:attrName>
                                        </p:attrNameLst>
                                      </p:cBhvr>
                                      <p:tavLst>
                                        <p:tav tm="0">
                                          <p:val>
                                            <p:strVal val="#ppt_y+1"/>
                                          </p:val>
                                        </p:tav>
                                        <p:tav tm="100000">
                                          <p:val>
                                            <p:strVal val="#ppt_y-.03"/>
                                          </p:val>
                                        </p:tav>
                                      </p:tavLst>
                                    </p:anim>
                                    <p:anim calcmode="lin" valueType="num">
                                      <p:cBhvr>
                                        <p:cTn id="94" dur="100" accel="100000" fill="hold">
                                          <p:stCondLst>
                                            <p:cond delay="898"/>
                                          </p:stCondLst>
                                        </p:cTn>
                                        <p:tgtEl>
                                          <p:spTgt spid="117766">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37" presetClass="entr" presetSubtype="0" fill="hold" grpId="0" nodeType="clickEffect">
                                  <p:stCondLst>
                                    <p:cond delay="0"/>
                                  </p:stCondLst>
                                  <p:childTnLst>
                                    <p:set>
                                      <p:cBhvr>
                                        <p:cTn id="98" dur="1" fill="hold">
                                          <p:stCondLst>
                                            <p:cond delay="0"/>
                                          </p:stCondLst>
                                        </p:cTn>
                                        <p:tgtEl>
                                          <p:spTgt spid="117766">
                                            <p:txEl>
                                              <p:pRg st="3" end="3"/>
                                            </p:txEl>
                                          </p:spTgt>
                                        </p:tgtEl>
                                        <p:attrNameLst>
                                          <p:attrName>style.visibility</p:attrName>
                                        </p:attrNameLst>
                                      </p:cBhvr>
                                      <p:to>
                                        <p:strVal val="visible"/>
                                      </p:to>
                                    </p:set>
                                    <p:animEffect transition="in" filter="fade">
                                      <p:cBhvr>
                                        <p:cTn id="99" dur="1000"/>
                                        <p:tgtEl>
                                          <p:spTgt spid="117766">
                                            <p:txEl>
                                              <p:pRg st="3" end="3"/>
                                            </p:txEl>
                                          </p:spTgt>
                                        </p:tgtEl>
                                      </p:cBhvr>
                                    </p:animEffect>
                                    <p:anim calcmode="lin" valueType="num">
                                      <p:cBhvr>
                                        <p:cTn id="100" dur="1000" fill="hold"/>
                                        <p:tgtEl>
                                          <p:spTgt spid="117766">
                                            <p:txEl>
                                              <p:pRg st="3" end="3"/>
                                            </p:txEl>
                                          </p:spTgt>
                                        </p:tgtEl>
                                        <p:attrNameLst>
                                          <p:attrName>ppt_x</p:attrName>
                                        </p:attrNameLst>
                                      </p:cBhvr>
                                      <p:tavLst>
                                        <p:tav tm="0">
                                          <p:val>
                                            <p:strVal val="#ppt_x"/>
                                          </p:val>
                                        </p:tav>
                                        <p:tav tm="100000">
                                          <p:val>
                                            <p:strVal val="#ppt_x"/>
                                          </p:val>
                                        </p:tav>
                                      </p:tavLst>
                                    </p:anim>
                                    <p:anim calcmode="lin" valueType="num">
                                      <p:cBhvr>
                                        <p:cTn id="101" dur="898" decel="100000" fill="hold"/>
                                        <p:tgtEl>
                                          <p:spTgt spid="117766">
                                            <p:txEl>
                                              <p:pRg st="3" end="3"/>
                                            </p:txEl>
                                          </p:spTgt>
                                        </p:tgtEl>
                                        <p:attrNameLst>
                                          <p:attrName>ppt_y</p:attrName>
                                        </p:attrNameLst>
                                      </p:cBhvr>
                                      <p:tavLst>
                                        <p:tav tm="0">
                                          <p:val>
                                            <p:strVal val="#ppt_y+1"/>
                                          </p:val>
                                        </p:tav>
                                        <p:tav tm="100000">
                                          <p:val>
                                            <p:strVal val="#ppt_y-.03"/>
                                          </p:val>
                                        </p:tav>
                                      </p:tavLst>
                                    </p:anim>
                                    <p:anim calcmode="lin" valueType="num">
                                      <p:cBhvr>
                                        <p:cTn id="102" dur="100" accel="100000" fill="hold">
                                          <p:stCondLst>
                                            <p:cond delay="898"/>
                                          </p:stCondLst>
                                        </p:cTn>
                                        <p:tgtEl>
                                          <p:spTgt spid="117766">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03" fill="hold" nodeType="clickPar">
                      <p:stCondLst>
                        <p:cond delay="indefinite"/>
                      </p:stCondLst>
                      <p:childTnLst>
                        <p:par>
                          <p:cTn id="104" fill="hold" nodeType="withGroup">
                            <p:stCondLst>
                              <p:cond delay="0"/>
                            </p:stCondLst>
                            <p:childTnLst>
                              <p:par>
                                <p:cTn id="105" presetID="37" presetClass="entr" presetSubtype="0" fill="hold" grpId="0" nodeType="clickEffect">
                                  <p:stCondLst>
                                    <p:cond delay="0"/>
                                  </p:stCondLst>
                                  <p:childTnLst>
                                    <p:set>
                                      <p:cBhvr>
                                        <p:cTn id="106" dur="1" fill="hold">
                                          <p:stCondLst>
                                            <p:cond delay="0"/>
                                          </p:stCondLst>
                                        </p:cTn>
                                        <p:tgtEl>
                                          <p:spTgt spid="117766">
                                            <p:txEl>
                                              <p:pRg st="4" end="4"/>
                                            </p:txEl>
                                          </p:spTgt>
                                        </p:tgtEl>
                                        <p:attrNameLst>
                                          <p:attrName>style.visibility</p:attrName>
                                        </p:attrNameLst>
                                      </p:cBhvr>
                                      <p:to>
                                        <p:strVal val="visible"/>
                                      </p:to>
                                    </p:set>
                                    <p:animEffect transition="in" filter="fade">
                                      <p:cBhvr>
                                        <p:cTn id="107" dur="1000"/>
                                        <p:tgtEl>
                                          <p:spTgt spid="117766">
                                            <p:txEl>
                                              <p:pRg st="4" end="4"/>
                                            </p:txEl>
                                          </p:spTgt>
                                        </p:tgtEl>
                                      </p:cBhvr>
                                    </p:animEffect>
                                    <p:anim calcmode="lin" valueType="num">
                                      <p:cBhvr>
                                        <p:cTn id="108" dur="1000" fill="hold"/>
                                        <p:tgtEl>
                                          <p:spTgt spid="117766">
                                            <p:txEl>
                                              <p:pRg st="4" end="4"/>
                                            </p:txEl>
                                          </p:spTgt>
                                        </p:tgtEl>
                                        <p:attrNameLst>
                                          <p:attrName>ppt_x</p:attrName>
                                        </p:attrNameLst>
                                      </p:cBhvr>
                                      <p:tavLst>
                                        <p:tav tm="0">
                                          <p:val>
                                            <p:strVal val="#ppt_x"/>
                                          </p:val>
                                        </p:tav>
                                        <p:tav tm="100000">
                                          <p:val>
                                            <p:strVal val="#ppt_x"/>
                                          </p:val>
                                        </p:tav>
                                      </p:tavLst>
                                    </p:anim>
                                    <p:anim calcmode="lin" valueType="num">
                                      <p:cBhvr>
                                        <p:cTn id="109" dur="898" decel="100000" fill="hold"/>
                                        <p:tgtEl>
                                          <p:spTgt spid="117766">
                                            <p:txEl>
                                              <p:pRg st="4" end="4"/>
                                            </p:txEl>
                                          </p:spTgt>
                                        </p:tgtEl>
                                        <p:attrNameLst>
                                          <p:attrName>ppt_y</p:attrName>
                                        </p:attrNameLst>
                                      </p:cBhvr>
                                      <p:tavLst>
                                        <p:tav tm="0">
                                          <p:val>
                                            <p:strVal val="#ppt_y+1"/>
                                          </p:val>
                                        </p:tav>
                                        <p:tav tm="100000">
                                          <p:val>
                                            <p:strVal val="#ppt_y-.03"/>
                                          </p:val>
                                        </p:tav>
                                      </p:tavLst>
                                    </p:anim>
                                    <p:anim calcmode="lin" valueType="num">
                                      <p:cBhvr>
                                        <p:cTn id="110" dur="100" accel="100000" fill="hold">
                                          <p:stCondLst>
                                            <p:cond delay="898"/>
                                          </p:stCondLst>
                                        </p:cTn>
                                        <p:tgtEl>
                                          <p:spTgt spid="117766">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1" fill="hold" nodeType="clickPar">
                      <p:stCondLst>
                        <p:cond delay="indefinite"/>
                      </p:stCondLst>
                      <p:childTnLst>
                        <p:par>
                          <p:cTn id="112" fill="hold" nodeType="withGroup">
                            <p:stCondLst>
                              <p:cond delay="0"/>
                            </p:stCondLst>
                            <p:childTnLst>
                              <p:par>
                                <p:cTn id="113" presetID="37" presetClass="entr" presetSubtype="0" fill="hold" grpId="0" nodeType="clickEffect">
                                  <p:stCondLst>
                                    <p:cond delay="0"/>
                                  </p:stCondLst>
                                  <p:childTnLst>
                                    <p:set>
                                      <p:cBhvr>
                                        <p:cTn id="114" dur="1" fill="hold">
                                          <p:stCondLst>
                                            <p:cond delay="0"/>
                                          </p:stCondLst>
                                        </p:cTn>
                                        <p:tgtEl>
                                          <p:spTgt spid="117766">
                                            <p:txEl>
                                              <p:pRg st="5" end="5"/>
                                            </p:txEl>
                                          </p:spTgt>
                                        </p:tgtEl>
                                        <p:attrNameLst>
                                          <p:attrName>style.visibility</p:attrName>
                                        </p:attrNameLst>
                                      </p:cBhvr>
                                      <p:to>
                                        <p:strVal val="visible"/>
                                      </p:to>
                                    </p:set>
                                    <p:animEffect transition="in" filter="fade">
                                      <p:cBhvr>
                                        <p:cTn id="115" dur="1000"/>
                                        <p:tgtEl>
                                          <p:spTgt spid="117766">
                                            <p:txEl>
                                              <p:pRg st="5" end="5"/>
                                            </p:txEl>
                                          </p:spTgt>
                                        </p:tgtEl>
                                      </p:cBhvr>
                                    </p:animEffect>
                                    <p:anim calcmode="lin" valueType="num">
                                      <p:cBhvr>
                                        <p:cTn id="116" dur="1000" fill="hold"/>
                                        <p:tgtEl>
                                          <p:spTgt spid="117766">
                                            <p:txEl>
                                              <p:pRg st="5" end="5"/>
                                            </p:txEl>
                                          </p:spTgt>
                                        </p:tgtEl>
                                        <p:attrNameLst>
                                          <p:attrName>ppt_x</p:attrName>
                                        </p:attrNameLst>
                                      </p:cBhvr>
                                      <p:tavLst>
                                        <p:tav tm="0">
                                          <p:val>
                                            <p:strVal val="#ppt_x"/>
                                          </p:val>
                                        </p:tav>
                                        <p:tav tm="100000">
                                          <p:val>
                                            <p:strVal val="#ppt_x"/>
                                          </p:val>
                                        </p:tav>
                                      </p:tavLst>
                                    </p:anim>
                                    <p:anim calcmode="lin" valueType="num">
                                      <p:cBhvr>
                                        <p:cTn id="117" dur="898" decel="100000" fill="hold"/>
                                        <p:tgtEl>
                                          <p:spTgt spid="117766">
                                            <p:txEl>
                                              <p:pRg st="5" end="5"/>
                                            </p:txEl>
                                          </p:spTgt>
                                        </p:tgtEl>
                                        <p:attrNameLst>
                                          <p:attrName>ppt_y</p:attrName>
                                        </p:attrNameLst>
                                      </p:cBhvr>
                                      <p:tavLst>
                                        <p:tav tm="0">
                                          <p:val>
                                            <p:strVal val="#ppt_y+1"/>
                                          </p:val>
                                        </p:tav>
                                        <p:tav tm="100000">
                                          <p:val>
                                            <p:strVal val="#ppt_y-.03"/>
                                          </p:val>
                                        </p:tav>
                                      </p:tavLst>
                                    </p:anim>
                                    <p:anim calcmode="lin" valueType="num">
                                      <p:cBhvr>
                                        <p:cTn id="118" dur="100" accel="100000" fill="hold">
                                          <p:stCondLst>
                                            <p:cond delay="898"/>
                                          </p:stCondLst>
                                        </p:cTn>
                                        <p:tgtEl>
                                          <p:spTgt spid="117766">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19" fill="hold" nodeType="clickPar">
                      <p:stCondLst>
                        <p:cond delay="indefinite"/>
                      </p:stCondLst>
                      <p:childTnLst>
                        <p:par>
                          <p:cTn id="120" fill="hold" nodeType="withGroup">
                            <p:stCondLst>
                              <p:cond delay="0"/>
                            </p:stCondLst>
                            <p:childTnLst>
                              <p:par>
                                <p:cTn id="121" presetID="37" presetClass="entr" presetSubtype="0" fill="hold" grpId="0" nodeType="clickEffect">
                                  <p:stCondLst>
                                    <p:cond delay="0"/>
                                  </p:stCondLst>
                                  <p:childTnLst>
                                    <p:set>
                                      <p:cBhvr>
                                        <p:cTn id="122" dur="1" fill="hold">
                                          <p:stCondLst>
                                            <p:cond delay="0"/>
                                          </p:stCondLst>
                                        </p:cTn>
                                        <p:tgtEl>
                                          <p:spTgt spid="117766">
                                            <p:txEl>
                                              <p:pRg st="6" end="6"/>
                                            </p:txEl>
                                          </p:spTgt>
                                        </p:tgtEl>
                                        <p:attrNameLst>
                                          <p:attrName>style.visibility</p:attrName>
                                        </p:attrNameLst>
                                      </p:cBhvr>
                                      <p:to>
                                        <p:strVal val="visible"/>
                                      </p:to>
                                    </p:set>
                                    <p:animEffect transition="in" filter="fade">
                                      <p:cBhvr>
                                        <p:cTn id="123" dur="1000"/>
                                        <p:tgtEl>
                                          <p:spTgt spid="117766">
                                            <p:txEl>
                                              <p:pRg st="6" end="6"/>
                                            </p:txEl>
                                          </p:spTgt>
                                        </p:tgtEl>
                                      </p:cBhvr>
                                    </p:animEffect>
                                    <p:anim calcmode="lin" valueType="num">
                                      <p:cBhvr>
                                        <p:cTn id="124" dur="1000" fill="hold"/>
                                        <p:tgtEl>
                                          <p:spTgt spid="117766">
                                            <p:txEl>
                                              <p:pRg st="6" end="6"/>
                                            </p:txEl>
                                          </p:spTgt>
                                        </p:tgtEl>
                                        <p:attrNameLst>
                                          <p:attrName>ppt_x</p:attrName>
                                        </p:attrNameLst>
                                      </p:cBhvr>
                                      <p:tavLst>
                                        <p:tav tm="0">
                                          <p:val>
                                            <p:strVal val="#ppt_x"/>
                                          </p:val>
                                        </p:tav>
                                        <p:tav tm="100000">
                                          <p:val>
                                            <p:strVal val="#ppt_x"/>
                                          </p:val>
                                        </p:tav>
                                      </p:tavLst>
                                    </p:anim>
                                    <p:anim calcmode="lin" valueType="num">
                                      <p:cBhvr>
                                        <p:cTn id="125" dur="898" decel="100000" fill="hold"/>
                                        <p:tgtEl>
                                          <p:spTgt spid="117766">
                                            <p:txEl>
                                              <p:pRg st="6" end="6"/>
                                            </p:txEl>
                                          </p:spTgt>
                                        </p:tgtEl>
                                        <p:attrNameLst>
                                          <p:attrName>ppt_y</p:attrName>
                                        </p:attrNameLst>
                                      </p:cBhvr>
                                      <p:tavLst>
                                        <p:tav tm="0">
                                          <p:val>
                                            <p:strVal val="#ppt_y+1"/>
                                          </p:val>
                                        </p:tav>
                                        <p:tav tm="100000">
                                          <p:val>
                                            <p:strVal val="#ppt_y-.03"/>
                                          </p:val>
                                        </p:tav>
                                      </p:tavLst>
                                    </p:anim>
                                    <p:anim calcmode="lin" valueType="num">
                                      <p:cBhvr>
                                        <p:cTn id="126" dur="100" accel="100000" fill="hold">
                                          <p:stCondLst>
                                            <p:cond delay="898"/>
                                          </p:stCondLst>
                                        </p:cTn>
                                        <p:tgtEl>
                                          <p:spTgt spid="117766">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27" fill="hold" nodeType="clickPar">
                      <p:stCondLst>
                        <p:cond delay="indefinite"/>
                      </p:stCondLst>
                      <p:childTnLst>
                        <p:par>
                          <p:cTn id="128" fill="hold" nodeType="withGroup">
                            <p:stCondLst>
                              <p:cond delay="0"/>
                            </p:stCondLst>
                            <p:childTnLst>
                              <p:par>
                                <p:cTn id="129" presetID="37" presetClass="entr" presetSubtype="0" fill="hold" grpId="0" nodeType="clickEffect">
                                  <p:stCondLst>
                                    <p:cond delay="0"/>
                                  </p:stCondLst>
                                  <p:childTnLst>
                                    <p:set>
                                      <p:cBhvr>
                                        <p:cTn id="130" dur="1" fill="hold">
                                          <p:stCondLst>
                                            <p:cond delay="0"/>
                                          </p:stCondLst>
                                        </p:cTn>
                                        <p:tgtEl>
                                          <p:spTgt spid="117766">
                                            <p:txEl>
                                              <p:pRg st="7" end="7"/>
                                            </p:txEl>
                                          </p:spTgt>
                                        </p:tgtEl>
                                        <p:attrNameLst>
                                          <p:attrName>style.visibility</p:attrName>
                                        </p:attrNameLst>
                                      </p:cBhvr>
                                      <p:to>
                                        <p:strVal val="visible"/>
                                      </p:to>
                                    </p:set>
                                    <p:animEffect transition="in" filter="fade">
                                      <p:cBhvr>
                                        <p:cTn id="131" dur="1000"/>
                                        <p:tgtEl>
                                          <p:spTgt spid="117766">
                                            <p:txEl>
                                              <p:pRg st="7" end="7"/>
                                            </p:txEl>
                                          </p:spTgt>
                                        </p:tgtEl>
                                      </p:cBhvr>
                                    </p:animEffect>
                                    <p:anim calcmode="lin" valueType="num">
                                      <p:cBhvr>
                                        <p:cTn id="132" dur="1000" fill="hold"/>
                                        <p:tgtEl>
                                          <p:spTgt spid="117766">
                                            <p:txEl>
                                              <p:pRg st="7" end="7"/>
                                            </p:txEl>
                                          </p:spTgt>
                                        </p:tgtEl>
                                        <p:attrNameLst>
                                          <p:attrName>ppt_x</p:attrName>
                                        </p:attrNameLst>
                                      </p:cBhvr>
                                      <p:tavLst>
                                        <p:tav tm="0">
                                          <p:val>
                                            <p:strVal val="#ppt_x"/>
                                          </p:val>
                                        </p:tav>
                                        <p:tav tm="100000">
                                          <p:val>
                                            <p:strVal val="#ppt_x"/>
                                          </p:val>
                                        </p:tav>
                                      </p:tavLst>
                                    </p:anim>
                                    <p:anim calcmode="lin" valueType="num">
                                      <p:cBhvr>
                                        <p:cTn id="133" dur="898" decel="100000" fill="hold"/>
                                        <p:tgtEl>
                                          <p:spTgt spid="117766">
                                            <p:txEl>
                                              <p:pRg st="7" end="7"/>
                                            </p:txEl>
                                          </p:spTgt>
                                        </p:tgtEl>
                                        <p:attrNameLst>
                                          <p:attrName>ppt_y</p:attrName>
                                        </p:attrNameLst>
                                      </p:cBhvr>
                                      <p:tavLst>
                                        <p:tav tm="0">
                                          <p:val>
                                            <p:strVal val="#ppt_y+1"/>
                                          </p:val>
                                        </p:tav>
                                        <p:tav tm="100000">
                                          <p:val>
                                            <p:strVal val="#ppt_y-.03"/>
                                          </p:val>
                                        </p:tav>
                                      </p:tavLst>
                                    </p:anim>
                                    <p:anim calcmode="lin" valueType="num">
                                      <p:cBhvr>
                                        <p:cTn id="134" dur="100" accel="100000" fill="hold">
                                          <p:stCondLst>
                                            <p:cond delay="898"/>
                                          </p:stCondLst>
                                        </p:cTn>
                                        <p:tgtEl>
                                          <p:spTgt spid="117766">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135" fill="hold" nodeType="clickPar">
                      <p:stCondLst>
                        <p:cond delay="indefinite"/>
                      </p:stCondLst>
                      <p:childTnLst>
                        <p:par>
                          <p:cTn id="136" fill="hold" nodeType="withGroup">
                            <p:stCondLst>
                              <p:cond delay="0"/>
                            </p:stCondLst>
                            <p:childTnLst>
                              <p:par>
                                <p:cTn id="137" presetID="37" presetClass="entr" presetSubtype="0" fill="hold" grpId="0" nodeType="clickEffect">
                                  <p:stCondLst>
                                    <p:cond delay="0"/>
                                  </p:stCondLst>
                                  <p:childTnLst>
                                    <p:set>
                                      <p:cBhvr>
                                        <p:cTn id="138" dur="1" fill="hold">
                                          <p:stCondLst>
                                            <p:cond delay="0"/>
                                          </p:stCondLst>
                                        </p:cTn>
                                        <p:tgtEl>
                                          <p:spTgt spid="117766">
                                            <p:txEl>
                                              <p:pRg st="8" end="8"/>
                                            </p:txEl>
                                          </p:spTgt>
                                        </p:tgtEl>
                                        <p:attrNameLst>
                                          <p:attrName>style.visibility</p:attrName>
                                        </p:attrNameLst>
                                      </p:cBhvr>
                                      <p:to>
                                        <p:strVal val="visible"/>
                                      </p:to>
                                    </p:set>
                                    <p:animEffect transition="in" filter="fade">
                                      <p:cBhvr>
                                        <p:cTn id="139" dur="1000"/>
                                        <p:tgtEl>
                                          <p:spTgt spid="117766">
                                            <p:txEl>
                                              <p:pRg st="8" end="8"/>
                                            </p:txEl>
                                          </p:spTgt>
                                        </p:tgtEl>
                                      </p:cBhvr>
                                    </p:animEffect>
                                    <p:anim calcmode="lin" valueType="num">
                                      <p:cBhvr>
                                        <p:cTn id="140" dur="1000" fill="hold"/>
                                        <p:tgtEl>
                                          <p:spTgt spid="117766">
                                            <p:txEl>
                                              <p:pRg st="8" end="8"/>
                                            </p:txEl>
                                          </p:spTgt>
                                        </p:tgtEl>
                                        <p:attrNameLst>
                                          <p:attrName>ppt_x</p:attrName>
                                        </p:attrNameLst>
                                      </p:cBhvr>
                                      <p:tavLst>
                                        <p:tav tm="0">
                                          <p:val>
                                            <p:strVal val="#ppt_x"/>
                                          </p:val>
                                        </p:tav>
                                        <p:tav tm="100000">
                                          <p:val>
                                            <p:strVal val="#ppt_x"/>
                                          </p:val>
                                        </p:tav>
                                      </p:tavLst>
                                    </p:anim>
                                    <p:anim calcmode="lin" valueType="num">
                                      <p:cBhvr>
                                        <p:cTn id="141" dur="898" decel="100000" fill="hold"/>
                                        <p:tgtEl>
                                          <p:spTgt spid="117766">
                                            <p:txEl>
                                              <p:pRg st="8" end="8"/>
                                            </p:txEl>
                                          </p:spTgt>
                                        </p:tgtEl>
                                        <p:attrNameLst>
                                          <p:attrName>ppt_y</p:attrName>
                                        </p:attrNameLst>
                                      </p:cBhvr>
                                      <p:tavLst>
                                        <p:tav tm="0">
                                          <p:val>
                                            <p:strVal val="#ppt_y+1"/>
                                          </p:val>
                                        </p:tav>
                                        <p:tav tm="100000">
                                          <p:val>
                                            <p:strVal val="#ppt_y-.03"/>
                                          </p:val>
                                        </p:tav>
                                      </p:tavLst>
                                    </p:anim>
                                    <p:anim calcmode="lin" valueType="num">
                                      <p:cBhvr>
                                        <p:cTn id="142" dur="100" accel="100000" fill="hold">
                                          <p:stCondLst>
                                            <p:cond delay="898"/>
                                          </p:stCondLst>
                                        </p:cTn>
                                        <p:tgtEl>
                                          <p:spTgt spid="117766">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143" fill="hold" nodeType="clickPar">
                      <p:stCondLst>
                        <p:cond delay="indefinite"/>
                      </p:stCondLst>
                      <p:childTnLst>
                        <p:par>
                          <p:cTn id="144" fill="hold" nodeType="withGroup">
                            <p:stCondLst>
                              <p:cond delay="0"/>
                            </p:stCondLst>
                            <p:childTnLst>
                              <p:par>
                                <p:cTn id="145" presetID="37" presetClass="entr" presetSubtype="0" fill="hold" grpId="0" nodeType="clickEffect">
                                  <p:stCondLst>
                                    <p:cond delay="0"/>
                                  </p:stCondLst>
                                  <p:childTnLst>
                                    <p:set>
                                      <p:cBhvr>
                                        <p:cTn id="146" dur="1" fill="hold">
                                          <p:stCondLst>
                                            <p:cond delay="0"/>
                                          </p:stCondLst>
                                        </p:cTn>
                                        <p:tgtEl>
                                          <p:spTgt spid="117766">
                                            <p:txEl>
                                              <p:pRg st="9" end="9"/>
                                            </p:txEl>
                                          </p:spTgt>
                                        </p:tgtEl>
                                        <p:attrNameLst>
                                          <p:attrName>style.visibility</p:attrName>
                                        </p:attrNameLst>
                                      </p:cBhvr>
                                      <p:to>
                                        <p:strVal val="visible"/>
                                      </p:to>
                                    </p:set>
                                    <p:animEffect transition="in" filter="fade">
                                      <p:cBhvr>
                                        <p:cTn id="147" dur="1000"/>
                                        <p:tgtEl>
                                          <p:spTgt spid="117766">
                                            <p:txEl>
                                              <p:pRg st="9" end="9"/>
                                            </p:txEl>
                                          </p:spTgt>
                                        </p:tgtEl>
                                      </p:cBhvr>
                                    </p:animEffect>
                                    <p:anim calcmode="lin" valueType="num">
                                      <p:cBhvr>
                                        <p:cTn id="148" dur="1000" fill="hold"/>
                                        <p:tgtEl>
                                          <p:spTgt spid="117766">
                                            <p:txEl>
                                              <p:pRg st="9" end="9"/>
                                            </p:txEl>
                                          </p:spTgt>
                                        </p:tgtEl>
                                        <p:attrNameLst>
                                          <p:attrName>ppt_x</p:attrName>
                                        </p:attrNameLst>
                                      </p:cBhvr>
                                      <p:tavLst>
                                        <p:tav tm="0">
                                          <p:val>
                                            <p:strVal val="#ppt_x"/>
                                          </p:val>
                                        </p:tav>
                                        <p:tav tm="100000">
                                          <p:val>
                                            <p:strVal val="#ppt_x"/>
                                          </p:val>
                                        </p:tav>
                                      </p:tavLst>
                                    </p:anim>
                                    <p:anim calcmode="lin" valueType="num">
                                      <p:cBhvr>
                                        <p:cTn id="149" dur="898" decel="100000" fill="hold"/>
                                        <p:tgtEl>
                                          <p:spTgt spid="117766">
                                            <p:txEl>
                                              <p:pRg st="9" end="9"/>
                                            </p:txEl>
                                          </p:spTgt>
                                        </p:tgtEl>
                                        <p:attrNameLst>
                                          <p:attrName>ppt_y</p:attrName>
                                        </p:attrNameLst>
                                      </p:cBhvr>
                                      <p:tavLst>
                                        <p:tav tm="0">
                                          <p:val>
                                            <p:strVal val="#ppt_y+1"/>
                                          </p:val>
                                        </p:tav>
                                        <p:tav tm="100000">
                                          <p:val>
                                            <p:strVal val="#ppt_y-.03"/>
                                          </p:val>
                                        </p:tav>
                                      </p:tavLst>
                                    </p:anim>
                                    <p:anim calcmode="lin" valueType="num">
                                      <p:cBhvr>
                                        <p:cTn id="150" dur="100" accel="100000" fill="hold">
                                          <p:stCondLst>
                                            <p:cond delay="898"/>
                                          </p:stCondLst>
                                        </p:cTn>
                                        <p:tgtEl>
                                          <p:spTgt spid="117766">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p:bldP spid="117765" grpId="0" build="p"/>
      <p:bldP spid="117766" grpId="0" build="p"/>
    </p:bld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9813" name="Rectangle 5">
            <a:extLst>
              <a:ext uri="{FF2B5EF4-FFF2-40B4-BE49-F238E27FC236}">
                <a16:creationId xmlns:a16="http://schemas.microsoft.com/office/drawing/2014/main" id="{68A6148A-A58A-4455-BF8E-4A7BDF33EB8B}"/>
              </a:ext>
            </a:extLst>
          </p:cNvPr>
          <p:cNvSpPr>
            <a:spLocks noGrp="1" noChangeArrowheads="1"/>
          </p:cNvSpPr>
          <p:nvPr>
            <p:ph type="body" sz="half" idx="1"/>
          </p:nvPr>
        </p:nvSpPr>
        <p:spPr>
          <a:xfrm>
            <a:off x="457200" y="304800"/>
            <a:ext cx="4038600" cy="5826125"/>
          </a:xfrm>
        </p:spPr>
        <p:txBody>
          <a:bodyPr/>
          <a:lstStyle/>
          <a:p>
            <a:pPr>
              <a:lnSpc>
                <a:spcPct val="90000"/>
              </a:lnSpc>
              <a:buFontTx/>
              <a:buNone/>
            </a:pPr>
            <a:r>
              <a:rPr lang="en-US" altLang="en-US" sz="2000"/>
              <a:t>9. Anak laki-laki sdr.laki-laki sekandung</a:t>
            </a:r>
          </a:p>
          <a:p>
            <a:pPr>
              <a:lnSpc>
                <a:spcPct val="90000"/>
              </a:lnSpc>
              <a:buFontTx/>
              <a:buNone/>
            </a:pPr>
            <a:endParaRPr lang="en-US" altLang="en-US" sz="2000"/>
          </a:p>
          <a:p>
            <a:pPr>
              <a:lnSpc>
                <a:spcPct val="90000"/>
              </a:lnSpc>
              <a:buFontTx/>
              <a:buNone/>
            </a:pPr>
            <a:endParaRPr lang="en-US" altLang="en-US" sz="2000"/>
          </a:p>
          <a:p>
            <a:pPr>
              <a:lnSpc>
                <a:spcPct val="90000"/>
              </a:lnSpc>
              <a:buFontTx/>
              <a:buNone/>
            </a:pPr>
            <a:endParaRPr lang="en-US" altLang="en-US" sz="2000"/>
          </a:p>
          <a:p>
            <a:pPr>
              <a:lnSpc>
                <a:spcPct val="90000"/>
              </a:lnSpc>
              <a:buFontTx/>
              <a:buNone/>
            </a:pPr>
            <a:endParaRPr lang="en-US" altLang="en-US" sz="2000"/>
          </a:p>
          <a:p>
            <a:pPr>
              <a:lnSpc>
                <a:spcPct val="90000"/>
              </a:lnSpc>
              <a:buFontTx/>
              <a:buNone/>
            </a:pPr>
            <a:r>
              <a:rPr lang="en-US" altLang="en-US" sz="2000"/>
              <a:t>10. Anak laki-laki sdr.laki-laki se-ayah</a:t>
            </a:r>
          </a:p>
          <a:p>
            <a:pPr>
              <a:lnSpc>
                <a:spcPct val="90000"/>
              </a:lnSpc>
              <a:buFontTx/>
              <a:buNone/>
            </a:pPr>
            <a:endParaRPr lang="en-US" altLang="en-US" sz="2000"/>
          </a:p>
          <a:p>
            <a:pPr>
              <a:lnSpc>
                <a:spcPct val="90000"/>
              </a:lnSpc>
              <a:buFontTx/>
              <a:buNone/>
            </a:pPr>
            <a:endParaRPr lang="en-US" altLang="en-US" sz="2000"/>
          </a:p>
          <a:p>
            <a:pPr>
              <a:lnSpc>
                <a:spcPct val="90000"/>
              </a:lnSpc>
              <a:buFontTx/>
              <a:buNone/>
            </a:pPr>
            <a:endParaRPr lang="en-US" altLang="en-US" sz="2000"/>
          </a:p>
          <a:p>
            <a:pPr>
              <a:lnSpc>
                <a:spcPct val="90000"/>
              </a:lnSpc>
              <a:buFontTx/>
              <a:buNone/>
            </a:pPr>
            <a:endParaRPr lang="en-US" altLang="en-US" sz="2000"/>
          </a:p>
          <a:p>
            <a:pPr>
              <a:lnSpc>
                <a:spcPct val="90000"/>
              </a:lnSpc>
              <a:buFontTx/>
              <a:buNone/>
            </a:pPr>
            <a:r>
              <a:rPr lang="en-US" altLang="en-US" sz="2000"/>
              <a:t>11. Paman sekandung dengan ayah</a:t>
            </a:r>
          </a:p>
          <a:p>
            <a:pPr>
              <a:lnSpc>
                <a:spcPct val="90000"/>
              </a:lnSpc>
              <a:buFontTx/>
              <a:buNone/>
            </a:pPr>
            <a:r>
              <a:rPr lang="en-US" altLang="en-US" sz="2000"/>
              <a:t>12. Paman se-ayah dengan ayah</a:t>
            </a:r>
          </a:p>
          <a:p>
            <a:pPr>
              <a:lnSpc>
                <a:spcPct val="90000"/>
              </a:lnSpc>
              <a:buFontTx/>
              <a:buNone/>
            </a:pPr>
            <a:r>
              <a:rPr lang="en-US" altLang="en-US" sz="2000"/>
              <a:t> </a:t>
            </a:r>
          </a:p>
          <a:p>
            <a:pPr>
              <a:lnSpc>
                <a:spcPct val="90000"/>
              </a:lnSpc>
              <a:buFontTx/>
              <a:buNone/>
            </a:pPr>
            <a:endParaRPr lang="en-US" altLang="en-US" sz="2000"/>
          </a:p>
        </p:txBody>
      </p:sp>
      <p:sp>
        <p:nvSpPr>
          <p:cNvPr id="119814" name="Rectangle 6">
            <a:extLst>
              <a:ext uri="{FF2B5EF4-FFF2-40B4-BE49-F238E27FC236}">
                <a16:creationId xmlns:a16="http://schemas.microsoft.com/office/drawing/2014/main" id="{EE4BD22C-5559-40D1-9BDF-C99E02EFDCC8}"/>
              </a:ext>
            </a:extLst>
          </p:cNvPr>
          <p:cNvSpPr>
            <a:spLocks noGrp="1" noChangeArrowheads="1"/>
          </p:cNvSpPr>
          <p:nvPr>
            <p:ph type="body" sz="half" idx="2"/>
          </p:nvPr>
        </p:nvSpPr>
        <p:spPr>
          <a:xfrm>
            <a:off x="4648200" y="381000"/>
            <a:ext cx="4038600" cy="5749925"/>
          </a:xfrm>
        </p:spPr>
        <p:txBody>
          <a:bodyPr/>
          <a:lstStyle/>
          <a:p>
            <a:pPr>
              <a:lnSpc>
                <a:spcPct val="90000"/>
              </a:lnSpc>
              <a:buFontTx/>
              <a:buNone/>
            </a:pPr>
            <a:r>
              <a:rPr lang="en-US" altLang="en-US" sz="2400"/>
              <a:t>9. </a:t>
            </a:r>
            <a:r>
              <a:rPr lang="en-US" altLang="en-US" sz="2000"/>
              <a:t>Ayah; anak laki-laki; cucu laki-laki; kakek; sdr. Laki-laki sekandung, sdr. Laki-laki se-ayah; sdr. Perempuan sekandung, sdr. Perempuan se-ayah.</a:t>
            </a:r>
          </a:p>
          <a:p>
            <a:pPr>
              <a:lnSpc>
                <a:spcPct val="90000"/>
              </a:lnSpc>
              <a:buFontTx/>
              <a:buNone/>
            </a:pPr>
            <a:r>
              <a:rPr lang="en-US" altLang="en-US" sz="2000"/>
              <a:t>10. Ayah; anak laki-laki; cucu laki-laki; kakek; sdr. Laki-laki sekandung, sdr. Laki-laki se-ayah; sdr. Perempuan sekandung; sdr. Perempuan se-ayah; anak laki-laki sdr. Laki-laki sekandung.</a:t>
            </a:r>
          </a:p>
          <a:p>
            <a:pPr>
              <a:lnSpc>
                <a:spcPct val="90000"/>
              </a:lnSpc>
              <a:buFontTx/>
              <a:buNone/>
            </a:pPr>
            <a:r>
              <a:rPr lang="en-US" altLang="en-US" sz="2000"/>
              <a:t>11. Sda + anak laki-laki sdr. Laki-laki se-ayah</a:t>
            </a:r>
          </a:p>
          <a:p>
            <a:pPr>
              <a:lnSpc>
                <a:spcPct val="90000"/>
              </a:lnSpc>
              <a:buFontTx/>
              <a:buNone/>
            </a:pPr>
            <a:r>
              <a:rPr lang="en-US" altLang="en-US" sz="2000"/>
              <a:t>12. Sda + paman sekandung dengan ayah.</a:t>
            </a:r>
          </a:p>
          <a:p>
            <a:pPr>
              <a:lnSpc>
                <a:spcPct val="90000"/>
              </a:lnSpc>
              <a:buFontTx/>
              <a:buNone/>
            </a:pPr>
            <a:r>
              <a:rPr lang="en-US" altLang="en-US" sz="2000"/>
              <a:t> </a:t>
            </a:r>
          </a:p>
          <a:p>
            <a:pPr>
              <a:lnSpc>
                <a:spcPct val="90000"/>
              </a:lnSpc>
              <a:buFontTx/>
              <a:buNone/>
            </a:pPr>
            <a:endParaRPr lang="en-US" altLang="en-US" sz="240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9813">
                                            <p:txEl>
                                              <p:pRg st="0" end="0"/>
                                            </p:txEl>
                                          </p:spTgt>
                                        </p:tgtEl>
                                        <p:attrNameLst>
                                          <p:attrName>style.visibility</p:attrName>
                                        </p:attrNameLst>
                                      </p:cBhvr>
                                      <p:to>
                                        <p:strVal val="visible"/>
                                      </p:to>
                                    </p:set>
                                    <p:animEffect transition="in" filter="fade">
                                      <p:cBhvr>
                                        <p:cTn id="7" dur="1000"/>
                                        <p:tgtEl>
                                          <p:spTgt spid="119813">
                                            <p:txEl>
                                              <p:pRg st="0" end="0"/>
                                            </p:txEl>
                                          </p:spTgt>
                                        </p:tgtEl>
                                      </p:cBhvr>
                                    </p:animEffect>
                                    <p:anim calcmode="lin" valueType="num">
                                      <p:cBhvr>
                                        <p:cTn id="8" dur="1000" fill="hold"/>
                                        <p:tgtEl>
                                          <p:spTgt spid="11981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98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9813">
                                            <p:txEl>
                                              <p:pRg st="5" end="5"/>
                                            </p:txEl>
                                          </p:spTgt>
                                        </p:tgtEl>
                                        <p:attrNameLst>
                                          <p:attrName>style.visibility</p:attrName>
                                        </p:attrNameLst>
                                      </p:cBhvr>
                                      <p:to>
                                        <p:strVal val="visible"/>
                                      </p:to>
                                    </p:set>
                                    <p:animEffect transition="in" filter="fade">
                                      <p:cBhvr>
                                        <p:cTn id="14" dur="1000"/>
                                        <p:tgtEl>
                                          <p:spTgt spid="119813">
                                            <p:txEl>
                                              <p:pRg st="5" end="5"/>
                                            </p:txEl>
                                          </p:spTgt>
                                        </p:tgtEl>
                                      </p:cBhvr>
                                    </p:animEffect>
                                    <p:anim calcmode="lin" valueType="num">
                                      <p:cBhvr>
                                        <p:cTn id="15" dur="1000" fill="hold"/>
                                        <p:tgtEl>
                                          <p:spTgt spid="11981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1198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19813">
                                            <p:txEl>
                                              <p:pRg st="10" end="10"/>
                                            </p:txEl>
                                          </p:spTgt>
                                        </p:tgtEl>
                                        <p:attrNameLst>
                                          <p:attrName>style.visibility</p:attrName>
                                        </p:attrNameLst>
                                      </p:cBhvr>
                                      <p:to>
                                        <p:strVal val="visible"/>
                                      </p:to>
                                    </p:set>
                                    <p:animEffect transition="in" filter="fade">
                                      <p:cBhvr>
                                        <p:cTn id="21" dur="1000"/>
                                        <p:tgtEl>
                                          <p:spTgt spid="119813">
                                            <p:txEl>
                                              <p:pRg st="10" end="10"/>
                                            </p:txEl>
                                          </p:spTgt>
                                        </p:tgtEl>
                                      </p:cBhvr>
                                    </p:animEffect>
                                    <p:anim calcmode="lin" valueType="num">
                                      <p:cBhvr>
                                        <p:cTn id="22" dur="1000" fill="hold"/>
                                        <p:tgtEl>
                                          <p:spTgt spid="119813">
                                            <p:txEl>
                                              <p:pRg st="10" end="10"/>
                                            </p:txEl>
                                          </p:spTgt>
                                        </p:tgtEl>
                                        <p:attrNameLst>
                                          <p:attrName>ppt_x</p:attrName>
                                        </p:attrNameLst>
                                      </p:cBhvr>
                                      <p:tavLst>
                                        <p:tav tm="0">
                                          <p:val>
                                            <p:strVal val="#ppt_x"/>
                                          </p:val>
                                        </p:tav>
                                        <p:tav tm="100000">
                                          <p:val>
                                            <p:strVal val="#ppt_x"/>
                                          </p:val>
                                        </p:tav>
                                      </p:tavLst>
                                    </p:anim>
                                    <p:anim calcmode="lin" valueType="num">
                                      <p:cBhvr>
                                        <p:cTn id="23" dur="1000" fill="hold"/>
                                        <p:tgtEl>
                                          <p:spTgt spid="11981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19813">
                                            <p:txEl>
                                              <p:pRg st="11" end="11"/>
                                            </p:txEl>
                                          </p:spTgt>
                                        </p:tgtEl>
                                        <p:attrNameLst>
                                          <p:attrName>style.visibility</p:attrName>
                                        </p:attrNameLst>
                                      </p:cBhvr>
                                      <p:to>
                                        <p:strVal val="visible"/>
                                      </p:to>
                                    </p:set>
                                    <p:animEffect transition="in" filter="fade">
                                      <p:cBhvr>
                                        <p:cTn id="28" dur="1000"/>
                                        <p:tgtEl>
                                          <p:spTgt spid="119813">
                                            <p:txEl>
                                              <p:pRg st="11" end="11"/>
                                            </p:txEl>
                                          </p:spTgt>
                                        </p:tgtEl>
                                      </p:cBhvr>
                                    </p:animEffect>
                                    <p:anim calcmode="lin" valueType="num">
                                      <p:cBhvr>
                                        <p:cTn id="29" dur="1000" fill="hold"/>
                                        <p:tgtEl>
                                          <p:spTgt spid="119813">
                                            <p:txEl>
                                              <p:pRg st="11" end="11"/>
                                            </p:txEl>
                                          </p:spTgt>
                                        </p:tgtEl>
                                        <p:attrNameLst>
                                          <p:attrName>ppt_x</p:attrName>
                                        </p:attrNameLst>
                                      </p:cBhvr>
                                      <p:tavLst>
                                        <p:tav tm="0">
                                          <p:val>
                                            <p:strVal val="#ppt_x"/>
                                          </p:val>
                                        </p:tav>
                                        <p:tav tm="100000">
                                          <p:val>
                                            <p:strVal val="#ppt_x"/>
                                          </p:val>
                                        </p:tav>
                                      </p:tavLst>
                                    </p:anim>
                                    <p:anim calcmode="lin" valueType="num">
                                      <p:cBhvr>
                                        <p:cTn id="30" dur="1000" fill="hold"/>
                                        <p:tgtEl>
                                          <p:spTgt spid="11981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19813">
                                            <p:txEl>
                                              <p:pRg st="12" end="12"/>
                                            </p:txEl>
                                          </p:spTgt>
                                        </p:tgtEl>
                                        <p:attrNameLst>
                                          <p:attrName>style.visibility</p:attrName>
                                        </p:attrNameLst>
                                      </p:cBhvr>
                                      <p:to>
                                        <p:strVal val="visible"/>
                                      </p:to>
                                    </p:set>
                                    <p:animEffect transition="in" filter="fade">
                                      <p:cBhvr>
                                        <p:cTn id="35" dur="1000"/>
                                        <p:tgtEl>
                                          <p:spTgt spid="119813">
                                            <p:txEl>
                                              <p:pRg st="12" end="12"/>
                                            </p:txEl>
                                          </p:spTgt>
                                        </p:tgtEl>
                                      </p:cBhvr>
                                    </p:animEffect>
                                    <p:anim calcmode="lin" valueType="num">
                                      <p:cBhvr>
                                        <p:cTn id="36" dur="1000" fill="hold"/>
                                        <p:tgtEl>
                                          <p:spTgt spid="119813">
                                            <p:txEl>
                                              <p:pRg st="12" end="12"/>
                                            </p:txEl>
                                          </p:spTgt>
                                        </p:tgtEl>
                                        <p:attrNameLst>
                                          <p:attrName>ppt_x</p:attrName>
                                        </p:attrNameLst>
                                      </p:cBhvr>
                                      <p:tavLst>
                                        <p:tav tm="0">
                                          <p:val>
                                            <p:strVal val="#ppt_x"/>
                                          </p:val>
                                        </p:tav>
                                        <p:tav tm="100000">
                                          <p:val>
                                            <p:strVal val="#ppt_x"/>
                                          </p:val>
                                        </p:tav>
                                      </p:tavLst>
                                    </p:anim>
                                    <p:anim calcmode="lin" valueType="num">
                                      <p:cBhvr>
                                        <p:cTn id="37" dur="1000" fill="hold"/>
                                        <p:tgtEl>
                                          <p:spTgt spid="11981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19814">
                                            <p:txEl>
                                              <p:pRg st="0" end="0"/>
                                            </p:txEl>
                                          </p:spTgt>
                                        </p:tgtEl>
                                        <p:attrNameLst>
                                          <p:attrName>style.visibility</p:attrName>
                                        </p:attrNameLst>
                                      </p:cBhvr>
                                      <p:to>
                                        <p:strVal val="visible"/>
                                      </p:to>
                                    </p:set>
                                    <p:animEffect transition="in" filter="fade">
                                      <p:cBhvr>
                                        <p:cTn id="42" dur="1000"/>
                                        <p:tgtEl>
                                          <p:spTgt spid="119814">
                                            <p:txEl>
                                              <p:pRg st="0" end="0"/>
                                            </p:txEl>
                                          </p:spTgt>
                                        </p:tgtEl>
                                      </p:cBhvr>
                                    </p:animEffect>
                                    <p:anim calcmode="lin" valueType="num">
                                      <p:cBhvr>
                                        <p:cTn id="43" dur="1000" fill="hold"/>
                                        <p:tgtEl>
                                          <p:spTgt spid="11981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1198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19814">
                                            <p:txEl>
                                              <p:pRg st="1" end="1"/>
                                            </p:txEl>
                                          </p:spTgt>
                                        </p:tgtEl>
                                        <p:attrNameLst>
                                          <p:attrName>style.visibility</p:attrName>
                                        </p:attrNameLst>
                                      </p:cBhvr>
                                      <p:to>
                                        <p:strVal val="visible"/>
                                      </p:to>
                                    </p:set>
                                    <p:animEffect transition="in" filter="fade">
                                      <p:cBhvr>
                                        <p:cTn id="49" dur="1000"/>
                                        <p:tgtEl>
                                          <p:spTgt spid="119814">
                                            <p:txEl>
                                              <p:pRg st="1" end="1"/>
                                            </p:txEl>
                                          </p:spTgt>
                                        </p:tgtEl>
                                      </p:cBhvr>
                                    </p:animEffect>
                                    <p:anim calcmode="lin" valueType="num">
                                      <p:cBhvr>
                                        <p:cTn id="50" dur="1000" fill="hold"/>
                                        <p:tgtEl>
                                          <p:spTgt spid="119814">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1198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19814">
                                            <p:txEl>
                                              <p:pRg st="2" end="2"/>
                                            </p:txEl>
                                          </p:spTgt>
                                        </p:tgtEl>
                                        <p:attrNameLst>
                                          <p:attrName>style.visibility</p:attrName>
                                        </p:attrNameLst>
                                      </p:cBhvr>
                                      <p:to>
                                        <p:strVal val="visible"/>
                                      </p:to>
                                    </p:set>
                                    <p:animEffect transition="in" filter="fade">
                                      <p:cBhvr>
                                        <p:cTn id="56" dur="1000"/>
                                        <p:tgtEl>
                                          <p:spTgt spid="119814">
                                            <p:txEl>
                                              <p:pRg st="2" end="2"/>
                                            </p:txEl>
                                          </p:spTgt>
                                        </p:tgtEl>
                                      </p:cBhvr>
                                    </p:animEffect>
                                    <p:anim calcmode="lin" valueType="num">
                                      <p:cBhvr>
                                        <p:cTn id="57" dur="1000" fill="hold"/>
                                        <p:tgtEl>
                                          <p:spTgt spid="119814">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1198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19814">
                                            <p:txEl>
                                              <p:pRg st="3" end="3"/>
                                            </p:txEl>
                                          </p:spTgt>
                                        </p:tgtEl>
                                        <p:attrNameLst>
                                          <p:attrName>style.visibility</p:attrName>
                                        </p:attrNameLst>
                                      </p:cBhvr>
                                      <p:to>
                                        <p:strVal val="visible"/>
                                      </p:to>
                                    </p:set>
                                    <p:animEffect transition="in" filter="fade">
                                      <p:cBhvr>
                                        <p:cTn id="63" dur="1000"/>
                                        <p:tgtEl>
                                          <p:spTgt spid="119814">
                                            <p:txEl>
                                              <p:pRg st="3" end="3"/>
                                            </p:txEl>
                                          </p:spTgt>
                                        </p:tgtEl>
                                      </p:cBhvr>
                                    </p:animEffect>
                                    <p:anim calcmode="lin" valueType="num">
                                      <p:cBhvr>
                                        <p:cTn id="64" dur="1000" fill="hold"/>
                                        <p:tgtEl>
                                          <p:spTgt spid="119814">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1198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119814">
                                            <p:txEl>
                                              <p:pRg st="4" end="4"/>
                                            </p:txEl>
                                          </p:spTgt>
                                        </p:tgtEl>
                                        <p:attrNameLst>
                                          <p:attrName>style.visibility</p:attrName>
                                        </p:attrNameLst>
                                      </p:cBhvr>
                                      <p:to>
                                        <p:strVal val="visible"/>
                                      </p:to>
                                    </p:set>
                                    <p:animEffect transition="in" filter="fade">
                                      <p:cBhvr>
                                        <p:cTn id="70" dur="1000"/>
                                        <p:tgtEl>
                                          <p:spTgt spid="119814">
                                            <p:txEl>
                                              <p:pRg st="4" end="4"/>
                                            </p:txEl>
                                          </p:spTgt>
                                        </p:tgtEl>
                                      </p:cBhvr>
                                    </p:animEffect>
                                    <p:anim calcmode="lin" valueType="num">
                                      <p:cBhvr>
                                        <p:cTn id="71" dur="1000" fill="hold"/>
                                        <p:tgtEl>
                                          <p:spTgt spid="119814">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1198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3" grpId="0" build="p"/>
      <p:bldP spid="119814" grpId="0" build="p"/>
    </p:bld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1861" name="Rectangle 5">
            <a:extLst>
              <a:ext uri="{FF2B5EF4-FFF2-40B4-BE49-F238E27FC236}">
                <a16:creationId xmlns:a16="http://schemas.microsoft.com/office/drawing/2014/main" id="{7C7E9BD4-5CE4-4BEC-8FA6-96E34CBF2432}"/>
              </a:ext>
            </a:extLst>
          </p:cNvPr>
          <p:cNvSpPr>
            <a:spLocks noGrp="1" noChangeArrowheads="1"/>
          </p:cNvSpPr>
          <p:nvPr>
            <p:ph type="body" sz="half" idx="1"/>
          </p:nvPr>
        </p:nvSpPr>
        <p:spPr>
          <a:xfrm>
            <a:off x="457200" y="457200"/>
            <a:ext cx="4038600" cy="5673725"/>
          </a:xfrm>
        </p:spPr>
        <p:txBody>
          <a:bodyPr/>
          <a:lstStyle/>
          <a:p>
            <a:pPr>
              <a:buFontTx/>
              <a:buNone/>
            </a:pPr>
            <a:r>
              <a:rPr lang="en-US" altLang="en-US" sz="2400"/>
              <a:t>13. </a:t>
            </a:r>
            <a:r>
              <a:rPr lang="en-US" altLang="en-US" sz="2800"/>
              <a:t>Anak laki-laki paman sekandung dengan ayah</a:t>
            </a:r>
          </a:p>
          <a:p>
            <a:pPr>
              <a:buFontTx/>
              <a:buNone/>
            </a:pPr>
            <a:r>
              <a:rPr lang="en-US" altLang="en-US" sz="2800"/>
              <a:t>14. Anak laki-laki pa-man se-ayah dengan ayah</a:t>
            </a:r>
          </a:p>
          <a:p>
            <a:pPr>
              <a:buFontTx/>
              <a:buNone/>
            </a:pPr>
            <a:r>
              <a:rPr lang="en-US" altLang="en-US" sz="2800"/>
              <a:t>15. Cucu perempuan dari anak laki-laki seorang atau lebih</a:t>
            </a:r>
          </a:p>
        </p:txBody>
      </p:sp>
      <p:sp>
        <p:nvSpPr>
          <p:cNvPr id="121862" name="Rectangle 6">
            <a:extLst>
              <a:ext uri="{FF2B5EF4-FFF2-40B4-BE49-F238E27FC236}">
                <a16:creationId xmlns:a16="http://schemas.microsoft.com/office/drawing/2014/main" id="{1C24F462-16E5-42F2-BDEA-7E2F22A15831}"/>
              </a:ext>
            </a:extLst>
          </p:cNvPr>
          <p:cNvSpPr>
            <a:spLocks noGrp="1" noChangeArrowheads="1"/>
          </p:cNvSpPr>
          <p:nvPr>
            <p:ph type="body" sz="half" idx="2"/>
          </p:nvPr>
        </p:nvSpPr>
        <p:spPr>
          <a:xfrm>
            <a:off x="4648200" y="457200"/>
            <a:ext cx="4038600" cy="5673725"/>
          </a:xfrm>
        </p:spPr>
        <p:txBody>
          <a:bodyPr/>
          <a:lstStyle/>
          <a:p>
            <a:pPr>
              <a:buFontTx/>
              <a:buNone/>
            </a:pPr>
            <a:r>
              <a:rPr lang="en-US" altLang="en-US" sz="2400"/>
              <a:t>13. </a:t>
            </a:r>
            <a:r>
              <a:rPr lang="en-US" altLang="en-US" sz="2800"/>
              <a:t>Sda. + anak laki-laki paman sekandung de-ngan ayah</a:t>
            </a:r>
          </a:p>
          <a:p>
            <a:pPr>
              <a:buFontTx/>
              <a:buNone/>
            </a:pPr>
            <a:r>
              <a:rPr lang="en-US" altLang="en-US" sz="2800"/>
              <a:t>14. Sda. + anak laki-laki paman sekandung de-ngan ayah</a:t>
            </a:r>
          </a:p>
          <a:p>
            <a:pPr>
              <a:buFontTx/>
              <a:buNone/>
            </a:pPr>
            <a:r>
              <a:rPr lang="en-US" altLang="en-US" sz="2800"/>
              <a:t>15. Dua orang atau le-bih anak perempuan.</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1861">
                                            <p:txEl>
                                              <p:pRg st="0" end="0"/>
                                            </p:txEl>
                                          </p:spTgt>
                                        </p:tgtEl>
                                        <p:attrNameLst>
                                          <p:attrName>style.visibility</p:attrName>
                                        </p:attrNameLst>
                                      </p:cBhvr>
                                      <p:to>
                                        <p:strVal val="visible"/>
                                      </p:to>
                                    </p:set>
                                    <p:animEffect transition="in" filter="wipe(left)">
                                      <p:cBhvr>
                                        <p:cTn id="7" dur="500"/>
                                        <p:tgtEl>
                                          <p:spTgt spid="12186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1861">
                                            <p:txEl>
                                              <p:pRg st="1" end="1"/>
                                            </p:txEl>
                                          </p:spTgt>
                                        </p:tgtEl>
                                        <p:attrNameLst>
                                          <p:attrName>style.visibility</p:attrName>
                                        </p:attrNameLst>
                                      </p:cBhvr>
                                      <p:to>
                                        <p:strVal val="visible"/>
                                      </p:to>
                                    </p:set>
                                    <p:animEffect transition="in" filter="wipe(left)">
                                      <p:cBhvr>
                                        <p:cTn id="12" dur="500"/>
                                        <p:tgtEl>
                                          <p:spTgt spid="12186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1861">
                                            <p:txEl>
                                              <p:pRg st="2" end="2"/>
                                            </p:txEl>
                                          </p:spTgt>
                                        </p:tgtEl>
                                        <p:attrNameLst>
                                          <p:attrName>style.visibility</p:attrName>
                                        </p:attrNameLst>
                                      </p:cBhvr>
                                      <p:to>
                                        <p:strVal val="visible"/>
                                      </p:to>
                                    </p:set>
                                    <p:animEffect transition="in" filter="wipe(left)">
                                      <p:cBhvr>
                                        <p:cTn id="17" dur="500"/>
                                        <p:tgtEl>
                                          <p:spTgt spid="12186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1862">
                                            <p:txEl>
                                              <p:pRg st="0" end="0"/>
                                            </p:txEl>
                                          </p:spTgt>
                                        </p:tgtEl>
                                        <p:attrNameLst>
                                          <p:attrName>style.visibility</p:attrName>
                                        </p:attrNameLst>
                                      </p:cBhvr>
                                      <p:to>
                                        <p:strVal val="visible"/>
                                      </p:to>
                                    </p:set>
                                    <p:animEffect transition="in" filter="wipe(left)">
                                      <p:cBhvr>
                                        <p:cTn id="22" dur="500"/>
                                        <p:tgtEl>
                                          <p:spTgt spid="121862">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1862">
                                            <p:txEl>
                                              <p:pRg st="1" end="1"/>
                                            </p:txEl>
                                          </p:spTgt>
                                        </p:tgtEl>
                                        <p:attrNameLst>
                                          <p:attrName>style.visibility</p:attrName>
                                        </p:attrNameLst>
                                      </p:cBhvr>
                                      <p:to>
                                        <p:strVal val="visible"/>
                                      </p:to>
                                    </p:set>
                                    <p:animEffect transition="in" filter="wipe(left)">
                                      <p:cBhvr>
                                        <p:cTn id="27" dur="500"/>
                                        <p:tgtEl>
                                          <p:spTgt spid="121862">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1862">
                                            <p:txEl>
                                              <p:pRg st="2" end="2"/>
                                            </p:txEl>
                                          </p:spTgt>
                                        </p:tgtEl>
                                        <p:attrNameLst>
                                          <p:attrName>style.visibility</p:attrName>
                                        </p:attrNameLst>
                                      </p:cBhvr>
                                      <p:to>
                                        <p:strVal val="visible"/>
                                      </p:to>
                                    </p:set>
                                    <p:animEffect transition="in" filter="wipe(left)">
                                      <p:cBhvr>
                                        <p:cTn id="32" dur="500"/>
                                        <p:tgtEl>
                                          <p:spTgt spid="12186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1861" grpId="0" build="p"/>
      <p:bldP spid="121862" grpId="0" build="p"/>
    </p:bld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6A2AF1AB-185A-4438-AD6D-03DF976E1519}"/>
              </a:ext>
            </a:extLst>
          </p:cNvPr>
          <p:cNvSpPr>
            <a:spLocks noGrp="1" noChangeArrowheads="1"/>
          </p:cNvSpPr>
          <p:nvPr>
            <p:ph type="title"/>
          </p:nvPr>
        </p:nvSpPr>
        <p:spPr>
          <a:xfrm>
            <a:off x="457200" y="292100"/>
            <a:ext cx="8229600" cy="1050925"/>
          </a:xfrm>
        </p:spPr>
        <p:txBody>
          <a:bodyPr/>
          <a:lstStyle/>
          <a:p>
            <a:r>
              <a:rPr lang="en-US" altLang="en-US" sz="3800"/>
              <a:t>ASHOBAH (YANG MEMPEROLEH SISA)</a:t>
            </a:r>
          </a:p>
        </p:txBody>
      </p:sp>
      <p:sp>
        <p:nvSpPr>
          <p:cNvPr id="123907" name="Rectangle 3">
            <a:extLst>
              <a:ext uri="{FF2B5EF4-FFF2-40B4-BE49-F238E27FC236}">
                <a16:creationId xmlns:a16="http://schemas.microsoft.com/office/drawing/2014/main" id="{0573B5EF-5815-42B1-87B8-29FF401EDB80}"/>
              </a:ext>
            </a:extLst>
          </p:cNvPr>
          <p:cNvSpPr>
            <a:spLocks noGrp="1" noChangeArrowheads="1"/>
          </p:cNvSpPr>
          <p:nvPr>
            <p:ph type="body" idx="1"/>
          </p:nvPr>
        </p:nvSpPr>
        <p:spPr/>
        <p:txBody>
          <a:bodyPr/>
          <a:lstStyle/>
          <a:p>
            <a:pPr>
              <a:buFontTx/>
              <a:buNone/>
            </a:pPr>
            <a:r>
              <a:rPr lang="en-US" altLang="en-US"/>
              <a:t>ASHOBAH, secara istilah ialah semua ahli waris yang tidak memiliki bagian tertentu dengan jelas dalam Al-Qur’an dan Hadits. Arti lain ashobah adalah semua ahli waris yang mendapatkan semua harta pusaka apabila sendirian dan mengambil sisa harta pusaka setelah ash-habul furudl mengambil bagiannya masing-masing</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23906"/>
                                        </p:tgtEl>
                                        <p:attrNameLst>
                                          <p:attrName>style.visibility</p:attrName>
                                        </p:attrNameLst>
                                      </p:cBhvr>
                                      <p:to>
                                        <p:strVal val="visible"/>
                                      </p:to>
                                    </p:set>
                                    <p:animEffect transition="in" filter="fade">
                                      <p:cBhvr>
                                        <p:cTn id="7" dur="800" decel="100000"/>
                                        <p:tgtEl>
                                          <p:spTgt spid="123906"/>
                                        </p:tgtEl>
                                      </p:cBhvr>
                                    </p:animEffect>
                                    <p:anim calcmode="lin" valueType="num">
                                      <p:cBhvr>
                                        <p:cTn id="8" dur="800" decel="100000" fill="hold"/>
                                        <p:tgtEl>
                                          <p:spTgt spid="123906"/>
                                        </p:tgtEl>
                                        <p:attrNameLst>
                                          <p:attrName>style.rotation</p:attrName>
                                        </p:attrNameLst>
                                      </p:cBhvr>
                                      <p:tavLst>
                                        <p:tav tm="0">
                                          <p:val>
                                            <p:fltVal val="-90"/>
                                          </p:val>
                                        </p:tav>
                                        <p:tav tm="100000">
                                          <p:val>
                                            <p:fltVal val="0"/>
                                          </p:val>
                                        </p:tav>
                                      </p:tavLst>
                                    </p:anim>
                                    <p:anim calcmode="lin" valueType="num">
                                      <p:cBhvr>
                                        <p:cTn id="9" dur="800" decel="100000" fill="hold"/>
                                        <p:tgtEl>
                                          <p:spTgt spid="123906"/>
                                        </p:tgtEl>
                                        <p:attrNameLst>
                                          <p:attrName>ppt_x</p:attrName>
                                        </p:attrNameLst>
                                      </p:cBhvr>
                                      <p:tavLst>
                                        <p:tav tm="0">
                                          <p:val>
                                            <p:strVal val="#ppt_x+0.4"/>
                                          </p:val>
                                        </p:tav>
                                        <p:tav tm="100000">
                                          <p:val>
                                            <p:strVal val="#ppt_x-0.05"/>
                                          </p:val>
                                        </p:tav>
                                      </p:tavLst>
                                    </p:anim>
                                    <p:anim calcmode="lin" valueType="num">
                                      <p:cBhvr>
                                        <p:cTn id="10" dur="800" decel="100000" fill="hold"/>
                                        <p:tgtEl>
                                          <p:spTgt spid="1239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39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390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23907">
                                            <p:txEl>
                                              <p:pRg st="0" end="0"/>
                                            </p:txEl>
                                          </p:spTgt>
                                        </p:tgtEl>
                                        <p:attrNameLst>
                                          <p:attrName>style.visibility</p:attrName>
                                        </p:attrNameLst>
                                      </p:cBhvr>
                                      <p:to>
                                        <p:strVal val="visible"/>
                                      </p:to>
                                    </p:set>
                                    <p:animEffect transition="in" filter="fade">
                                      <p:cBhvr>
                                        <p:cTn id="17" dur="1000"/>
                                        <p:tgtEl>
                                          <p:spTgt spid="123907">
                                            <p:txEl>
                                              <p:pRg st="0" end="0"/>
                                            </p:txEl>
                                          </p:spTgt>
                                        </p:tgtEl>
                                      </p:cBhvr>
                                    </p:animEffect>
                                    <p:anim calcmode="lin" valueType="num">
                                      <p:cBhvr>
                                        <p:cTn id="18" dur="1000" fill="hold"/>
                                        <p:tgtEl>
                                          <p:spTgt spid="12390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2390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06" grpId="0"/>
      <p:bldP spid="123907" grpId="0" build="p"/>
    </p:bld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1" name="Rectangle 3">
            <a:extLst>
              <a:ext uri="{FF2B5EF4-FFF2-40B4-BE49-F238E27FC236}">
                <a16:creationId xmlns:a16="http://schemas.microsoft.com/office/drawing/2014/main" id="{02BCE58A-8B55-4CCB-B65B-620262B4FDBA}"/>
              </a:ext>
            </a:extLst>
          </p:cNvPr>
          <p:cNvSpPr>
            <a:spLocks noGrp="1" noChangeArrowheads="1"/>
          </p:cNvSpPr>
          <p:nvPr>
            <p:ph type="body" idx="1"/>
          </p:nvPr>
        </p:nvSpPr>
        <p:spPr>
          <a:xfrm>
            <a:off x="533400" y="304800"/>
            <a:ext cx="8229600" cy="5749925"/>
          </a:xfrm>
        </p:spPr>
        <p:txBody>
          <a:bodyPr/>
          <a:lstStyle/>
          <a:p>
            <a:pPr marL="609600" indent="-609600">
              <a:lnSpc>
                <a:spcPct val="80000"/>
              </a:lnSpc>
              <a:buFontTx/>
              <a:buNone/>
            </a:pPr>
            <a:r>
              <a:rPr lang="en-US" altLang="en-US" sz="2400"/>
              <a:t>ORANG YANG MEMPEROLEH ASHOBAH A.L.</a:t>
            </a:r>
          </a:p>
          <a:p>
            <a:pPr marL="609600" indent="-609600">
              <a:lnSpc>
                <a:spcPct val="80000"/>
              </a:lnSpc>
              <a:buFontTx/>
              <a:buNone/>
            </a:pPr>
            <a:endParaRPr lang="en-US" altLang="en-US" sz="2400"/>
          </a:p>
          <a:p>
            <a:pPr marL="609600" indent="-609600">
              <a:lnSpc>
                <a:spcPct val="80000"/>
              </a:lnSpc>
              <a:buFont typeface="Wingdings" panose="05000000000000000000" pitchFamily="2" charset="2"/>
              <a:buAutoNum type="arabicPeriod"/>
            </a:pPr>
            <a:r>
              <a:rPr lang="en-US" altLang="en-US" sz="2000"/>
              <a:t>Anak laki-laki</a:t>
            </a:r>
          </a:p>
          <a:p>
            <a:pPr marL="609600" indent="-609600">
              <a:lnSpc>
                <a:spcPct val="80000"/>
              </a:lnSpc>
              <a:buFont typeface="Wingdings" panose="05000000000000000000" pitchFamily="2" charset="2"/>
              <a:buAutoNum type="arabicPeriod"/>
            </a:pPr>
            <a:r>
              <a:rPr lang="en-US" altLang="en-US" sz="2000"/>
              <a:t>Cucu laki-laki dari anak laki-laki</a:t>
            </a:r>
          </a:p>
          <a:p>
            <a:pPr marL="609600" indent="-609600">
              <a:lnSpc>
                <a:spcPct val="80000"/>
              </a:lnSpc>
              <a:buFont typeface="Wingdings" panose="05000000000000000000" pitchFamily="2" charset="2"/>
              <a:buAutoNum type="arabicPeriod"/>
            </a:pPr>
            <a:r>
              <a:rPr lang="en-US" altLang="en-US" sz="2000"/>
              <a:t>Sdr. Laki-laki sekandung</a:t>
            </a:r>
          </a:p>
          <a:p>
            <a:pPr marL="609600" indent="-609600">
              <a:lnSpc>
                <a:spcPct val="80000"/>
              </a:lnSpc>
              <a:buFont typeface="Wingdings" panose="05000000000000000000" pitchFamily="2" charset="2"/>
              <a:buAutoNum type="arabicPeriod"/>
            </a:pPr>
            <a:r>
              <a:rPr lang="en-US" altLang="en-US" sz="2000"/>
              <a:t>Sdr. Laki-laki se-ayah</a:t>
            </a:r>
          </a:p>
          <a:p>
            <a:pPr marL="609600" indent="-609600">
              <a:lnSpc>
                <a:spcPct val="80000"/>
              </a:lnSpc>
              <a:buFont typeface="Wingdings" panose="05000000000000000000" pitchFamily="2" charset="2"/>
              <a:buAutoNum type="arabicPeriod"/>
            </a:pPr>
            <a:r>
              <a:rPr lang="en-US" altLang="en-US" sz="2000"/>
              <a:t>Paman sekandung</a:t>
            </a:r>
          </a:p>
          <a:p>
            <a:pPr marL="609600" indent="-609600">
              <a:lnSpc>
                <a:spcPct val="80000"/>
              </a:lnSpc>
              <a:buFont typeface="Wingdings" panose="05000000000000000000" pitchFamily="2" charset="2"/>
              <a:buAutoNum type="arabicPeriod"/>
            </a:pPr>
            <a:r>
              <a:rPr lang="en-US" altLang="en-US" sz="2000"/>
              <a:t>Bapak</a:t>
            </a:r>
          </a:p>
          <a:p>
            <a:pPr marL="609600" indent="-609600">
              <a:lnSpc>
                <a:spcPct val="80000"/>
              </a:lnSpc>
              <a:buFont typeface="Wingdings" panose="05000000000000000000" pitchFamily="2" charset="2"/>
              <a:buAutoNum type="arabicPeriod"/>
            </a:pPr>
            <a:r>
              <a:rPr lang="en-US" altLang="en-US" sz="2000"/>
              <a:t>Kakek (terus ke atas)</a:t>
            </a:r>
          </a:p>
          <a:p>
            <a:pPr marL="609600" indent="-609600">
              <a:lnSpc>
                <a:spcPct val="80000"/>
              </a:lnSpc>
              <a:buFont typeface="Wingdings" panose="05000000000000000000" pitchFamily="2" charset="2"/>
              <a:buAutoNum type="arabicPeriod"/>
            </a:pPr>
            <a:r>
              <a:rPr lang="en-US" altLang="en-US" sz="2000"/>
              <a:t>Anak laki-laki sdr. Sekandung</a:t>
            </a:r>
          </a:p>
          <a:p>
            <a:pPr marL="609600" indent="-609600">
              <a:lnSpc>
                <a:spcPct val="80000"/>
              </a:lnSpc>
              <a:buFont typeface="Wingdings" panose="05000000000000000000" pitchFamily="2" charset="2"/>
              <a:buAutoNum type="arabicPeriod"/>
            </a:pPr>
            <a:r>
              <a:rPr lang="en-US" altLang="en-US" sz="2000"/>
              <a:t>Anak laki-laki sdr. Se-ayah</a:t>
            </a:r>
          </a:p>
          <a:p>
            <a:pPr marL="609600" indent="-609600">
              <a:lnSpc>
                <a:spcPct val="80000"/>
              </a:lnSpc>
              <a:buFont typeface="Wingdings" panose="05000000000000000000" pitchFamily="2" charset="2"/>
              <a:buAutoNum type="arabicPeriod"/>
            </a:pPr>
            <a:r>
              <a:rPr lang="en-US" altLang="en-US" sz="2000"/>
              <a:t>Paman seayah</a:t>
            </a:r>
          </a:p>
          <a:p>
            <a:pPr marL="609600" indent="-609600">
              <a:lnSpc>
                <a:spcPct val="80000"/>
              </a:lnSpc>
              <a:buFont typeface="Wingdings" panose="05000000000000000000" pitchFamily="2" charset="2"/>
              <a:buAutoNum type="arabicPeriod"/>
            </a:pPr>
            <a:r>
              <a:rPr lang="en-US" altLang="en-US" sz="2000"/>
              <a:t>Anak laki-laki paman sekandung</a:t>
            </a:r>
          </a:p>
          <a:p>
            <a:pPr marL="609600" indent="-609600">
              <a:lnSpc>
                <a:spcPct val="80000"/>
              </a:lnSpc>
              <a:buFont typeface="Wingdings" panose="05000000000000000000" pitchFamily="2" charset="2"/>
              <a:buAutoNum type="arabicPeriod"/>
            </a:pPr>
            <a:r>
              <a:rPr lang="en-US" altLang="en-US" sz="2000"/>
              <a:t>Anak laki-laki paman se-ayah</a:t>
            </a:r>
          </a:p>
          <a:p>
            <a:pPr marL="609600" indent="-609600">
              <a:lnSpc>
                <a:spcPct val="80000"/>
              </a:lnSpc>
              <a:buFont typeface="Wingdings" panose="05000000000000000000" pitchFamily="2" charset="2"/>
              <a:buAutoNum type="arabicPeriod"/>
            </a:pPr>
            <a:r>
              <a:rPr lang="en-US" altLang="en-US" sz="2000"/>
              <a:t>Laki-laki dan perempuan yang memerdekakan (Mu’tiq dan Mu’tiqoh).</a:t>
            </a:r>
          </a:p>
          <a:p>
            <a:pPr marL="609600" indent="-609600">
              <a:lnSpc>
                <a:spcPct val="80000"/>
              </a:lnSpc>
              <a:buFont typeface="Wingdings" panose="05000000000000000000" pitchFamily="2" charset="2"/>
              <a:buAutoNum type="arabicPeriod"/>
            </a:pPr>
            <a:r>
              <a:rPr lang="en-US" altLang="en-US" sz="2000"/>
              <a:t>Anak laki-laki yang memerdekakan.</a:t>
            </a:r>
          </a:p>
          <a:p>
            <a:pPr marL="609600" indent="-609600">
              <a:lnSpc>
                <a:spcPct val="80000"/>
              </a:lnSpc>
              <a:buFont typeface="Wingdings" panose="05000000000000000000" pitchFamily="2" charset="2"/>
              <a:buAutoNum type="arabicPeriod"/>
            </a:pPr>
            <a:endParaRPr lang="en-US" altLang="en-US" sz="200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Effect transition="in" filter="fade">
                                      <p:cBhvr>
                                        <p:cTn id="7" dur="1000"/>
                                        <p:tgtEl>
                                          <p:spTgt spid="124931">
                                            <p:txEl>
                                              <p:pRg st="0" end="0"/>
                                            </p:txEl>
                                          </p:spTgt>
                                        </p:tgtEl>
                                      </p:cBhvr>
                                    </p:animEffect>
                                    <p:anim calcmode="lin" valueType="num">
                                      <p:cBhvr>
                                        <p:cTn id="8" dur="1000" fill="hold"/>
                                        <p:tgtEl>
                                          <p:spTgt spid="1249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49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4931">
                                            <p:txEl>
                                              <p:pRg st="2" end="2"/>
                                            </p:txEl>
                                          </p:spTgt>
                                        </p:tgtEl>
                                        <p:attrNameLst>
                                          <p:attrName>style.visibility</p:attrName>
                                        </p:attrNameLst>
                                      </p:cBhvr>
                                      <p:to>
                                        <p:strVal val="visible"/>
                                      </p:to>
                                    </p:set>
                                    <p:animEffect transition="in" filter="fade">
                                      <p:cBhvr>
                                        <p:cTn id="14" dur="1000"/>
                                        <p:tgtEl>
                                          <p:spTgt spid="124931">
                                            <p:txEl>
                                              <p:pRg st="2" end="2"/>
                                            </p:txEl>
                                          </p:spTgt>
                                        </p:tgtEl>
                                      </p:cBhvr>
                                    </p:animEffect>
                                    <p:anim calcmode="lin" valueType="num">
                                      <p:cBhvr>
                                        <p:cTn id="15" dur="1000" fill="hold"/>
                                        <p:tgtEl>
                                          <p:spTgt spid="1249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249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24931">
                                            <p:txEl>
                                              <p:pRg st="3" end="3"/>
                                            </p:txEl>
                                          </p:spTgt>
                                        </p:tgtEl>
                                        <p:attrNameLst>
                                          <p:attrName>style.visibility</p:attrName>
                                        </p:attrNameLst>
                                      </p:cBhvr>
                                      <p:to>
                                        <p:strVal val="visible"/>
                                      </p:to>
                                    </p:set>
                                    <p:animEffect transition="in" filter="fade">
                                      <p:cBhvr>
                                        <p:cTn id="21" dur="1000"/>
                                        <p:tgtEl>
                                          <p:spTgt spid="124931">
                                            <p:txEl>
                                              <p:pRg st="3" end="3"/>
                                            </p:txEl>
                                          </p:spTgt>
                                        </p:tgtEl>
                                      </p:cBhvr>
                                    </p:animEffect>
                                    <p:anim calcmode="lin" valueType="num">
                                      <p:cBhvr>
                                        <p:cTn id="22" dur="1000" fill="hold"/>
                                        <p:tgtEl>
                                          <p:spTgt spid="124931">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249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24931">
                                            <p:txEl>
                                              <p:pRg st="4" end="4"/>
                                            </p:txEl>
                                          </p:spTgt>
                                        </p:tgtEl>
                                        <p:attrNameLst>
                                          <p:attrName>style.visibility</p:attrName>
                                        </p:attrNameLst>
                                      </p:cBhvr>
                                      <p:to>
                                        <p:strVal val="visible"/>
                                      </p:to>
                                    </p:set>
                                    <p:animEffect transition="in" filter="fade">
                                      <p:cBhvr>
                                        <p:cTn id="28" dur="1000"/>
                                        <p:tgtEl>
                                          <p:spTgt spid="124931">
                                            <p:txEl>
                                              <p:pRg st="4" end="4"/>
                                            </p:txEl>
                                          </p:spTgt>
                                        </p:tgtEl>
                                      </p:cBhvr>
                                    </p:animEffect>
                                    <p:anim calcmode="lin" valueType="num">
                                      <p:cBhvr>
                                        <p:cTn id="29" dur="1000" fill="hold"/>
                                        <p:tgtEl>
                                          <p:spTgt spid="124931">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249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24931">
                                            <p:txEl>
                                              <p:pRg st="5" end="5"/>
                                            </p:txEl>
                                          </p:spTgt>
                                        </p:tgtEl>
                                        <p:attrNameLst>
                                          <p:attrName>style.visibility</p:attrName>
                                        </p:attrNameLst>
                                      </p:cBhvr>
                                      <p:to>
                                        <p:strVal val="visible"/>
                                      </p:to>
                                    </p:set>
                                    <p:animEffect transition="in" filter="fade">
                                      <p:cBhvr>
                                        <p:cTn id="35" dur="1000"/>
                                        <p:tgtEl>
                                          <p:spTgt spid="124931">
                                            <p:txEl>
                                              <p:pRg st="5" end="5"/>
                                            </p:txEl>
                                          </p:spTgt>
                                        </p:tgtEl>
                                      </p:cBhvr>
                                    </p:animEffect>
                                    <p:anim calcmode="lin" valueType="num">
                                      <p:cBhvr>
                                        <p:cTn id="36" dur="1000" fill="hold"/>
                                        <p:tgtEl>
                                          <p:spTgt spid="124931">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2493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4931">
                                            <p:txEl>
                                              <p:pRg st="6" end="6"/>
                                            </p:txEl>
                                          </p:spTgt>
                                        </p:tgtEl>
                                        <p:attrNameLst>
                                          <p:attrName>style.visibility</p:attrName>
                                        </p:attrNameLst>
                                      </p:cBhvr>
                                      <p:to>
                                        <p:strVal val="visible"/>
                                      </p:to>
                                    </p:set>
                                    <p:animEffect transition="in" filter="fade">
                                      <p:cBhvr>
                                        <p:cTn id="42" dur="1000"/>
                                        <p:tgtEl>
                                          <p:spTgt spid="124931">
                                            <p:txEl>
                                              <p:pRg st="6" end="6"/>
                                            </p:txEl>
                                          </p:spTgt>
                                        </p:tgtEl>
                                      </p:cBhvr>
                                    </p:animEffect>
                                    <p:anim calcmode="lin" valueType="num">
                                      <p:cBhvr>
                                        <p:cTn id="43" dur="1000" fill="hold"/>
                                        <p:tgtEl>
                                          <p:spTgt spid="124931">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12493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24931">
                                            <p:txEl>
                                              <p:pRg st="7" end="7"/>
                                            </p:txEl>
                                          </p:spTgt>
                                        </p:tgtEl>
                                        <p:attrNameLst>
                                          <p:attrName>style.visibility</p:attrName>
                                        </p:attrNameLst>
                                      </p:cBhvr>
                                      <p:to>
                                        <p:strVal val="visible"/>
                                      </p:to>
                                    </p:set>
                                    <p:animEffect transition="in" filter="fade">
                                      <p:cBhvr>
                                        <p:cTn id="49" dur="1000"/>
                                        <p:tgtEl>
                                          <p:spTgt spid="124931">
                                            <p:txEl>
                                              <p:pRg st="7" end="7"/>
                                            </p:txEl>
                                          </p:spTgt>
                                        </p:tgtEl>
                                      </p:cBhvr>
                                    </p:animEffect>
                                    <p:anim calcmode="lin" valueType="num">
                                      <p:cBhvr>
                                        <p:cTn id="50" dur="1000" fill="hold"/>
                                        <p:tgtEl>
                                          <p:spTgt spid="124931">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12493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24931">
                                            <p:txEl>
                                              <p:pRg st="8" end="8"/>
                                            </p:txEl>
                                          </p:spTgt>
                                        </p:tgtEl>
                                        <p:attrNameLst>
                                          <p:attrName>style.visibility</p:attrName>
                                        </p:attrNameLst>
                                      </p:cBhvr>
                                      <p:to>
                                        <p:strVal val="visible"/>
                                      </p:to>
                                    </p:set>
                                    <p:animEffect transition="in" filter="fade">
                                      <p:cBhvr>
                                        <p:cTn id="56" dur="1000"/>
                                        <p:tgtEl>
                                          <p:spTgt spid="124931">
                                            <p:txEl>
                                              <p:pRg st="8" end="8"/>
                                            </p:txEl>
                                          </p:spTgt>
                                        </p:tgtEl>
                                      </p:cBhvr>
                                    </p:animEffect>
                                    <p:anim calcmode="lin" valueType="num">
                                      <p:cBhvr>
                                        <p:cTn id="57" dur="1000" fill="hold"/>
                                        <p:tgtEl>
                                          <p:spTgt spid="124931">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12493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24931">
                                            <p:txEl>
                                              <p:pRg st="9" end="9"/>
                                            </p:txEl>
                                          </p:spTgt>
                                        </p:tgtEl>
                                        <p:attrNameLst>
                                          <p:attrName>style.visibility</p:attrName>
                                        </p:attrNameLst>
                                      </p:cBhvr>
                                      <p:to>
                                        <p:strVal val="visible"/>
                                      </p:to>
                                    </p:set>
                                    <p:animEffect transition="in" filter="fade">
                                      <p:cBhvr>
                                        <p:cTn id="63" dur="1000"/>
                                        <p:tgtEl>
                                          <p:spTgt spid="124931">
                                            <p:txEl>
                                              <p:pRg st="9" end="9"/>
                                            </p:txEl>
                                          </p:spTgt>
                                        </p:tgtEl>
                                      </p:cBhvr>
                                    </p:animEffect>
                                    <p:anim calcmode="lin" valueType="num">
                                      <p:cBhvr>
                                        <p:cTn id="64" dur="1000" fill="hold"/>
                                        <p:tgtEl>
                                          <p:spTgt spid="124931">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12493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124931">
                                            <p:txEl>
                                              <p:pRg st="10" end="10"/>
                                            </p:txEl>
                                          </p:spTgt>
                                        </p:tgtEl>
                                        <p:attrNameLst>
                                          <p:attrName>style.visibility</p:attrName>
                                        </p:attrNameLst>
                                      </p:cBhvr>
                                      <p:to>
                                        <p:strVal val="visible"/>
                                      </p:to>
                                    </p:set>
                                    <p:animEffect transition="in" filter="fade">
                                      <p:cBhvr>
                                        <p:cTn id="70" dur="1000"/>
                                        <p:tgtEl>
                                          <p:spTgt spid="124931">
                                            <p:txEl>
                                              <p:pRg st="10" end="10"/>
                                            </p:txEl>
                                          </p:spTgt>
                                        </p:tgtEl>
                                      </p:cBhvr>
                                    </p:animEffect>
                                    <p:anim calcmode="lin" valueType="num">
                                      <p:cBhvr>
                                        <p:cTn id="71" dur="1000" fill="hold"/>
                                        <p:tgtEl>
                                          <p:spTgt spid="124931">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12493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124931">
                                            <p:txEl>
                                              <p:pRg st="11" end="11"/>
                                            </p:txEl>
                                          </p:spTgt>
                                        </p:tgtEl>
                                        <p:attrNameLst>
                                          <p:attrName>style.visibility</p:attrName>
                                        </p:attrNameLst>
                                      </p:cBhvr>
                                      <p:to>
                                        <p:strVal val="visible"/>
                                      </p:to>
                                    </p:set>
                                    <p:animEffect transition="in" filter="fade">
                                      <p:cBhvr>
                                        <p:cTn id="77" dur="1000"/>
                                        <p:tgtEl>
                                          <p:spTgt spid="124931">
                                            <p:txEl>
                                              <p:pRg st="11" end="11"/>
                                            </p:txEl>
                                          </p:spTgt>
                                        </p:tgtEl>
                                      </p:cBhvr>
                                    </p:animEffect>
                                    <p:anim calcmode="lin" valueType="num">
                                      <p:cBhvr>
                                        <p:cTn id="78" dur="1000" fill="hold"/>
                                        <p:tgtEl>
                                          <p:spTgt spid="124931">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124931">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47" presetClass="entr" presetSubtype="0" fill="hold" grpId="0" nodeType="clickEffect">
                                  <p:stCondLst>
                                    <p:cond delay="0"/>
                                  </p:stCondLst>
                                  <p:childTnLst>
                                    <p:set>
                                      <p:cBhvr>
                                        <p:cTn id="83" dur="1" fill="hold">
                                          <p:stCondLst>
                                            <p:cond delay="0"/>
                                          </p:stCondLst>
                                        </p:cTn>
                                        <p:tgtEl>
                                          <p:spTgt spid="124931">
                                            <p:txEl>
                                              <p:pRg st="12" end="12"/>
                                            </p:txEl>
                                          </p:spTgt>
                                        </p:tgtEl>
                                        <p:attrNameLst>
                                          <p:attrName>style.visibility</p:attrName>
                                        </p:attrNameLst>
                                      </p:cBhvr>
                                      <p:to>
                                        <p:strVal val="visible"/>
                                      </p:to>
                                    </p:set>
                                    <p:animEffect transition="in" filter="fade">
                                      <p:cBhvr>
                                        <p:cTn id="84" dur="1000"/>
                                        <p:tgtEl>
                                          <p:spTgt spid="124931">
                                            <p:txEl>
                                              <p:pRg st="12" end="12"/>
                                            </p:txEl>
                                          </p:spTgt>
                                        </p:tgtEl>
                                      </p:cBhvr>
                                    </p:animEffect>
                                    <p:anim calcmode="lin" valueType="num">
                                      <p:cBhvr>
                                        <p:cTn id="85" dur="1000" fill="hold"/>
                                        <p:tgtEl>
                                          <p:spTgt spid="124931">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124931">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47" presetClass="entr" presetSubtype="0" fill="hold" grpId="0" nodeType="clickEffect">
                                  <p:stCondLst>
                                    <p:cond delay="0"/>
                                  </p:stCondLst>
                                  <p:childTnLst>
                                    <p:set>
                                      <p:cBhvr>
                                        <p:cTn id="90" dur="1" fill="hold">
                                          <p:stCondLst>
                                            <p:cond delay="0"/>
                                          </p:stCondLst>
                                        </p:cTn>
                                        <p:tgtEl>
                                          <p:spTgt spid="124931">
                                            <p:txEl>
                                              <p:pRg st="13" end="13"/>
                                            </p:txEl>
                                          </p:spTgt>
                                        </p:tgtEl>
                                        <p:attrNameLst>
                                          <p:attrName>style.visibility</p:attrName>
                                        </p:attrNameLst>
                                      </p:cBhvr>
                                      <p:to>
                                        <p:strVal val="visible"/>
                                      </p:to>
                                    </p:set>
                                    <p:animEffect transition="in" filter="fade">
                                      <p:cBhvr>
                                        <p:cTn id="91" dur="1000"/>
                                        <p:tgtEl>
                                          <p:spTgt spid="124931">
                                            <p:txEl>
                                              <p:pRg st="13" end="13"/>
                                            </p:txEl>
                                          </p:spTgt>
                                        </p:tgtEl>
                                      </p:cBhvr>
                                    </p:animEffect>
                                    <p:anim calcmode="lin" valueType="num">
                                      <p:cBhvr>
                                        <p:cTn id="92" dur="1000" fill="hold"/>
                                        <p:tgtEl>
                                          <p:spTgt spid="124931">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124931">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47" presetClass="entr" presetSubtype="0" fill="hold" grpId="0" nodeType="clickEffect">
                                  <p:stCondLst>
                                    <p:cond delay="0"/>
                                  </p:stCondLst>
                                  <p:childTnLst>
                                    <p:set>
                                      <p:cBhvr>
                                        <p:cTn id="97" dur="1" fill="hold">
                                          <p:stCondLst>
                                            <p:cond delay="0"/>
                                          </p:stCondLst>
                                        </p:cTn>
                                        <p:tgtEl>
                                          <p:spTgt spid="124931">
                                            <p:txEl>
                                              <p:pRg st="14" end="14"/>
                                            </p:txEl>
                                          </p:spTgt>
                                        </p:tgtEl>
                                        <p:attrNameLst>
                                          <p:attrName>style.visibility</p:attrName>
                                        </p:attrNameLst>
                                      </p:cBhvr>
                                      <p:to>
                                        <p:strVal val="visible"/>
                                      </p:to>
                                    </p:set>
                                    <p:animEffect transition="in" filter="fade">
                                      <p:cBhvr>
                                        <p:cTn id="98" dur="1000"/>
                                        <p:tgtEl>
                                          <p:spTgt spid="124931">
                                            <p:txEl>
                                              <p:pRg st="14" end="14"/>
                                            </p:txEl>
                                          </p:spTgt>
                                        </p:tgtEl>
                                      </p:cBhvr>
                                    </p:animEffect>
                                    <p:anim calcmode="lin" valueType="num">
                                      <p:cBhvr>
                                        <p:cTn id="99" dur="1000" fill="hold"/>
                                        <p:tgtEl>
                                          <p:spTgt spid="124931">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124931">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47" presetClass="entr" presetSubtype="0" fill="hold" grpId="0" nodeType="clickEffect">
                                  <p:stCondLst>
                                    <p:cond delay="0"/>
                                  </p:stCondLst>
                                  <p:childTnLst>
                                    <p:set>
                                      <p:cBhvr>
                                        <p:cTn id="104" dur="1" fill="hold">
                                          <p:stCondLst>
                                            <p:cond delay="0"/>
                                          </p:stCondLst>
                                        </p:cTn>
                                        <p:tgtEl>
                                          <p:spTgt spid="124931">
                                            <p:txEl>
                                              <p:pRg st="15" end="15"/>
                                            </p:txEl>
                                          </p:spTgt>
                                        </p:tgtEl>
                                        <p:attrNameLst>
                                          <p:attrName>style.visibility</p:attrName>
                                        </p:attrNameLst>
                                      </p:cBhvr>
                                      <p:to>
                                        <p:strVal val="visible"/>
                                      </p:to>
                                    </p:set>
                                    <p:animEffect transition="in" filter="fade">
                                      <p:cBhvr>
                                        <p:cTn id="105" dur="1000"/>
                                        <p:tgtEl>
                                          <p:spTgt spid="124931">
                                            <p:txEl>
                                              <p:pRg st="15" end="15"/>
                                            </p:txEl>
                                          </p:spTgt>
                                        </p:tgtEl>
                                      </p:cBhvr>
                                    </p:animEffect>
                                    <p:anim calcmode="lin" valueType="num">
                                      <p:cBhvr>
                                        <p:cTn id="106" dur="1000" fill="hold"/>
                                        <p:tgtEl>
                                          <p:spTgt spid="124931">
                                            <p:txEl>
                                              <p:pRg st="15" end="15"/>
                                            </p:txEl>
                                          </p:spTgt>
                                        </p:tgtEl>
                                        <p:attrNameLst>
                                          <p:attrName>ppt_x</p:attrName>
                                        </p:attrNameLst>
                                      </p:cBhvr>
                                      <p:tavLst>
                                        <p:tav tm="0">
                                          <p:val>
                                            <p:strVal val="#ppt_x"/>
                                          </p:val>
                                        </p:tav>
                                        <p:tav tm="100000">
                                          <p:val>
                                            <p:strVal val="#ppt_x"/>
                                          </p:val>
                                        </p:tav>
                                      </p:tavLst>
                                    </p:anim>
                                    <p:anim calcmode="lin" valueType="num">
                                      <p:cBhvr>
                                        <p:cTn id="107" dur="1000" fill="hold"/>
                                        <p:tgtEl>
                                          <p:spTgt spid="124931">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p:bld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014EA275-5880-44F2-8E9C-6CF548010526}"/>
              </a:ext>
            </a:extLst>
          </p:cNvPr>
          <p:cNvSpPr>
            <a:spLocks noGrp="1" noChangeArrowheads="1"/>
          </p:cNvSpPr>
          <p:nvPr>
            <p:ph type="title"/>
          </p:nvPr>
        </p:nvSpPr>
        <p:spPr>
          <a:xfrm>
            <a:off x="457200" y="292100"/>
            <a:ext cx="8229600" cy="773113"/>
          </a:xfrm>
        </p:spPr>
        <p:txBody>
          <a:bodyPr/>
          <a:lstStyle/>
          <a:p>
            <a:r>
              <a:rPr lang="en-US" altLang="en-US" sz="3800"/>
              <a:t>MACAM-MACAM ASHOBAH</a:t>
            </a:r>
          </a:p>
        </p:txBody>
      </p:sp>
      <p:sp>
        <p:nvSpPr>
          <p:cNvPr id="125955" name="Rectangle 3">
            <a:extLst>
              <a:ext uri="{FF2B5EF4-FFF2-40B4-BE49-F238E27FC236}">
                <a16:creationId xmlns:a16="http://schemas.microsoft.com/office/drawing/2014/main" id="{86E1F9D1-E4CE-4DD6-8851-F9CF9E6D1E1A}"/>
              </a:ext>
            </a:extLst>
          </p:cNvPr>
          <p:cNvSpPr>
            <a:spLocks noGrp="1" noChangeArrowheads="1"/>
          </p:cNvSpPr>
          <p:nvPr>
            <p:ph type="body" idx="1"/>
          </p:nvPr>
        </p:nvSpPr>
        <p:spPr>
          <a:xfrm>
            <a:off x="457200" y="990600"/>
            <a:ext cx="8229600" cy="5486400"/>
          </a:xfrm>
          <a:noFill/>
          <a:ln>
            <a:solidFill>
              <a:schemeClr val="accent1"/>
            </a:solidFill>
            <a:miter lim="800000"/>
            <a:headEnd/>
            <a:tailEnd/>
          </a:ln>
        </p:spPr>
        <p:txBody>
          <a:bodyPr/>
          <a:lstStyle/>
          <a:p>
            <a:pPr marL="609600" indent="-609600">
              <a:lnSpc>
                <a:spcPct val="80000"/>
              </a:lnSpc>
              <a:buFont typeface="Wingdings" panose="05000000000000000000" pitchFamily="2" charset="2"/>
              <a:buAutoNum type="alphaUcPeriod"/>
            </a:pPr>
            <a:r>
              <a:rPr lang="en-US" altLang="en-US" sz="2400" b="1">
                <a:solidFill>
                  <a:schemeClr val="folHlink"/>
                </a:solidFill>
              </a:rPr>
              <a:t>Ashobah Bin-nafsihi</a:t>
            </a:r>
            <a:r>
              <a:rPr lang="en-US" altLang="en-US" sz="2400"/>
              <a:t>, yaitu golongan laki-laki yang dipertalikan dengan si mayat tanpa diselingi oleh perempuan. Terdiri dari :</a:t>
            </a:r>
          </a:p>
          <a:p>
            <a:pPr marL="609600" indent="-609600">
              <a:lnSpc>
                <a:spcPct val="80000"/>
              </a:lnSpc>
              <a:buFont typeface="Wingdings" panose="05000000000000000000" pitchFamily="2" charset="2"/>
              <a:buNone/>
            </a:pPr>
            <a:r>
              <a:rPr lang="en-US" altLang="en-US" sz="2400"/>
              <a:t>	- Jihat Bunuwah (pertalian anak), yaitu anak laki-laki </a:t>
            </a:r>
          </a:p>
          <a:p>
            <a:pPr marL="609600" indent="-609600">
              <a:lnSpc>
                <a:spcPct val="80000"/>
              </a:lnSpc>
              <a:buFont typeface="Wingdings" panose="05000000000000000000" pitchFamily="2" charset="2"/>
              <a:buNone/>
            </a:pPr>
            <a:r>
              <a:rPr lang="en-US" altLang="en-US" sz="2400"/>
              <a:t>         terus ke bawah</a:t>
            </a:r>
          </a:p>
          <a:p>
            <a:pPr marL="609600" indent="-609600">
              <a:lnSpc>
                <a:spcPct val="80000"/>
              </a:lnSpc>
              <a:buFont typeface="Wingdings" panose="05000000000000000000" pitchFamily="2" charset="2"/>
              <a:buNone/>
            </a:pPr>
            <a:r>
              <a:rPr lang="en-US" altLang="en-US" sz="2400"/>
              <a:t>	- Jihat Ubuwah (pertalian orang tua), yaitu ayah, </a:t>
            </a:r>
          </a:p>
          <a:p>
            <a:pPr marL="609600" indent="-609600">
              <a:lnSpc>
                <a:spcPct val="80000"/>
              </a:lnSpc>
              <a:buFont typeface="Wingdings" panose="05000000000000000000" pitchFamily="2" charset="2"/>
              <a:buNone/>
            </a:pPr>
            <a:r>
              <a:rPr lang="en-US" altLang="en-US" sz="2400"/>
              <a:t>         kakek terus ke atas</a:t>
            </a:r>
          </a:p>
          <a:p>
            <a:pPr marL="609600" indent="-609600">
              <a:lnSpc>
                <a:spcPct val="80000"/>
              </a:lnSpc>
              <a:buFont typeface="Wingdings" panose="05000000000000000000" pitchFamily="2" charset="2"/>
              <a:buNone/>
            </a:pPr>
            <a:r>
              <a:rPr lang="en-US" altLang="en-US" sz="2400"/>
              <a:t>	- Jihat Ukhuwah (pertalian saudara), yaitu sdr. laki-laki </a:t>
            </a:r>
          </a:p>
          <a:p>
            <a:pPr marL="609600" indent="-609600">
              <a:lnSpc>
                <a:spcPct val="80000"/>
              </a:lnSpc>
              <a:buFont typeface="Wingdings" panose="05000000000000000000" pitchFamily="2" charset="2"/>
              <a:buNone/>
            </a:pPr>
            <a:r>
              <a:rPr lang="en-US" altLang="en-US" sz="2400"/>
              <a:t>         sekandung, dan sdr. Laki-laki se-ayah terus kebawah</a:t>
            </a:r>
          </a:p>
          <a:p>
            <a:pPr marL="609600" indent="-609600">
              <a:lnSpc>
                <a:spcPct val="80000"/>
              </a:lnSpc>
              <a:buFont typeface="Wingdings" panose="05000000000000000000" pitchFamily="2" charset="2"/>
              <a:buNone/>
            </a:pPr>
            <a:r>
              <a:rPr lang="en-US" altLang="en-US" sz="2400"/>
              <a:t>	- Jihat Umumah (pertalian paman), yaitu paman se-       </a:t>
            </a:r>
          </a:p>
          <a:p>
            <a:pPr marL="609600" indent="-609600">
              <a:lnSpc>
                <a:spcPct val="80000"/>
              </a:lnSpc>
              <a:buFont typeface="Wingdings" panose="05000000000000000000" pitchFamily="2" charset="2"/>
              <a:buNone/>
            </a:pPr>
            <a:r>
              <a:rPr lang="en-US" altLang="en-US" sz="2400"/>
              <a:t>         kandung dan paman se-ayah, anak laki-laki paman </a:t>
            </a:r>
          </a:p>
          <a:p>
            <a:pPr marL="609600" indent="-609600">
              <a:lnSpc>
                <a:spcPct val="80000"/>
              </a:lnSpc>
              <a:buFont typeface="Wingdings" panose="05000000000000000000" pitchFamily="2" charset="2"/>
              <a:buNone/>
            </a:pPr>
            <a:r>
              <a:rPr lang="en-US" altLang="en-US" sz="2400"/>
              <a:t>         sekandung dan se-ayah terus ke bawah.</a:t>
            </a:r>
          </a:p>
          <a:p>
            <a:pPr marL="609600" indent="-609600">
              <a:lnSpc>
                <a:spcPct val="80000"/>
              </a:lnSpc>
              <a:buFont typeface="Wingdings" panose="05000000000000000000" pitchFamily="2" charset="2"/>
              <a:buNone/>
            </a:pPr>
            <a:r>
              <a:rPr lang="en-US" altLang="en-US" sz="2400"/>
              <a:t>	</a:t>
            </a:r>
            <a:r>
              <a:rPr lang="en-US" altLang="en-US" sz="2400">
                <a:solidFill>
                  <a:schemeClr val="hlink"/>
                </a:solidFill>
              </a:rPr>
              <a:t>Untuk penetapan kewarisan ini urutan yang paling atas didahulukan daripada urutan bawahnya, demikian se- terusnya</a:t>
            </a:r>
            <a:r>
              <a:rPr lang="en-US" altLang="en-US" sz="2400"/>
              <a:t> </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25954"/>
                                        </p:tgtEl>
                                        <p:attrNameLst>
                                          <p:attrName>style.visibility</p:attrName>
                                        </p:attrNameLst>
                                      </p:cBhvr>
                                      <p:to>
                                        <p:strVal val="visible"/>
                                      </p:to>
                                    </p:set>
                                    <p:animEffect transition="in" filter="fade">
                                      <p:cBhvr>
                                        <p:cTn id="7" dur="800" decel="100000"/>
                                        <p:tgtEl>
                                          <p:spTgt spid="125954"/>
                                        </p:tgtEl>
                                      </p:cBhvr>
                                    </p:animEffect>
                                    <p:anim calcmode="lin" valueType="num">
                                      <p:cBhvr>
                                        <p:cTn id="8" dur="800" decel="100000" fill="hold"/>
                                        <p:tgtEl>
                                          <p:spTgt spid="125954"/>
                                        </p:tgtEl>
                                        <p:attrNameLst>
                                          <p:attrName>style.rotation</p:attrName>
                                        </p:attrNameLst>
                                      </p:cBhvr>
                                      <p:tavLst>
                                        <p:tav tm="0">
                                          <p:val>
                                            <p:fltVal val="-90"/>
                                          </p:val>
                                        </p:tav>
                                        <p:tav tm="100000">
                                          <p:val>
                                            <p:fltVal val="0"/>
                                          </p:val>
                                        </p:tav>
                                      </p:tavLst>
                                    </p:anim>
                                    <p:anim calcmode="lin" valueType="num">
                                      <p:cBhvr>
                                        <p:cTn id="9" dur="800" decel="100000" fill="hold"/>
                                        <p:tgtEl>
                                          <p:spTgt spid="125954"/>
                                        </p:tgtEl>
                                        <p:attrNameLst>
                                          <p:attrName>ppt_x</p:attrName>
                                        </p:attrNameLst>
                                      </p:cBhvr>
                                      <p:tavLst>
                                        <p:tav tm="0">
                                          <p:val>
                                            <p:strVal val="#ppt_x+0.4"/>
                                          </p:val>
                                        </p:tav>
                                        <p:tav tm="100000">
                                          <p:val>
                                            <p:strVal val="#ppt_x-0.05"/>
                                          </p:val>
                                        </p:tav>
                                      </p:tavLst>
                                    </p:anim>
                                    <p:anim calcmode="lin" valueType="num">
                                      <p:cBhvr>
                                        <p:cTn id="10" dur="800" decel="100000" fill="hold"/>
                                        <p:tgtEl>
                                          <p:spTgt spid="1259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59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595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25955">
                                            <p:bg/>
                                          </p:spTgt>
                                        </p:tgtEl>
                                        <p:attrNameLst>
                                          <p:attrName>style.visibility</p:attrName>
                                        </p:attrNameLst>
                                      </p:cBhvr>
                                      <p:to>
                                        <p:strVal val="visible"/>
                                      </p:to>
                                    </p:set>
                                    <p:animEffect transition="in" filter="fade">
                                      <p:cBhvr>
                                        <p:cTn id="17" dur="1000"/>
                                        <p:tgtEl>
                                          <p:spTgt spid="125955">
                                            <p:bg/>
                                          </p:spTgt>
                                        </p:tgtEl>
                                      </p:cBhvr>
                                    </p:animEffect>
                                    <p:anim calcmode="lin" valueType="num">
                                      <p:cBhvr>
                                        <p:cTn id="18" dur="1000" fill="hold"/>
                                        <p:tgtEl>
                                          <p:spTgt spid="125955">
                                            <p:bg/>
                                          </p:spTgt>
                                        </p:tgtEl>
                                        <p:attrNameLst>
                                          <p:attrName>ppt_x</p:attrName>
                                        </p:attrNameLst>
                                      </p:cBhvr>
                                      <p:tavLst>
                                        <p:tav tm="0">
                                          <p:val>
                                            <p:strVal val="#ppt_x"/>
                                          </p:val>
                                        </p:tav>
                                        <p:tav tm="100000">
                                          <p:val>
                                            <p:strVal val="#ppt_x"/>
                                          </p:val>
                                        </p:tav>
                                      </p:tavLst>
                                    </p:anim>
                                    <p:anim calcmode="lin" valueType="num">
                                      <p:cBhvr>
                                        <p:cTn id="19" dur="1000" fill="hold"/>
                                        <p:tgtEl>
                                          <p:spTgt spid="125955">
                                            <p:bg/>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25955">
                                            <p:txEl>
                                              <p:pRg st="0" end="0"/>
                                            </p:txEl>
                                          </p:spTgt>
                                        </p:tgtEl>
                                        <p:attrNameLst>
                                          <p:attrName>style.visibility</p:attrName>
                                        </p:attrNameLst>
                                      </p:cBhvr>
                                      <p:to>
                                        <p:strVal val="visible"/>
                                      </p:to>
                                    </p:set>
                                    <p:animEffect transition="in" filter="fade">
                                      <p:cBhvr>
                                        <p:cTn id="24" dur="1000"/>
                                        <p:tgtEl>
                                          <p:spTgt spid="125955">
                                            <p:txEl>
                                              <p:pRg st="0" end="0"/>
                                            </p:txEl>
                                          </p:spTgt>
                                        </p:tgtEl>
                                      </p:cBhvr>
                                    </p:animEffect>
                                    <p:anim calcmode="lin" valueType="num">
                                      <p:cBhvr>
                                        <p:cTn id="25"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1259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25955">
                                            <p:txEl>
                                              <p:pRg st="1" end="1"/>
                                            </p:txEl>
                                          </p:spTgt>
                                        </p:tgtEl>
                                        <p:attrNameLst>
                                          <p:attrName>style.visibility</p:attrName>
                                        </p:attrNameLst>
                                      </p:cBhvr>
                                      <p:to>
                                        <p:strVal val="visible"/>
                                      </p:to>
                                    </p:set>
                                    <p:animEffect transition="in" filter="fade">
                                      <p:cBhvr>
                                        <p:cTn id="31" dur="1000"/>
                                        <p:tgtEl>
                                          <p:spTgt spid="125955">
                                            <p:txEl>
                                              <p:pRg st="1" end="1"/>
                                            </p:txEl>
                                          </p:spTgt>
                                        </p:tgtEl>
                                      </p:cBhvr>
                                    </p:animEffect>
                                    <p:anim calcmode="lin" valueType="num">
                                      <p:cBhvr>
                                        <p:cTn id="32" dur="10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p:cTn id="33" dur="1000" fill="hold"/>
                                        <p:tgtEl>
                                          <p:spTgt spid="1259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25955">
                                            <p:txEl>
                                              <p:pRg st="2" end="2"/>
                                            </p:txEl>
                                          </p:spTgt>
                                        </p:tgtEl>
                                        <p:attrNameLst>
                                          <p:attrName>style.visibility</p:attrName>
                                        </p:attrNameLst>
                                      </p:cBhvr>
                                      <p:to>
                                        <p:strVal val="visible"/>
                                      </p:to>
                                    </p:set>
                                    <p:animEffect transition="in" filter="fade">
                                      <p:cBhvr>
                                        <p:cTn id="38" dur="1000"/>
                                        <p:tgtEl>
                                          <p:spTgt spid="125955">
                                            <p:txEl>
                                              <p:pRg st="2" end="2"/>
                                            </p:txEl>
                                          </p:spTgt>
                                        </p:tgtEl>
                                      </p:cBhvr>
                                    </p:animEffect>
                                    <p:anim calcmode="lin" valueType="num">
                                      <p:cBhvr>
                                        <p:cTn id="39"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40" dur="1000" fill="hold"/>
                                        <p:tgtEl>
                                          <p:spTgt spid="1259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25955">
                                            <p:txEl>
                                              <p:pRg st="3" end="3"/>
                                            </p:txEl>
                                          </p:spTgt>
                                        </p:tgtEl>
                                        <p:attrNameLst>
                                          <p:attrName>style.visibility</p:attrName>
                                        </p:attrNameLst>
                                      </p:cBhvr>
                                      <p:to>
                                        <p:strVal val="visible"/>
                                      </p:to>
                                    </p:set>
                                    <p:animEffect transition="in" filter="fade">
                                      <p:cBhvr>
                                        <p:cTn id="45" dur="1000"/>
                                        <p:tgtEl>
                                          <p:spTgt spid="125955">
                                            <p:txEl>
                                              <p:pRg st="3" end="3"/>
                                            </p:txEl>
                                          </p:spTgt>
                                        </p:tgtEl>
                                      </p:cBhvr>
                                    </p:animEffect>
                                    <p:anim calcmode="lin" valueType="num">
                                      <p:cBhvr>
                                        <p:cTn id="46"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47" dur="1000" fill="hold"/>
                                        <p:tgtEl>
                                          <p:spTgt spid="1259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5955">
                                            <p:txEl>
                                              <p:pRg st="4" end="4"/>
                                            </p:txEl>
                                          </p:spTgt>
                                        </p:tgtEl>
                                        <p:attrNameLst>
                                          <p:attrName>style.visibility</p:attrName>
                                        </p:attrNameLst>
                                      </p:cBhvr>
                                      <p:to>
                                        <p:strVal val="visible"/>
                                      </p:to>
                                    </p:set>
                                    <p:animEffect transition="in" filter="fade">
                                      <p:cBhvr>
                                        <p:cTn id="52" dur="1000"/>
                                        <p:tgtEl>
                                          <p:spTgt spid="125955">
                                            <p:txEl>
                                              <p:pRg st="4" end="4"/>
                                            </p:txEl>
                                          </p:spTgt>
                                        </p:tgtEl>
                                      </p:cBhvr>
                                    </p:animEffect>
                                    <p:anim calcmode="lin" valueType="num">
                                      <p:cBhvr>
                                        <p:cTn id="53" dur="1000" fill="hold"/>
                                        <p:tgtEl>
                                          <p:spTgt spid="125955">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1259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125955">
                                            <p:txEl>
                                              <p:pRg st="5" end="5"/>
                                            </p:txEl>
                                          </p:spTgt>
                                        </p:tgtEl>
                                        <p:attrNameLst>
                                          <p:attrName>style.visibility</p:attrName>
                                        </p:attrNameLst>
                                      </p:cBhvr>
                                      <p:to>
                                        <p:strVal val="visible"/>
                                      </p:to>
                                    </p:set>
                                    <p:animEffect transition="in" filter="fade">
                                      <p:cBhvr>
                                        <p:cTn id="59" dur="1000"/>
                                        <p:tgtEl>
                                          <p:spTgt spid="125955">
                                            <p:txEl>
                                              <p:pRg st="5" end="5"/>
                                            </p:txEl>
                                          </p:spTgt>
                                        </p:tgtEl>
                                      </p:cBhvr>
                                    </p:animEffect>
                                    <p:anim calcmode="lin" valueType="num">
                                      <p:cBhvr>
                                        <p:cTn id="60"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1259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125955">
                                            <p:txEl>
                                              <p:pRg st="6" end="6"/>
                                            </p:txEl>
                                          </p:spTgt>
                                        </p:tgtEl>
                                        <p:attrNameLst>
                                          <p:attrName>style.visibility</p:attrName>
                                        </p:attrNameLst>
                                      </p:cBhvr>
                                      <p:to>
                                        <p:strVal val="visible"/>
                                      </p:to>
                                    </p:set>
                                    <p:animEffect transition="in" filter="fade">
                                      <p:cBhvr>
                                        <p:cTn id="66" dur="1000"/>
                                        <p:tgtEl>
                                          <p:spTgt spid="125955">
                                            <p:txEl>
                                              <p:pRg st="6" end="6"/>
                                            </p:txEl>
                                          </p:spTgt>
                                        </p:tgtEl>
                                      </p:cBhvr>
                                    </p:animEffect>
                                    <p:anim calcmode="lin" valueType="num">
                                      <p:cBhvr>
                                        <p:cTn id="67"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68" dur="1000" fill="hold"/>
                                        <p:tgtEl>
                                          <p:spTgt spid="1259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47" presetClass="entr" presetSubtype="0" fill="hold" grpId="0" nodeType="clickEffect">
                                  <p:stCondLst>
                                    <p:cond delay="0"/>
                                  </p:stCondLst>
                                  <p:childTnLst>
                                    <p:set>
                                      <p:cBhvr>
                                        <p:cTn id="72" dur="1" fill="hold">
                                          <p:stCondLst>
                                            <p:cond delay="0"/>
                                          </p:stCondLst>
                                        </p:cTn>
                                        <p:tgtEl>
                                          <p:spTgt spid="125955">
                                            <p:txEl>
                                              <p:pRg st="7" end="7"/>
                                            </p:txEl>
                                          </p:spTgt>
                                        </p:tgtEl>
                                        <p:attrNameLst>
                                          <p:attrName>style.visibility</p:attrName>
                                        </p:attrNameLst>
                                      </p:cBhvr>
                                      <p:to>
                                        <p:strVal val="visible"/>
                                      </p:to>
                                    </p:set>
                                    <p:animEffect transition="in" filter="fade">
                                      <p:cBhvr>
                                        <p:cTn id="73" dur="1000"/>
                                        <p:tgtEl>
                                          <p:spTgt spid="125955">
                                            <p:txEl>
                                              <p:pRg st="7" end="7"/>
                                            </p:txEl>
                                          </p:spTgt>
                                        </p:tgtEl>
                                      </p:cBhvr>
                                    </p:animEffect>
                                    <p:anim calcmode="lin" valueType="num">
                                      <p:cBhvr>
                                        <p:cTn id="74" dur="1000" fill="hold"/>
                                        <p:tgtEl>
                                          <p:spTgt spid="125955">
                                            <p:txEl>
                                              <p:pRg st="7" end="7"/>
                                            </p:txEl>
                                          </p:spTgt>
                                        </p:tgtEl>
                                        <p:attrNameLst>
                                          <p:attrName>ppt_x</p:attrName>
                                        </p:attrNameLst>
                                      </p:cBhvr>
                                      <p:tavLst>
                                        <p:tav tm="0">
                                          <p:val>
                                            <p:strVal val="#ppt_x"/>
                                          </p:val>
                                        </p:tav>
                                        <p:tav tm="100000">
                                          <p:val>
                                            <p:strVal val="#ppt_x"/>
                                          </p:val>
                                        </p:tav>
                                      </p:tavLst>
                                    </p:anim>
                                    <p:anim calcmode="lin" valueType="num">
                                      <p:cBhvr>
                                        <p:cTn id="75" dur="1000" fill="hold"/>
                                        <p:tgtEl>
                                          <p:spTgt spid="12595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47" presetClass="entr" presetSubtype="0" fill="hold" grpId="0" nodeType="clickEffect">
                                  <p:stCondLst>
                                    <p:cond delay="0"/>
                                  </p:stCondLst>
                                  <p:childTnLst>
                                    <p:set>
                                      <p:cBhvr>
                                        <p:cTn id="79" dur="1" fill="hold">
                                          <p:stCondLst>
                                            <p:cond delay="0"/>
                                          </p:stCondLst>
                                        </p:cTn>
                                        <p:tgtEl>
                                          <p:spTgt spid="125955">
                                            <p:txEl>
                                              <p:pRg st="8" end="8"/>
                                            </p:txEl>
                                          </p:spTgt>
                                        </p:tgtEl>
                                        <p:attrNameLst>
                                          <p:attrName>style.visibility</p:attrName>
                                        </p:attrNameLst>
                                      </p:cBhvr>
                                      <p:to>
                                        <p:strVal val="visible"/>
                                      </p:to>
                                    </p:set>
                                    <p:animEffect transition="in" filter="fade">
                                      <p:cBhvr>
                                        <p:cTn id="80" dur="1000"/>
                                        <p:tgtEl>
                                          <p:spTgt spid="125955">
                                            <p:txEl>
                                              <p:pRg st="8" end="8"/>
                                            </p:txEl>
                                          </p:spTgt>
                                        </p:tgtEl>
                                      </p:cBhvr>
                                    </p:animEffect>
                                    <p:anim calcmode="lin" valueType="num">
                                      <p:cBhvr>
                                        <p:cTn id="81" dur="1000" fill="hold"/>
                                        <p:tgtEl>
                                          <p:spTgt spid="125955">
                                            <p:txEl>
                                              <p:pRg st="8" end="8"/>
                                            </p:txEl>
                                          </p:spTgt>
                                        </p:tgtEl>
                                        <p:attrNameLst>
                                          <p:attrName>ppt_x</p:attrName>
                                        </p:attrNameLst>
                                      </p:cBhvr>
                                      <p:tavLst>
                                        <p:tav tm="0">
                                          <p:val>
                                            <p:strVal val="#ppt_x"/>
                                          </p:val>
                                        </p:tav>
                                        <p:tav tm="100000">
                                          <p:val>
                                            <p:strVal val="#ppt_x"/>
                                          </p:val>
                                        </p:tav>
                                      </p:tavLst>
                                    </p:anim>
                                    <p:anim calcmode="lin" valueType="num">
                                      <p:cBhvr>
                                        <p:cTn id="82" dur="1000" fill="hold"/>
                                        <p:tgtEl>
                                          <p:spTgt spid="12595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125955">
                                            <p:txEl>
                                              <p:pRg st="9" end="9"/>
                                            </p:txEl>
                                          </p:spTgt>
                                        </p:tgtEl>
                                        <p:attrNameLst>
                                          <p:attrName>style.visibility</p:attrName>
                                        </p:attrNameLst>
                                      </p:cBhvr>
                                      <p:to>
                                        <p:strVal val="visible"/>
                                      </p:to>
                                    </p:set>
                                    <p:animEffect transition="in" filter="fade">
                                      <p:cBhvr>
                                        <p:cTn id="87" dur="1000"/>
                                        <p:tgtEl>
                                          <p:spTgt spid="125955">
                                            <p:txEl>
                                              <p:pRg st="9" end="9"/>
                                            </p:txEl>
                                          </p:spTgt>
                                        </p:tgtEl>
                                      </p:cBhvr>
                                    </p:animEffect>
                                    <p:anim calcmode="lin" valueType="num">
                                      <p:cBhvr>
                                        <p:cTn id="88" dur="1000" fill="hold"/>
                                        <p:tgtEl>
                                          <p:spTgt spid="125955">
                                            <p:txEl>
                                              <p:pRg st="9" end="9"/>
                                            </p:txEl>
                                          </p:spTgt>
                                        </p:tgtEl>
                                        <p:attrNameLst>
                                          <p:attrName>ppt_x</p:attrName>
                                        </p:attrNameLst>
                                      </p:cBhvr>
                                      <p:tavLst>
                                        <p:tav tm="0">
                                          <p:val>
                                            <p:strVal val="#ppt_x"/>
                                          </p:val>
                                        </p:tav>
                                        <p:tav tm="100000">
                                          <p:val>
                                            <p:strVal val="#ppt_x"/>
                                          </p:val>
                                        </p:tav>
                                      </p:tavLst>
                                    </p:anim>
                                    <p:anim calcmode="lin" valueType="num">
                                      <p:cBhvr>
                                        <p:cTn id="89" dur="1000" fill="hold"/>
                                        <p:tgtEl>
                                          <p:spTgt spid="12595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90" fill="hold" nodeType="clickPar">
                      <p:stCondLst>
                        <p:cond delay="indefinite"/>
                      </p:stCondLst>
                      <p:childTnLst>
                        <p:par>
                          <p:cTn id="91" fill="hold" nodeType="withGroup">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125955">
                                            <p:txEl>
                                              <p:pRg st="10" end="10"/>
                                            </p:txEl>
                                          </p:spTgt>
                                        </p:tgtEl>
                                        <p:attrNameLst>
                                          <p:attrName>style.visibility</p:attrName>
                                        </p:attrNameLst>
                                      </p:cBhvr>
                                      <p:to>
                                        <p:strVal val="visible"/>
                                      </p:to>
                                    </p:set>
                                    <p:animEffect transition="in" filter="fade">
                                      <p:cBhvr>
                                        <p:cTn id="94" dur="1000"/>
                                        <p:tgtEl>
                                          <p:spTgt spid="125955">
                                            <p:txEl>
                                              <p:pRg st="10" end="10"/>
                                            </p:txEl>
                                          </p:spTgt>
                                        </p:tgtEl>
                                      </p:cBhvr>
                                    </p:animEffect>
                                    <p:anim calcmode="lin" valueType="num">
                                      <p:cBhvr>
                                        <p:cTn id="95" dur="1000" fill="hold"/>
                                        <p:tgtEl>
                                          <p:spTgt spid="125955">
                                            <p:txEl>
                                              <p:pRg st="10" end="10"/>
                                            </p:txEl>
                                          </p:spTgt>
                                        </p:tgtEl>
                                        <p:attrNameLst>
                                          <p:attrName>ppt_x</p:attrName>
                                        </p:attrNameLst>
                                      </p:cBhvr>
                                      <p:tavLst>
                                        <p:tav tm="0">
                                          <p:val>
                                            <p:strVal val="#ppt_x"/>
                                          </p:val>
                                        </p:tav>
                                        <p:tav tm="100000">
                                          <p:val>
                                            <p:strVal val="#ppt_x"/>
                                          </p:val>
                                        </p:tav>
                                      </p:tavLst>
                                    </p:anim>
                                    <p:anim calcmode="lin" valueType="num">
                                      <p:cBhvr>
                                        <p:cTn id="96" dur="1000" fill="hold"/>
                                        <p:tgtEl>
                                          <p:spTgt spid="12595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4" grpId="0"/>
      <p:bldP spid="125955" grpId="0" build="p" animBg="1"/>
    </p:bld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9" name="Rectangle 3">
            <a:extLst>
              <a:ext uri="{FF2B5EF4-FFF2-40B4-BE49-F238E27FC236}">
                <a16:creationId xmlns:a16="http://schemas.microsoft.com/office/drawing/2014/main" id="{EA02AB19-605B-45C7-A1AB-81C0EA0D6F09}"/>
              </a:ext>
            </a:extLst>
          </p:cNvPr>
          <p:cNvSpPr>
            <a:spLocks noGrp="1" noChangeArrowheads="1"/>
          </p:cNvSpPr>
          <p:nvPr>
            <p:ph type="body" idx="1"/>
          </p:nvPr>
        </p:nvSpPr>
        <p:spPr>
          <a:xfrm>
            <a:off x="457200" y="228600"/>
            <a:ext cx="8229600" cy="5902325"/>
          </a:xfrm>
        </p:spPr>
        <p:txBody>
          <a:bodyPr/>
          <a:lstStyle/>
          <a:p>
            <a:pPr>
              <a:buFontTx/>
              <a:buNone/>
            </a:pPr>
            <a:r>
              <a:rPr lang="en-US" altLang="en-US" sz="2800"/>
              <a:t>B. </a:t>
            </a:r>
            <a:r>
              <a:rPr lang="en-US" altLang="en-US" sz="2800" b="1">
                <a:solidFill>
                  <a:schemeClr val="folHlink"/>
                </a:solidFill>
              </a:rPr>
              <a:t>Ashobah Bil-ghoir</a:t>
            </a:r>
            <a:r>
              <a:rPr lang="en-US" altLang="en-US" sz="2800"/>
              <a:t>, yaitu orang-orang yang ditarik untuk bersama-sama memperoleh sisa harta pusaka oleh saudaranya yang laki-laki, dengan ketentuan 2 : 1. mereka-mereka itu a.l.:</a:t>
            </a:r>
          </a:p>
          <a:p>
            <a:pPr>
              <a:buFontTx/>
              <a:buNone/>
            </a:pPr>
            <a:r>
              <a:rPr lang="en-US" altLang="en-US" sz="2800"/>
              <a:t>	1. Anak perempuan yang ditarik oleh saudara-</a:t>
            </a:r>
          </a:p>
          <a:p>
            <a:pPr>
              <a:buFontTx/>
              <a:buNone/>
            </a:pPr>
            <a:r>
              <a:rPr lang="en-US" altLang="en-US" sz="2800"/>
              <a:t>       nya yang laki-laki.</a:t>
            </a:r>
          </a:p>
          <a:p>
            <a:pPr>
              <a:buFontTx/>
              <a:buNone/>
            </a:pPr>
            <a:r>
              <a:rPr lang="en-US" altLang="en-US" sz="2800"/>
              <a:t>	2. Cucu perempuan yang ditarik oleh saudara-</a:t>
            </a:r>
          </a:p>
          <a:p>
            <a:pPr>
              <a:buFontTx/>
              <a:buNone/>
            </a:pPr>
            <a:r>
              <a:rPr lang="en-US" altLang="en-US" sz="2800"/>
              <a:t>       nya cucu laki-laki.</a:t>
            </a:r>
          </a:p>
          <a:p>
            <a:pPr>
              <a:buFontTx/>
              <a:buNone/>
            </a:pPr>
            <a:r>
              <a:rPr lang="en-US" altLang="en-US" sz="2800"/>
              <a:t>	3. Saudara perempuan sekandung yang ditarik </a:t>
            </a:r>
          </a:p>
          <a:p>
            <a:pPr>
              <a:buFontTx/>
              <a:buNone/>
            </a:pPr>
            <a:r>
              <a:rPr lang="en-US" altLang="en-US" sz="2800"/>
              <a:t>       saudara laki-laki sekandungnya.</a:t>
            </a:r>
          </a:p>
          <a:p>
            <a:pPr>
              <a:buFontTx/>
              <a:buNone/>
            </a:pPr>
            <a:r>
              <a:rPr lang="en-US" altLang="en-US" sz="2800"/>
              <a:t>	4. Saudara perempuan se-ayah yang ditarik </a:t>
            </a:r>
          </a:p>
          <a:p>
            <a:pPr>
              <a:buFontTx/>
              <a:buNone/>
            </a:pPr>
            <a:r>
              <a:rPr lang="en-US" altLang="en-US" sz="2800"/>
              <a:t>       saudara laki-laki se-ayah pula.</a:t>
            </a:r>
          </a:p>
          <a:p>
            <a:pPr>
              <a:buFontTx/>
              <a:buNone/>
            </a:pPr>
            <a:endParaRPr lang="en-US" altLang="en-US" sz="280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wipe(left)">
                                      <p:cBhvr>
                                        <p:cTn id="7" dur="500"/>
                                        <p:tgtEl>
                                          <p:spTgt spid="1269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6979">
                                            <p:txEl>
                                              <p:pRg st="1" end="1"/>
                                            </p:txEl>
                                          </p:spTgt>
                                        </p:tgtEl>
                                        <p:attrNameLst>
                                          <p:attrName>style.visibility</p:attrName>
                                        </p:attrNameLst>
                                      </p:cBhvr>
                                      <p:to>
                                        <p:strVal val="visible"/>
                                      </p:to>
                                    </p:set>
                                    <p:animEffect transition="in" filter="wipe(left)">
                                      <p:cBhvr>
                                        <p:cTn id="12" dur="500"/>
                                        <p:tgtEl>
                                          <p:spTgt spid="1269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6979">
                                            <p:txEl>
                                              <p:pRg st="2" end="2"/>
                                            </p:txEl>
                                          </p:spTgt>
                                        </p:tgtEl>
                                        <p:attrNameLst>
                                          <p:attrName>style.visibility</p:attrName>
                                        </p:attrNameLst>
                                      </p:cBhvr>
                                      <p:to>
                                        <p:strVal val="visible"/>
                                      </p:to>
                                    </p:set>
                                    <p:animEffect transition="in" filter="wipe(left)">
                                      <p:cBhvr>
                                        <p:cTn id="17" dur="500"/>
                                        <p:tgtEl>
                                          <p:spTgt spid="1269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6979">
                                            <p:txEl>
                                              <p:pRg st="3" end="3"/>
                                            </p:txEl>
                                          </p:spTgt>
                                        </p:tgtEl>
                                        <p:attrNameLst>
                                          <p:attrName>style.visibility</p:attrName>
                                        </p:attrNameLst>
                                      </p:cBhvr>
                                      <p:to>
                                        <p:strVal val="visible"/>
                                      </p:to>
                                    </p:set>
                                    <p:animEffect transition="in" filter="wipe(left)">
                                      <p:cBhvr>
                                        <p:cTn id="22" dur="500"/>
                                        <p:tgtEl>
                                          <p:spTgt spid="1269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26979">
                                            <p:txEl>
                                              <p:pRg st="4" end="4"/>
                                            </p:txEl>
                                          </p:spTgt>
                                        </p:tgtEl>
                                        <p:attrNameLst>
                                          <p:attrName>style.visibility</p:attrName>
                                        </p:attrNameLst>
                                      </p:cBhvr>
                                      <p:to>
                                        <p:strVal val="visible"/>
                                      </p:to>
                                    </p:set>
                                    <p:animEffect transition="in" filter="wipe(left)">
                                      <p:cBhvr>
                                        <p:cTn id="27" dur="500"/>
                                        <p:tgtEl>
                                          <p:spTgt spid="1269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26979">
                                            <p:txEl>
                                              <p:pRg st="5" end="5"/>
                                            </p:txEl>
                                          </p:spTgt>
                                        </p:tgtEl>
                                        <p:attrNameLst>
                                          <p:attrName>style.visibility</p:attrName>
                                        </p:attrNameLst>
                                      </p:cBhvr>
                                      <p:to>
                                        <p:strVal val="visible"/>
                                      </p:to>
                                    </p:set>
                                    <p:animEffect transition="in" filter="wipe(left)">
                                      <p:cBhvr>
                                        <p:cTn id="32" dur="500"/>
                                        <p:tgtEl>
                                          <p:spTgt spid="12697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6979">
                                            <p:txEl>
                                              <p:pRg st="6" end="6"/>
                                            </p:txEl>
                                          </p:spTgt>
                                        </p:tgtEl>
                                        <p:attrNameLst>
                                          <p:attrName>style.visibility</p:attrName>
                                        </p:attrNameLst>
                                      </p:cBhvr>
                                      <p:to>
                                        <p:strVal val="visible"/>
                                      </p:to>
                                    </p:set>
                                    <p:animEffect transition="in" filter="wipe(left)">
                                      <p:cBhvr>
                                        <p:cTn id="37" dur="500"/>
                                        <p:tgtEl>
                                          <p:spTgt spid="12697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26979">
                                            <p:txEl>
                                              <p:pRg st="7" end="7"/>
                                            </p:txEl>
                                          </p:spTgt>
                                        </p:tgtEl>
                                        <p:attrNameLst>
                                          <p:attrName>style.visibility</p:attrName>
                                        </p:attrNameLst>
                                      </p:cBhvr>
                                      <p:to>
                                        <p:strVal val="visible"/>
                                      </p:to>
                                    </p:set>
                                    <p:animEffect transition="in" filter="wipe(left)">
                                      <p:cBhvr>
                                        <p:cTn id="42" dur="500"/>
                                        <p:tgtEl>
                                          <p:spTgt spid="12697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6979">
                                            <p:txEl>
                                              <p:pRg st="8" end="8"/>
                                            </p:txEl>
                                          </p:spTgt>
                                        </p:tgtEl>
                                        <p:attrNameLst>
                                          <p:attrName>style.visibility</p:attrName>
                                        </p:attrNameLst>
                                      </p:cBhvr>
                                      <p:to>
                                        <p:strVal val="visible"/>
                                      </p:to>
                                    </p:set>
                                    <p:animEffect transition="in" filter="wipe(left)">
                                      <p:cBhvr>
                                        <p:cTn id="47" dur="500"/>
                                        <p:tgtEl>
                                          <p:spTgt spid="12697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3" name="Rectangle 3">
            <a:extLst>
              <a:ext uri="{FF2B5EF4-FFF2-40B4-BE49-F238E27FC236}">
                <a16:creationId xmlns:a16="http://schemas.microsoft.com/office/drawing/2014/main" id="{0BCD1675-4B43-434B-A8D6-D88DBDEA0422}"/>
              </a:ext>
            </a:extLst>
          </p:cNvPr>
          <p:cNvSpPr>
            <a:spLocks noGrp="1" noChangeArrowheads="1"/>
          </p:cNvSpPr>
          <p:nvPr>
            <p:ph type="body" idx="1"/>
          </p:nvPr>
        </p:nvSpPr>
        <p:spPr>
          <a:xfrm>
            <a:off x="457200" y="685800"/>
            <a:ext cx="8229600" cy="5445125"/>
          </a:xfrm>
        </p:spPr>
        <p:txBody>
          <a:bodyPr/>
          <a:lstStyle/>
          <a:p>
            <a:pPr>
              <a:buFontTx/>
              <a:buNone/>
            </a:pPr>
            <a:r>
              <a:rPr lang="en-US" altLang="en-US" b="1">
                <a:solidFill>
                  <a:schemeClr val="folHlink"/>
                </a:solidFill>
              </a:rPr>
              <a:t>Ashobah Ma’al Ghoir</a:t>
            </a:r>
            <a:r>
              <a:rPr lang="en-US" altLang="en-US"/>
              <a:t>, yaitu khusus untuk saudara perempuan sekandung atau sau-dara perempuan se-ayah yang mewarisi harta pusaka bersama-sama dengan anak-anak perempuan atau cucu-cucu perem-puan dari anak laki-laki.</a:t>
            </a:r>
          </a:p>
        </p:txBody>
      </p:sp>
    </p:spTree>
  </p:cSld>
  <p:clrMapOvr>
    <a:masterClrMapping/>
  </p:clrMapOvr>
  <p:transition>
    <p:push dir="r"/>
  </p:transition>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E92E1015-86BD-4548-8EA6-B7B403455F3D}"/>
              </a:ext>
            </a:extLst>
          </p:cNvPr>
          <p:cNvSpPr>
            <a:spLocks noGrp="1" noChangeArrowheads="1"/>
          </p:cNvSpPr>
          <p:nvPr>
            <p:ph type="title"/>
          </p:nvPr>
        </p:nvSpPr>
        <p:spPr>
          <a:xfrm>
            <a:off x="457200" y="292100"/>
            <a:ext cx="8229600" cy="588963"/>
          </a:xfrm>
        </p:spPr>
        <p:txBody>
          <a:bodyPr/>
          <a:lstStyle/>
          <a:p>
            <a:r>
              <a:rPr lang="en-US" altLang="en-US" sz="4000"/>
              <a:t>AUL DAN RAD</a:t>
            </a:r>
          </a:p>
        </p:txBody>
      </p:sp>
      <p:sp>
        <p:nvSpPr>
          <p:cNvPr id="129027" name="Rectangle 3">
            <a:extLst>
              <a:ext uri="{FF2B5EF4-FFF2-40B4-BE49-F238E27FC236}">
                <a16:creationId xmlns:a16="http://schemas.microsoft.com/office/drawing/2014/main" id="{CE97AC18-8A3D-4B86-AB5A-F75C0FDC1925}"/>
              </a:ext>
            </a:extLst>
          </p:cNvPr>
          <p:cNvSpPr>
            <a:spLocks noGrp="1" noChangeArrowheads="1"/>
          </p:cNvSpPr>
          <p:nvPr>
            <p:ph type="body" idx="1"/>
          </p:nvPr>
        </p:nvSpPr>
        <p:spPr>
          <a:xfrm>
            <a:off x="457200" y="990600"/>
            <a:ext cx="8229600" cy="5140325"/>
          </a:xfrm>
        </p:spPr>
        <p:txBody>
          <a:bodyPr/>
          <a:lstStyle/>
          <a:p>
            <a:pPr marL="609600" indent="-609600">
              <a:lnSpc>
                <a:spcPct val="80000"/>
              </a:lnSpc>
              <a:buFontTx/>
              <a:buNone/>
            </a:pPr>
            <a:r>
              <a:rPr lang="en-US" altLang="en-US" sz="2800">
                <a:solidFill>
                  <a:schemeClr val="folHlink"/>
                </a:solidFill>
              </a:rPr>
              <a:t>Aul, </a:t>
            </a:r>
            <a:r>
              <a:rPr lang="en-US" altLang="en-US" sz="2800"/>
              <a:t>ialah bertambahnya jumlah bagian yang telah ditentukan dan berkurangnya bagian para ahli warits.</a:t>
            </a:r>
          </a:p>
          <a:p>
            <a:pPr marL="609600" indent="-609600">
              <a:lnSpc>
                <a:spcPct val="80000"/>
              </a:lnSpc>
              <a:buFontTx/>
              <a:buNone/>
            </a:pPr>
            <a:endParaRPr lang="en-US" altLang="en-US" sz="2800"/>
          </a:p>
          <a:p>
            <a:pPr marL="609600" indent="-609600">
              <a:lnSpc>
                <a:spcPct val="80000"/>
              </a:lnSpc>
              <a:buFontTx/>
              <a:buNone/>
            </a:pPr>
            <a:r>
              <a:rPr lang="en-US" altLang="en-US" sz="2800">
                <a:solidFill>
                  <a:schemeClr val="folHlink"/>
                </a:solidFill>
              </a:rPr>
              <a:t>Rad, </a:t>
            </a:r>
            <a:r>
              <a:rPr lang="en-US" altLang="en-US" sz="2800"/>
              <a:t>ialah berkurangnya asal masalah dan bertambahnya nilai saham yang telah ditentukan</a:t>
            </a:r>
          </a:p>
          <a:p>
            <a:pPr marL="609600" indent="-609600">
              <a:lnSpc>
                <a:spcPct val="80000"/>
              </a:lnSpc>
              <a:buFontTx/>
              <a:buNone/>
            </a:pPr>
            <a:endParaRPr lang="en-US" altLang="en-US" sz="2800"/>
          </a:p>
          <a:p>
            <a:pPr marL="609600" indent="-609600">
              <a:lnSpc>
                <a:spcPct val="80000"/>
              </a:lnSpc>
              <a:buFontTx/>
              <a:buNone/>
            </a:pPr>
            <a:r>
              <a:rPr lang="en-US" altLang="en-US" sz="2800"/>
              <a:t>Beberapa syarat terjadinya Rad, yaitu :</a:t>
            </a:r>
          </a:p>
          <a:p>
            <a:pPr marL="609600" indent="-609600">
              <a:lnSpc>
                <a:spcPct val="80000"/>
              </a:lnSpc>
              <a:buFont typeface="Wingdings" panose="05000000000000000000" pitchFamily="2" charset="2"/>
              <a:buAutoNum type="alphaLcPeriod"/>
            </a:pPr>
            <a:r>
              <a:rPr lang="en-US" altLang="en-US" sz="2800"/>
              <a:t>Adanya Ash-habul Furudl</a:t>
            </a:r>
          </a:p>
          <a:p>
            <a:pPr marL="609600" indent="-609600">
              <a:lnSpc>
                <a:spcPct val="80000"/>
              </a:lnSpc>
              <a:buFont typeface="Wingdings" panose="05000000000000000000" pitchFamily="2" charset="2"/>
              <a:buAutoNum type="alphaLcPeriod"/>
            </a:pPr>
            <a:r>
              <a:rPr lang="en-US" altLang="en-US" sz="2800"/>
              <a:t>Tidak ada orang yang memperoleh sisa (ashobah)</a:t>
            </a:r>
          </a:p>
          <a:p>
            <a:pPr marL="609600" indent="-609600">
              <a:lnSpc>
                <a:spcPct val="80000"/>
              </a:lnSpc>
              <a:buFont typeface="Wingdings" panose="05000000000000000000" pitchFamily="2" charset="2"/>
              <a:buAutoNum type="alphaLcPeriod"/>
            </a:pPr>
            <a:r>
              <a:rPr lang="en-US" altLang="en-US" sz="2800"/>
              <a:t>Adanya kelebihan harta pusaka</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29026"/>
                                        </p:tgtEl>
                                        <p:attrNameLst>
                                          <p:attrName>style.visibility</p:attrName>
                                        </p:attrNameLst>
                                      </p:cBhvr>
                                      <p:to>
                                        <p:strVal val="visible"/>
                                      </p:to>
                                    </p:set>
                                    <p:animEffect transition="in" filter="fade">
                                      <p:cBhvr>
                                        <p:cTn id="7" dur="800" decel="100000"/>
                                        <p:tgtEl>
                                          <p:spTgt spid="129026"/>
                                        </p:tgtEl>
                                      </p:cBhvr>
                                    </p:animEffect>
                                    <p:anim calcmode="lin" valueType="num">
                                      <p:cBhvr>
                                        <p:cTn id="8" dur="800" decel="100000" fill="hold"/>
                                        <p:tgtEl>
                                          <p:spTgt spid="129026"/>
                                        </p:tgtEl>
                                        <p:attrNameLst>
                                          <p:attrName>style.rotation</p:attrName>
                                        </p:attrNameLst>
                                      </p:cBhvr>
                                      <p:tavLst>
                                        <p:tav tm="0">
                                          <p:val>
                                            <p:fltVal val="-90"/>
                                          </p:val>
                                        </p:tav>
                                        <p:tav tm="100000">
                                          <p:val>
                                            <p:fltVal val="0"/>
                                          </p:val>
                                        </p:tav>
                                      </p:tavLst>
                                    </p:anim>
                                    <p:anim calcmode="lin" valueType="num">
                                      <p:cBhvr>
                                        <p:cTn id="9" dur="800" decel="100000" fill="hold"/>
                                        <p:tgtEl>
                                          <p:spTgt spid="129026"/>
                                        </p:tgtEl>
                                        <p:attrNameLst>
                                          <p:attrName>ppt_x</p:attrName>
                                        </p:attrNameLst>
                                      </p:cBhvr>
                                      <p:tavLst>
                                        <p:tav tm="0">
                                          <p:val>
                                            <p:strVal val="#ppt_x+0.4"/>
                                          </p:val>
                                        </p:tav>
                                        <p:tav tm="100000">
                                          <p:val>
                                            <p:strVal val="#ppt_x-0.05"/>
                                          </p:val>
                                        </p:tav>
                                      </p:tavLst>
                                    </p:anim>
                                    <p:anim calcmode="lin" valueType="num">
                                      <p:cBhvr>
                                        <p:cTn id="10" dur="800" decel="100000" fill="hold"/>
                                        <p:tgtEl>
                                          <p:spTgt spid="1290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290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2902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29027">
                                            <p:txEl>
                                              <p:pRg st="0" end="0"/>
                                            </p:txEl>
                                          </p:spTgt>
                                        </p:tgtEl>
                                        <p:attrNameLst>
                                          <p:attrName>style.visibility</p:attrName>
                                        </p:attrNameLst>
                                      </p:cBhvr>
                                      <p:to>
                                        <p:strVal val="visible"/>
                                      </p:to>
                                    </p:set>
                                    <p:animEffect transition="in" filter="fade">
                                      <p:cBhvr>
                                        <p:cTn id="17" dur="1000"/>
                                        <p:tgtEl>
                                          <p:spTgt spid="129027">
                                            <p:txEl>
                                              <p:pRg st="0" end="0"/>
                                            </p:txEl>
                                          </p:spTgt>
                                        </p:tgtEl>
                                      </p:cBhvr>
                                    </p:animEffect>
                                    <p:anim calcmode="lin" valueType="num">
                                      <p:cBhvr>
                                        <p:cTn id="18" dur="1000" fill="hold"/>
                                        <p:tgtEl>
                                          <p:spTgt spid="1290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290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29027">
                                            <p:txEl>
                                              <p:pRg st="2" end="2"/>
                                            </p:txEl>
                                          </p:spTgt>
                                        </p:tgtEl>
                                        <p:attrNameLst>
                                          <p:attrName>style.visibility</p:attrName>
                                        </p:attrNameLst>
                                      </p:cBhvr>
                                      <p:to>
                                        <p:strVal val="visible"/>
                                      </p:to>
                                    </p:set>
                                    <p:animEffect transition="in" filter="fade">
                                      <p:cBhvr>
                                        <p:cTn id="24" dur="1000"/>
                                        <p:tgtEl>
                                          <p:spTgt spid="129027">
                                            <p:txEl>
                                              <p:pRg st="2" end="2"/>
                                            </p:txEl>
                                          </p:spTgt>
                                        </p:tgtEl>
                                      </p:cBhvr>
                                    </p:animEffect>
                                    <p:anim calcmode="lin" valueType="num">
                                      <p:cBhvr>
                                        <p:cTn id="25" dur="1000" fill="hold"/>
                                        <p:tgtEl>
                                          <p:spTgt spid="129027">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12902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129027">
                                            <p:txEl>
                                              <p:pRg st="4" end="4"/>
                                            </p:txEl>
                                          </p:spTgt>
                                        </p:tgtEl>
                                        <p:attrNameLst>
                                          <p:attrName>style.visibility</p:attrName>
                                        </p:attrNameLst>
                                      </p:cBhvr>
                                      <p:to>
                                        <p:strVal val="visible"/>
                                      </p:to>
                                    </p:set>
                                    <p:animEffect transition="in" filter="fade">
                                      <p:cBhvr>
                                        <p:cTn id="31" dur="1000"/>
                                        <p:tgtEl>
                                          <p:spTgt spid="129027">
                                            <p:txEl>
                                              <p:pRg st="4" end="4"/>
                                            </p:txEl>
                                          </p:spTgt>
                                        </p:tgtEl>
                                      </p:cBhvr>
                                    </p:animEffect>
                                    <p:anim calcmode="lin" valueType="num">
                                      <p:cBhvr>
                                        <p:cTn id="32" dur="1000" fill="hold"/>
                                        <p:tgtEl>
                                          <p:spTgt spid="129027">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12902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129027">
                                            <p:txEl>
                                              <p:pRg st="5" end="5"/>
                                            </p:txEl>
                                          </p:spTgt>
                                        </p:tgtEl>
                                        <p:attrNameLst>
                                          <p:attrName>style.visibility</p:attrName>
                                        </p:attrNameLst>
                                      </p:cBhvr>
                                      <p:to>
                                        <p:strVal val="visible"/>
                                      </p:to>
                                    </p:set>
                                    <p:animEffect transition="in" filter="fade">
                                      <p:cBhvr>
                                        <p:cTn id="38" dur="1000"/>
                                        <p:tgtEl>
                                          <p:spTgt spid="129027">
                                            <p:txEl>
                                              <p:pRg st="5" end="5"/>
                                            </p:txEl>
                                          </p:spTgt>
                                        </p:tgtEl>
                                      </p:cBhvr>
                                    </p:animEffect>
                                    <p:anim calcmode="lin" valueType="num">
                                      <p:cBhvr>
                                        <p:cTn id="39" dur="1000" fill="hold"/>
                                        <p:tgtEl>
                                          <p:spTgt spid="129027">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12902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129027">
                                            <p:txEl>
                                              <p:pRg st="6" end="6"/>
                                            </p:txEl>
                                          </p:spTgt>
                                        </p:tgtEl>
                                        <p:attrNameLst>
                                          <p:attrName>style.visibility</p:attrName>
                                        </p:attrNameLst>
                                      </p:cBhvr>
                                      <p:to>
                                        <p:strVal val="visible"/>
                                      </p:to>
                                    </p:set>
                                    <p:animEffect transition="in" filter="fade">
                                      <p:cBhvr>
                                        <p:cTn id="45" dur="1000"/>
                                        <p:tgtEl>
                                          <p:spTgt spid="129027">
                                            <p:txEl>
                                              <p:pRg st="6" end="6"/>
                                            </p:txEl>
                                          </p:spTgt>
                                        </p:tgtEl>
                                      </p:cBhvr>
                                    </p:animEffect>
                                    <p:anim calcmode="lin" valueType="num">
                                      <p:cBhvr>
                                        <p:cTn id="46" dur="1000" fill="hold"/>
                                        <p:tgtEl>
                                          <p:spTgt spid="129027">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12902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29027">
                                            <p:txEl>
                                              <p:pRg st="7" end="7"/>
                                            </p:txEl>
                                          </p:spTgt>
                                        </p:tgtEl>
                                        <p:attrNameLst>
                                          <p:attrName>style.visibility</p:attrName>
                                        </p:attrNameLst>
                                      </p:cBhvr>
                                      <p:to>
                                        <p:strVal val="visible"/>
                                      </p:to>
                                    </p:set>
                                    <p:animEffect transition="in" filter="fade">
                                      <p:cBhvr>
                                        <p:cTn id="52" dur="1000"/>
                                        <p:tgtEl>
                                          <p:spTgt spid="129027">
                                            <p:txEl>
                                              <p:pRg st="7" end="7"/>
                                            </p:txEl>
                                          </p:spTgt>
                                        </p:tgtEl>
                                      </p:cBhvr>
                                    </p:animEffect>
                                    <p:anim calcmode="lin" valueType="num">
                                      <p:cBhvr>
                                        <p:cTn id="53" dur="1000" fill="hold"/>
                                        <p:tgtEl>
                                          <p:spTgt spid="129027">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12902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6" grpId="0"/>
      <p:bldP spid="129027" grpId="0" build="p"/>
    </p:bld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1" name="Rectangle 3">
            <a:extLst>
              <a:ext uri="{FF2B5EF4-FFF2-40B4-BE49-F238E27FC236}">
                <a16:creationId xmlns:a16="http://schemas.microsoft.com/office/drawing/2014/main" id="{C7C64939-AADE-4970-A781-B230E42F033B}"/>
              </a:ext>
            </a:extLst>
          </p:cNvPr>
          <p:cNvSpPr>
            <a:spLocks noGrp="1" noChangeArrowheads="1"/>
          </p:cNvSpPr>
          <p:nvPr>
            <p:ph type="body" idx="1"/>
          </p:nvPr>
        </p:nvSpPr>
        <p:spPr>
          <a:xfrm>
            <a:off x="457200" y="304800"/>
            <a:ext cx="8229600" cy="5826125"/>
          </a:xfrm>
        </p:spPr>
        <p:txBody>
          <a:bodyPr/>
          <a:lstStyle/>
          <a:p>
            <a:pPr>
              <a:lnSpc>
                <a:spcPct val="90000"/>
              </a:lnSpc>
              <a:buFontTx/>
              <a:buNone/>
            </a:pPr>
            <a:r>
              <a:rPr lang="en-US" altLang="en-US" sz="2800">
                <a:solidFill>
                  <a:schemeClr val="hlink"/>
                </a:solidFill>
              </a:rPr>
              <a:t>Rad</a:t>
            </a:r>
            <a:r>
              <a:rPr lang="en-US" altLang="en-US" sz="2800"/>
              <a:t> dapat diberikan ke semua ash-habul furudl kecuali suami atau isteri (kecuali ada ketentuan lain). Diantara orang-orang yang berhak memperoleh Rad, a.l. :</a:t>
            </a:r>
          </a:p>
          <a:p>
            <a:pPr>
              <a:lnSpc>
                <a:spcPct val="90000"/>
              </a:lnSpc>
              <a:buFontTx/>
              <a:buNone/>
            </a:pPr>
            <a:r>
              <a:rPr lang="en-US" altLang="en-US" sz="2800"/>
              <a:t>	1. Anak perempuan</a:t>
            </a:r>
          </a:p>
          <a:p>
            <a:pPr>
              <a:lnSpc>
                <a:spcPct val="90000"/>
              </a:lnSpc>
              <a:buFontTx/>
              <a:buNone/>
            </a:pPr>
            <a:r>
              <a:rPr lang="en-US" altLang="en-US" sz="2800"/>
              <a:t>	2. Cucu perempuan dari anak laki-laki</a:t>
            </a:r>
          </a:p>
          <a:p>
            <a:pPr>
              <a:lnSpc>
                <a:spcPct val="90000"/>
              </a:lnSpc>
              <a:buFontTx/>
              <a:buNone/>
            </a:pPr>
            <a:r>
              <a:rPr lang="en-US" altLang="en-US" sz="2800"/>
              <a:t>	3. Saudara perempuan sekandung</a:t>
            </a:r>
          </a:p>
          <a:p>
            <a:pPr>
              <a:lnSpc>
                <a:spcPct val="90000"/>
              </a:lnSpc>
              <a:buFontTx/>
              <a:buNone/>
            </a:pPr>
            <a:r>
              <a:rPr lang="en-US" altLang="en-US" sz="2800"/>
              <a:t>	4. Saudara perempuan se-ayah</a:t>
            </a:r>
          </a:p>
          <a:p>
            <a:pPr>
              <a:lnSpc>
                <a:spcPct val="90000"/>
              </a:lnSpc>
              <a:buFontTx/>
              <a:buNone/>
            </a:pPr>
            <a:r>
              <a:rPr lang="en-US" altLang="en-US" sz="2800"/>
              <a:t>	5. I b u</a:t>
            </a:r>
          </a:p>
          <a:p>
            <a:pPr>
              <a:lnSpc>
                <a:spcPct val="90000"/>
              </a:lnSpc>
              <a:buFontTx/>
              <a:buNone/>
            </a:pPr>
            <a:r>
              <a:rPr lang="en-US" altLang="en-US" sz="2800"/>
              <a:t>	6. Nenek sahih</a:t>
            </a:r>
          </a:p>
          <a:p>
            <a:pPr>
              <a:lnSpc>
                <a:spcPct val="90000"/>
              </a:lnSpc>
              <a:buFontTx/>
              <a:buNone/>
            </a:pPr>
            <a:r>
              <a:rPr lang="en-US" altLang="en-US" sz="2800"/>
              <a:t>	7. Saudara perempuan se-ibu</a:t>
            </a:r>
          </a:p>
          <a:p>
            <a:pPr>
              <a:lnSpc>
                <a:spcPct val="90000"/>
              </a:lnSpc>
              <a:buFontTx/>
              <a:buNone/>
            </a:pPr>
            <a:r>
              <a:rPr lang="en-US" altLang="en-US" sz="2800"/>
              <a:t>	8. Saudara laki-laki se-ibu.</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0051">
                                            <p:txEl>
                                              <p:pRg st="0" end="0"/>
                                            </p:txEl>
                                          </p:spTgt>
                                        </p:tgtEl>
                                        <p:attrNameLst>
                                          <p:attrName>style.visibility</p:attrName>
                                        </p:attrNameLst>
                                      </p:cBhvr>
                                      <p:to>
                                        <p:strVal val="visible"/>
                                      </p:to>
                                    </p:set>
                                    <p:animEffect transition="in" filter="fade">
                                      <p:cBhvr>
                                        <p:cTn id="7" dur="1000"/>
                                        <p:tgtEl>
                                          <p:spTgt spid="130051">
                                            <p:txEl>
                                              <p:pRg st="0" end="0"/>
                                            </p:txEl>
                                          </p:spTgt>
                                        </p:tgtEl>
                                      </p:cBhvr>
                                    </p:animEffect>
                                    <p:anim calcmode="lin" valueType="num">
                                      <p:cBhvr>
                                        <p:cTn id="8" dur="1000" fill="hold"/>
                                        <p:tgtEl>
                                          <p:spTgt spid="130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005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0051">
                                            <p:txEl>
                                              <p:pRg st="1" end="1"/>
                                            </p:txEl>
                                          </p:spTgt>
                                        </p:tgtEl>
                                        <p:attrNameLst>
                                          <p:attrName>style.visibility</p:attrName>
                                        </p:attrNameLst>
                                      </p:cBhvr>
                                      <p:to>
                                        <p:strVal val="visible"/>
                                      </p:to>
                                    </p:set>
                                    <p:animEffect transition="in" filter="fade">
                                      <p:cBhvr>
                                        <p:cTn id="14" dur="1000"/>
                                        <p:tgtEl>
                                          <p:spTgt spid="130051">
                                            <p:txEl>
                                              <p:pRg st="1" end="1"/>
                                            </p:txEl>
                                          </p:spTgt>
                                        </p:tgtEl>
                                      </p:cBhvr>
                                    </p:animEffect>
                                    <p:anim calcmode="lin" valueType="num">
                                      <p:cBhvr>
                                        <p:cTn id="15" dur="1000" fill="hold"/>
                                        <p:tgtEl>
                                          <p:spTgt spid="13005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005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30051">
                                            <p:txEl>
                                              <p:pRg st="2" end="2"/>
                                            </p:txEl>
                                          </p:spTgt>
                                        </p:tgtEl>
                                        <p:attrNameLst>
                                          <p:attrName>style.visibility</p:attrName>
                                        </p:attrNameLst>
                                      </p:cBhvr>
                                      <p:to>
                                        <p:strVal val="visible"/>
                                      </p:to>
                                    </p:set>
                                    <p:animEffect transition="in" filter="fade">
                                      <p:cBhvr>
                                        <p:cTn id="21" dur="1000"/>
                                        <p:tgtEl>
                                          <p:spTgt spid="130051">
                                            <p:txEl>
                                              <p:pRg st="2" end="2"/>
                                            </p:txEl>
                                          </p:spTgt>
                                        </p:tgtEl>
                                      </p:cBhvr>
                                    </p:animEffect>
                                    <p:anim calcmode="lin" valueType="num">
                                      <p:cBhvr>
                                        <p:cTn id="22" dur="1000" fill="hold"/>
                                        <p:tgtEl>
                                          <p:spTgt spid="13005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0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30051">
                                            <p:txEl>
                                              <p:pRg st="3" end="3"/>
                                            </p:txEl>
                                          </p:spTgt>
                                        </p:tgtEl>
                                        <p:attrNameLst>
                                          <p:attrName>style.visibility</p:attrName>
                                        </p:attrNameLst>
                                      </p:cBhvr>
                                      <p:to>
                                        <p:strVal val="visible"/>
                                      </p:to>
                                    </p:set>
                                    <p:animEffect transition="in" filter="fade">
                                      <p:cBhvr>
                                        <p:cTn id="28" dur="1000"/>
                                        <p:tgtEl>
                                          <p:spTgt spid="130051">
                                            <p:txEl>
                                              <p:pRg st="3" end="3"/>
                                            </p:txEl>
                                          </p:spTgt>
                                        </p:tgtEl>
                                      </p:cBhvr>
                                    </p:animEffect>
                                    <p:anim calcmode="lin" valueType="num">
                                      <p:cBhvr>
                                        <p:cTn id="29" dur="1000" fill="hold"/>
                                        <p:tgtEl>
                                          <p:spTgt spid="13005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005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30051">
                                            <p:txEl>
                                              <p:pRg st="4" end="4"/>
                                            </p:txEl>
                                          </p:spTgt>
                                        </p:tgtEl>
                                        <p:attrNameLst>
                                          <p:attrName>style.visibility</p:attrName>
                                        </p:attrNameLst>
                                      </p:cBhvr>
                                      <p:to>
                                        <p:strVal val="visible"/>
                                      </p:to>
                                    </p:set>
                                    <p:animEffect transition="in" filter="fade">
                                      <p:cBhvr>
                                        <p:cTn id="35" dur="1000"/>
                                        <p:tgtEl>
                                          <p:spTgt spid="130051">
                                            <p:txEl>
                                              <p:pRg st="4" end="4"/>
                                            </p:txEl>
                                          </p:spTgt>
                                        </p:tgtEl>
                                      </p:cBhvr>
                                    </p:animEffect>
                                    <p:anim calcmode="lin" valueType="num">
                                      <p:cBhvr>
                                        <p:cTn id="36" dur="1000" fill="hold"/>
                                        <p:tgtEl>
                                          <p:spTgt spid="13005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00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30051">
                                            <p:txEl>
                                              <p:pRg st="5" end="5"/>
                                            </p:txEl>
                                          </p:spTgt>
                                        </p:tgtEl>
                                        <p:attrNameLst>
                                          <p:attrName>style.visibility</p:attrName>
                                        </p:attrNameLst>
                                      </p:cBhvr>
                                      <p:to>
                                        <p:strVal val="visible"/>
                                      </p:to>
                                    </p:set>
                                    <p:animEffect transition="in" filter="fade">
                                      <p:cBhvr>
                                        <p:cTn id="42" dur="1000"/>
                                        <p:tgtEl>
                                          <p:spTgt spid="130051">
                                            <p:txEl>
                                              <p:pRg st="5" end="5"/>
                                            </p:txEl>
                                          </p:spTgt>
                                        </p:tgtEl>
                                      </p:cBhvr>
                                    </p:animEffect>
                                    <p:anim calcmode="lin" valueType="num">
                                      <p:cBhvr>
                                        <p:cTn id="43" dur="1000" fill="hold"/>
                                        <p:tgtEl>
                                          <p:spTgt spid="13005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300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30051">
                                            <p:txEl>
                                              <p:pRg st="6" end="6"/>
                                            </p:txEl>
                                          </p:spTgt>
                                        </p:tgtEl>
                                        <p:attrNameLst>
                                          <p:attrName>style.visibility</p:attrName>
                                        </p:attrNameLst>
                                      </p:cBhvr>
                                      <p:to>
                                        <p:strVal val="visible"/>
                                      </p:to>
                                    </p:set>
                                    <p:animEffect transition="in" filter="fade">
                                      <p:cBhvr>
                                        <p:cTn id="49" dur="1000"/>
                                        <p:tgtEl>
                                          <p:spTgt spid="130051">
                                            <p:txEl>
                                              <p:pRg st="6" end="6"/>
                                            </p:txEl>
                                          </p:spTgt>
                                        </p:tgtEl>
                                      </p:cBhvr>
                                    </p:animEffect>
                                    <p:anim calcmode="lin" valueType="num">
                                      <p:cBhvr>
                                        <p:cTn id="50" dur="1000" fill="hold"/>
                                        <p:tgtEl>
                                          <p:spTgt spid="13005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3005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130051">
                                            <p:txEl>
                                              <p:pRg st="7" end="7"/>
                                            </p:txEl>
                                          </p:spTgt>
                                        </p:tgtEl>
                                        <p:attrNameLst>
                                          <p:attrName>style.visibility</p:attrName>
                                        </p:attrNameLst>
                                      </p:cBhvr>
                                      <p:to>
                                        <p:strVal val="visible"/>
                                      </p:to>
                                    </p:set>
                                    <p:animEffect transition="in" filter="fade">
                                      <p:cBhvr>
                                        <p:cTn id="56" dur="1000"/>
                                        <p:tgtEl>
                                          <p:spTgt spid="130051">
                                            <p:txEl>
                                              <p:pRg st="7" end="7"/>
                                            </p:txEl>
                                          </p:spTgt>
                                        </p:tgtEl>
                                      </p:cBhvr>
                                    </p:animEffect>
                                    <p:anim calcmode="lin" valueType="num">
                                      <p:cBhvr>
                                        <p:cTn id="57" dur="1000" fill="hold"/>
                                        <p:tgtEl>
                                          <p:spTgt spid="13005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13005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130051">
                                            <p:txEl>
                                              <p:pRg st="8" end="8"/>
                                            </p:txEl>
                                          </p:spTgt>
                                        </p:tgtEl>
                                        <p:attrNameLst>
                                          <p:attrName>style.visibility</p:attrName>
                                        </p:attrNameLst>
                                      </p:cBhvr>
                                      <p:to>
                                        <p:strVal val="visible"/>
                                      </p:to>
                                    </p:set>
                                    <p:animEffect transition="in" filter="fade">
                                      <p:cBhvr>
                                        <p:cTn id="63" dur="1000"/>
                                        <p:tgtEl>
                                          <p:spTgt spid="130051">
                                            <p:txEl>
                                              <p:pRg st="8" end="8"/>
                                            </p:txEl>
                                          </p:spTgt>
                                        </p:tgtEl>
                                      </p:cBhvr>
                                    </p:animEffect>
                                    <p:anim calcmode="lin" valueType="num">
                                      <p:cBhvr>
                                        <p:cTn id="64" dur="1000" fill="hold"/>
                                        <p:tgtEl>
                                          <p:spTgt spid="130051">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13005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3AEFFE86-A3F1-4AD6-926E-005228F6A7C5}"/>
              </a:ext>
            </a:extLst>
          </p:cNvPr>
          <p:cNvSpPr>
            <a:spLocks noGrp="1" noChangeArrowheads="1"/>
          </p:cNvSpPr>
          <p:nvPr>
            <p:ph type="body" idx="1"/>
          </p:nvPr>
        </p:nvSpPr>
        <p:spPr>
          <a:xfrm>
            <a:off x="457200" y="457200"/>
            <a:ext cx="8229600" cy="5668963"/>
          </a:xfrm>
        </p:spPr>
        <p:txBody>
          <a:bodyPr/>
          <a:lstStyle/>
          <a:p>
            <a:pPr>
              <a:lnSpc>
                <a:spcPct val="80000"/>
              </a:lnSpc>
              <a:buFontTx/>
              <a:buNone/>
            </a:pPr>
            <a:r>
              <a:rPr lang="en-US" altLang="en-US" sz="2800"/>
              <a:t>4. MAHKUM ALAIHI, yaitu orang mukallaf (dewa-sa), dimana perbuatannya menjadi tempat ber-lakunya hukum Allah dan firman-Nya (subyek hukum). Misalnya wajibnya shalat hanya untuk orang yang telah mukallaf (dewasa) bukan di-peruntukkan bagi anak-anak atau orang gila, dsb. </a:t>
            </a:r>
          </a:p>
          <a:p>
            <a:pPr>
              <a:lnSpc>
                <a:spcPct val="80000"/>
              </a:lnSpc>
              <a:buFontTx/>
              <a:buNone/>
            </a:pPr>
            <a:r>
              <a:rPr lang="en-US" altLang="en-US" sz="2800"/>
              <a:t>5. AZIMAH DAN RUKHSOH</a:t>
            </a:r>
          </a:p>
          <a:p>
            <a:pPr>
              <a:lnSpc>
                <a:spcPct val="80000"/>
              </a:lnSpc>
              <a:buFontTx/>
              <a:buNone/>
            </a:pPr>
            <a:r>
              <a:rPr lang="en-US" altLang="en-US" sz="2800"/>
              <a:t>	</a:t>
            </a:r>
            <a:r>
              <a:rPr lang="en-US" altLang="en-US" sz="2800" u="sng"/>
              <a:t>Azimah</a:t>
            </a:r>
            <a:r>
              <a:rPr lang="en-US" altLang="en-US" sz="2800"/>
              <a:t>, ialah peraturan agama yang pokok dan berlaku umum sejak dari semula. Sedangkan </a:t>
            </a:r>
          </a:p>
          <a:p>
            <a:pPr>
              <a:lnSpc>
                <a:spcPct val="80000"/>
              </a:lnSpc>
              <a:buFontTx/>
              <a:buNone/>
            </a:pPr>
            <a:r>
              <a:rPr lang="en-US" altLang="en-US" sz="2800"/>
              <a:t>	</a:t>
            </a:r>
            <a:r>
              <a:rPr lang="en-US" altLang="en-US" sz="2800" u="sng"/>
              <a:t>Rukhsoh</a:t>
            </a:r>
            <a:r>
              <a:rPr lang="en-US" altLang="en-US" sz="2800"/>
              <a:t>, ialah peraturan tambahan yang dijalan kan berhubungan dengan adanya hal-hal yang memberatkan, sebagai pengacualian dari pera-turan-peraturan pokok  </a:t>
            </a:r>
          </a:p>
        </p:txBody>
      </p:sp>
    </p:spTree>
  </p:cSld>
  <p:clrMapOvr>
    <a:masterClrMapping/>
  </p:clrMapOvr>
  <p:transition>
    <p:push dir="r"/>
  </p:transition>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295092A5-0AFA-4C3B-9242-0533CEA07FFF}"/>
              </a:ext>
            </a:extLst>
          </p:cNvPr>
          <p:cNvSpPr>
            <a:spLocks noGrp="1" noChangeArrowheads="1"/>
          </p:cNvSpPr>
          <p:nvPr>
            <p:ph type="title"/>
          </p:nvPr>
        </p:nvSpPr>
        <p:spPr>
          <a:xfrm>
            <a:off x="457200" y="292100"/>
            <a:ext cx="8229600" cy="681038"/>
          </a:xfrm>
        </p:spPr>
        <p:txBody>
          <a:bodyPr/>
          <a:lstStyle/>
          <a:p>
            <a:r>
              <a:rPr lang="en-US" altLang="en-US" sz="3400"/>
              <a:t>HUKUM WARIS BANCI (KHUNTSA)</a:t>
            </a:r>
          </a:p>
        </p:txBody>
      </p:sp>
      <p:sp>
        <p:nvSpPr>
          <p:cNvPr id="131075" name="Rectangle 3">
            <a:extLst>
              <a:ext uri="{FF2B5EF4-FFF2-40B4-BE49-F238E27FC236}">
                <a16:creationId xmlns:a16="http://schemas.microsoft.com/office/drawing/2014/main" id="{0CD37192-7F69-4207-9F17-8E85F56C8DBF}"/>
              </a:ext>
            </a:extLst>
          </p:cNvPr>
          <p:cNvSpPr>
            <a:spLocks noGrp="1" noChangeArrowheads="1"/>
          </p:cNvSpPr>
          <p:nvPr>
            <p:ph type="body" idx="1"/>
          </p:nvPr>
        </p:nvSpPr>
        <p:spPr>
          <a:xfrm>
            <a:off x="457200" y="914400"/>
            <a:ext cx="8229600" cy="5562600"/>
          </a:xfrm>
        </p:spPr>
        <p:txBody>
          <a:bodyPr/>
          <a:lstStyle/>
          <a:p>
            <a:pPr>
              <a:lnSpc>
                <a:spcPct val="80000"/>
              </a:lnSpc>
              <a:buFontTx/>
              <a:buNone/>
            </a:pPr>
            <a:r>
              <a:rPr lang="en-US" altLang="en-US" sz="2400"/>
              <a:t>Khuntsa, menurut istilah ialah seseorang yang memiliki ke-lamin dua atau sama sekali tidak memiliki kelamin, da-lam hal ini statusnya tidak jelas, apakah ia dihukumkan laki-laki atau perempuan ? Orang-orang yang demikian dalam istilah hukum Islam disebut dengan </a:t>
            </a:r>
            <a:r>
              <a:rPr lang="en-US" altLang="en-US" sz="2400" i="1"/>
              <a:t>“Khuntsa Musykil”  </a:t>
            </a:r>
            <a:r>
              <a:rPr lang="en-US" altLang="en-US" sz="2400"/>
              <a:t>(Banci yang sulit ditentukan statusnya).</a:t>
            </a:r>
          </a:p>
          <a:p>
            <a:pPr>
              <a:lnSpc>
                <a:spcPct val="80000"/>
              </a:lnSpc>
              <a:buFontTx/>
              <a:buNone/>
            </a:pPr>
            <a:r>
              <a:rPr lang="en-US" altLang="en-US" sz="2400"/>
              <a:t>Bagian waris banci seperti ini adalah :</a:t>
            </a:r>
          </a:p>
          <a:p>
            <a:pPr>
              <a:lnSpc>
                <a:spcPct val="80000"/>
              </a:lnSpc>
            </a:pPr>
            <a:r>
              <a:rPr lang="en-US" altLang="en-US" sz="2400"/>
              <a:t>Ulama Hanafiyah berpendapat, ia memperoleh bagian yang paling sedikit dari bagian haknya yang jelas.</a:t>
            </a:r>
          </a:p>
          <a:p>
            <a:pPr>
              <a:lnSpc>
                <a:spcPct val="80000"/>
              </a:lnSpc>
            </a:pPr>
            <a:r>
              <a:rPr lang="en-US" altLang="en-US" sz="2400"/>
              <a:t>Ulama Syafiiyah menyatakan, masing-masing ahli warits dan khuntsa diberi bagian minimal dari status yang diya-kini, baru apabila sudah jelas dikembalikan ke kejelasan statusnya tersebut.</a:t>
            </a:r>
          </a:p>
          <a:p>
            <a:pPr>
              <a:lnSpc>
                <a:spcPct val="80000"/>
              </a:lnSpc>
            </a:pPr>
            <a:r>
              <a:rPr lang="en-US" altLang="en-US" sz="2400"/>
              <a:t>Ulama Malikiyah menyatakan, ia memperoleh bagian se-besar pertengahan antara bagian laki-laki dan bagian pe rempuan.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131074"/>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131075">
                                            <p:txEl>
                                              <p:pRg st="0" end="0"/>
                                            </p:txEl>
                                          </p:spTgt>
                                        </p:tgtEl>
                                        <p:attrNameLst>
                                          <p:attrName>style.visibility</p:attrName>
                                        </p:attrNameLst>
                                      </p:cBhvr>
                                      <p:to>
                                        <p:strVal val="visible"/>
                                      </p:to>
                                    </p:set>
                                    <p:animEffect transition="in" filter="fade">
                                      <p:cBhvr>
                                        <p:cTn id="11" dur="1000">
                                          <p:stCondLst>
                                            <p:cond delay="0"/>
                                          </p:stCondLst>
                                        </p:cTn>
                                        <p:tgtEl>
                                          <p:spTgt spid="131075">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1075">
                                            <p:txEl>
                                              <p:pRg st="1" end="1"/>
                                            </p:txEl>
                                          </p:spTgt>
                                        </p:tgtEl>
                                        <p:attrNameLst>
                                          <p:attrName>style.visibility</p:attrName>
                                        </p:attrNameLst>
                                      </p:cBhvr>
                                      <p:to>
                                        <p:strVal val="visible"/>
                                      </p:to>
                                    </p:set>
                                    <p:animEffect transition="in" filter="fade">
                                      <p:cBhvr>
                                        <p:cTn id="16" dur="1000">
                                          <p:stCondLst>
                                            <p:cond delay="0"/>
                                          </p:stCondLst>
                                        </p:cTn>
                                        <p:tgtEl>
                                          <p:spTgt spid="1310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31075">
                                            <p:txEl>
                                              <p:pRg st="2" end="2"/>
                                            </p:txEl>
                                          </p:spTgt>
                                        </p:tgtEl>
                                        <p:attrNameLst>
                                          <p:attrName>style.visibility</p:attrName>
                                        </p:attrNameLst>
                                      </p:cBhvr>
                                      <p:to>
                                        <p:strVal val="visible"/>
                                      </p:to>
                                    </p:set>
                                    <p:animEffect transition="in" filter="fade">
                                      <p:cBhvr>
                                        <p:cTn id="21" dur="1000">
                                          <p:stCondLst>
                                            <p:cond delay="0"/>
                                          </p:stCondLst>
                                        </p:cTn>
                                        <p:tgtEl>
                                          <p:spTgt spid="13107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31075">
                                            <p:txEl>
                                              <p:pRg st="3" end="3"/>
                                            </p:txEl>
                                          </p:spTgt>
                                        </p:tgtEl>
                                        <p:attrNameLst>
                                          <p:attrName>style.visibility</p:attrName>
                                        </p:attrNameLst>
                                      </p:cBhvr>
                                      <p:to>
                                        <p:strVal val="visible"/>
                                      </p:to>
                                    </p:set>
                                    <p:animEffect transition="in" filter="fade">
                                      <p:cBhvr>
                                        <p:cTn id="26" dur="1000">
                                          <p:stCondLst>
                                            <p:cond delay="0"/>
                                          </p:stCondLst>
                                        </p:cTn>
                                        <p:tgtEl>
                                          <p:spTgt spid="131075">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1075">
                                            <p:txEl>
                                              <p:pRg st="4" end="4"/>
                                            </p:txEl>
                                          </p:spTgt>
                                        </p:tgtEl>
                                        <p:attrNameLst>
                                          <p:attrName>style.visibility</p:attrName>
                                        </p:attrNameLst>
                                      </p:cBhvr>
                                      <p:to>
                                        <p:strVal val="visible"/>
                                      </p:to>
                                    </p:set>
                                    <p:animEffect transition="in" filter="fade">
                                      <p:cBhvr>
                                        <p:cTn id="31" dur="1000">
                                          <p:stCondLst>
                                            <p:cond delay="0"/>
                                          </p:stCondLst>
                                        </p:cTn>
                                        <p:tgtEl>
                                          <p:spTgt spid="131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p:bldP spid="131075" grpId="0" build="p"/>
    </p:bld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3" name="Rectangle 3">
            <a:extLst>
              <a:ext uri="{FF2B5EF4-FFF2-40B4-BE49-F238E27FC236}">
                <a16:creationId xmlns:a16="http://schemas.microsoft.com/office/drawing/2014/main" id="{8F9A3112-972A-415E-B0B9-94C4BAC99397}"/>
              </a:ext>
            </a:extLst>
          </p:cNvPr>
          <p:cNvSpPr>
            <a:spLocks noGrp="1" noChangeArrowheads="1"/>
          </p:cNvSpPr>
          <p:nvPr>
            <p:ph type="body" idx="1"/>
          </p:nvPr>
        </p:nvSpPr>
        <p:spPr>
          <a:xfrm>
            <a:off x="457200" y="381000"/>
            <a:ext cx="8229600" cy="5749925"/>
          </a:xfrm>
        </p:spPr>
        <p:txBody>
          <a:bodyPr/>
          <a:lstStyle/>
          <a:p>
            <a:pPr>
              <a:buFontTx/>
              <a:buNone/>
            </a:pPr>
            <a:r>
              <a:rPr lang="en-US" altLang="en-US"/>
              <a:t>Sedangkan seseorang yang secara fisik/ jas-maninya laki-laki atau perempuan, namun perilakunya bertolak belakang dari jasma-ninya tersebut. Banci (khuntsa) semacam ini dalam hukum Islam biasa disebut de-ngan banci (khuntsa) </a:t>
            </a:r>
            <a:r>
              <a:rPr lang="en-US" altLang="en-US" i="1"/>
              <a:t>Ghoir Musykil </a:t>
            </a:r>
            <a:r>
              <a:rPr lang="en-US" altLang="en-US"/>
              <a:t>(banci yang mudah ditentukan statusnya -&gt; laki-laki atau perempuan), maka kewarisan banci semacam ini berlaku sesuai kejelas-an status mereka masing-masing (laki-laki atau perempuan secara fisik)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Effect transition="in" filter="fade">
                                      <p:cBhvr>
                                        <p:cTn id="7" dur="1000"/>
                                        <p:tgtEl>
                                          <p:spTgt spid="133123">
                                            <p:txEl>
                                              <p:pRg st="0" end="0"/>
                                            </p:txEl>
                                          </p:spTgt>
                                        </p:tgtEl>
                                      </p:cBhvr>
                                    </p:animEffect>
                                    <p:anim calcmode="lin" valueType="num">
                                      <p:cBhvr>
                                        <p:cTn id="8" dur="1000" fill="hold"/>
                                        <p:tgtEl>
                                          <p:spTgt spid="13312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3312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312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p:bld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D41F2FA4-01BF-4355-B212-E83F31D22C70}"/>
              </a:ext>
            </a:extLst>
          </p:cNvPr>
          <p:cNvSpPr>
            <a:spLocks noGrp="1" noChangeArrowheads="1"/>
          </p:cNvSpPr>
          <p:nvPr>
            <p:ph type="title"/>
          </p:nvPr>
        </p:nvSpPr>
        <p:spPr>
          <a:xfrm>
            <a:off x="457200" y="292100"/>
            <a:ext cx="8229600" cy="865188"/>
          </a:xfrm>
        </p:spPr>
        <p:txBody>
          <a:bodyPr/>
          <a:lstStyle/>
          <a:p>
            <a:r>
              <a:rPr lang="en-US" altLang="en-US" sz="3400"/>
              <a:t>MASALAH KEWRISAN DZAWIL ARHAM</a:t>
            </a:r>
            <a:r>
              <a:rPr lang="en-US" altLang="en-US" sz="4000"/>
              <a:t> </a:t>
            </a:r>
          </a:p>
        </p:txBody>
      </p:sp>
      <p:sp>
        <p:nvSpPr>
          <p:cNvPr id="135171" name="Rectangle 3">
            <a:extLst>
              <a:ext uri="{FF2B5EF4-FFF2-40B4-BE49-F238E27FC236}">
                <a16:creationId xmlns:a16="http://schemas.microsoft.com/office/drawing/2014/main" id="{EE4AB978-7375-4779-A2BC-CD8EBAB86A91}"/>
              </a:ext>
            </a:extLst>
          </p:cNvPr>
          <p:cNvSpPr>
            <a:spLocks noGrp="1" noChangeArrowheads="1"/>
          </p:cNvSpPr>
          <p:nvPr>
            <p:ph type="body" idx="1"/>
          </p:nvPr>
        </p:nvSpPr>
        <p:spPr>
          <a:xfrm>
            <a:off x="457200" y="1371600"/>
            <a:ext cx="8229600" cy="4759325"/>
          </a:xfrm>
        </p:spPr>
        <p:txBody>
          <a:bodyPr/>
          <a:lstStyle/>
          <a:p>
            <a:pPr>
              <a:buFontTx/>
              <a:buNone/>
            </a:pPr>
            <a:r>
              <a:rPr lang="en-US" altLang="en-US" sz="2800"/>
              <a:t>DZAWIL ARHAM, ialah orang-orang yang secara hukum memiliki kekerabatan dengan orang yang meninggal, namun mereka bukanlah sebagai ahli waris. Secara istilah mereka bukanlah termasuk orang-orang mendapat bagian warits tertentu yang telah ditetapkan Al-Qur’an dan Hadits (ash-habul furudl), dan juga tidak terma-suk pada golong an ashobah. Beberapa penda-pat tentang masalah kewaritsan dzawil arham ini, seperti di bawah ini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35170"/>
                                        </p:tgtEl>
                                        <p:attrNameLst>
                                          <p:attrName>style.visibility</p:attrName>
                                        </p:attrNameLst>
                                      </p:cBhvr>
                                      <p:to>
                                        <p:strVal val="visible"/>
                                      </p:to>
                                    </p:set>
                                    <p:anim calcmode="lin" valueType="num">
                                      <p:cBhvr>
                                        <p:cTn id="7" dur="2000" fill="hold"/>
                                        <p:tgtEl>
                                          <p:spTgt spid="135170"/>
                                        </p:tgtEl>
                                        <p:attrNameLst>
                                          <p:attrName>ppt_w</p:attrName>
                                        </p:attrNameLst>
                                      </p:cBhvr>
                                      <p:tavLst>
                                        <p:tav tm="0">
                                          <p:val>
                                            <p:strVal val="#ppt_w*2.5"/>
                                          </p:val>
                                        </p:tav>
                                        <p:tav tm="100000">
                                          <p:val>
                                            <p:strVal val="#ppt_w"/>
                                          </p:val>
                                        </p:tav>
                                      </p:tavLst>
                                    </p:anim>
                                    <p:anim calcmode="lin" valueType="num">
                                      <p:cBhvr>
                                        <p:cTn id="8" dur="2000" fill="hold"/>
                                        <p:tgtEl>
                                          <p:spTgt spid="135170"/>
                                        </p:tgtEl>
                                        <p:attrNameLst>
                                          <p:attrName>ppt_h</p:attrName>
                                        </p:attrNameLst>
                                      </p:cBhvr>
                                      <p:tavLst>
                                        <p:tav tm="0">
                                          <p:val>
                                            <p:strVal val="#ppt_h"/>
                                          </p:val>
                                        </p:tav>
                                        <p:tav tm="100000">
                                          <p:val>
                                            <p:strVal val="#ppt_h"/>
                                          </p:val>
                                        </p:tav>
                                      </p:tavLst>
                                    </p:anim>
                                    <p:anim calcmode="lin" valueType="num">
                                      <p:cBhvr>
                                        <p:cTn id="9" dur="2000" fill="hold"/>
                                        <p:tgtEl>
                                          <p:spTgt spid="13517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3517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3517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35171">
                                            <p:txEl>
                                              <p:pRg st="0" end="0"/>
                                            </p:txEl>
                                          </p:spTgt>
                                        </p:tgtEl>
                                        <p:attrNameLst>
                                          <p:attrName>style.visibility</p:attrName>
                                        </p:attrNameLst>
                                      </p:cBhvr>
                                      <p:to>
                                        <p:strVal val="visible"/>
                                      </p:to>
                                    </p:set>
                                    <p:animEffect transition="in" filter="wipe(left)">
                                      <p:cBhvr>
                                        <p:cTn id="16" dur="500"/>
                                        <p:tgtEl>
                                          <p:spTgt spid="135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p:bldP spid="135171" grpId="0" build="p"/>
    </p:bld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5" name="Rectangle 3">
            <a:extLst>
              <a:ext uri="{FF2B5EF4-FFF2-40B4-BE49-F238E27FC236}">
                <a16:creationId xmlns:a16="http://schemas.microsoft.com/office/drawing/2014/main" id="{D8218F27-97DE-4097-BE73-F21C4855FF14}"/>
              </a:ext>
            </a:extLst>
          </p:cNvPr>
          <p:cNvSpPr>
            <a:spLocks noGrp="1" noChangeArrowheads="1"/>
          </p:cNvSpPr>
          <p:nvPr>
            <p:ph type="body" idx="1"/>
          </p:nvPr>
        </p:nvSpPr>
        <p:spPr>
          <a:xfrm>
            <a:off x="457200" y="228600"/>
            <a:ext cx="8229600" cy="5902325"/>
          </a:xfrm>
        </p:spPr>
        <p:txBody>
          <a:bodyPr/>
          <a:lstStyle/>
          <a:p>
            <a:pPr>
              <a:buFontTx/>
              <a:buNone/>
            </a:pPr>
            <a:r>
              <a:rPr lang="en-US" altLang="en-US"/>
              <a:t>Para ulama berbeda pendapat tentang dzawil arham ini, antara lain meliputi :</a:t>
            </a:r>
          </a:p>
          <a:p>
            <a:pPr>
              <a:buFontTx/>
              <a:buNone/>
            </a:pPr>
            <a:r>
              <a:rPr lang="en-US" altLang="en-US" i="1"/>
              <a:t>Golongan pertama, </a:t>
            </a:r>
            <a:r>
              <a:rPr lang="en-US" altLang="en-US"/>
              <a:t>orang yang menjadi keturunan si mati melalui jalur keturunan ke bawah, mereka itu ialah : (a) cucu dari anak perempuan dan terus ke bawah, baik laki-laki atau perempuan. (b) cicit dari cucu perempuan dari anak laki-laki dan terus ke bawah, baik laki-laki atau perempuan.</a:t>
            </a:r>
            <a:r>
              <a:rPr lang="en-US" altLang="en-US" i="1"/>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6195">
                                            <p:txEl>
                                              <p:pRg st="0" end="0"/>
                                            </p:txEl>
                                          </p:spTgt>
                                        </p:tgtEl>
                                        <p:attrNameLst>
                                          <p:attrName>style.visibility</p:attrName>
                                        </p:attrNameLst>
                                      </p:cBhvr>
                                      <p:to>
                                        <p:strVal val="visible"/>
                                      </p:to>
                                    </p:set>
                                    <p:animEffect transition="in" filter="fade">
                                      <p:cBhvr>
                                        <p:cTn id="7" dur="1000"/>
                                        <p:tgtEl>
                                          <p:spTgt spid="136195">
                                            <p:txEl>
                                              <p:pRg st="0" end="0"/>
                                            </p:txEl>
                                          </p:spTgt>
                                        </p:tgtEl>
                                      </p:cBhvr>
                                    </p:animEffect>
                                    <p:anim calcmode="lin" valueType="num">
                                      <p:cBhvr>
                                        <p:cTn id="8" dur="1000" fill="hold"/>
                                        <p:tgtEl>
                                          <p:spTgt spid="13619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3619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619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6195">
                                            <p:txEl>
                                              <p:pRg st="1" end="1"/>
                                            </p:txEl>
                                          </p:spTgt>
                                        </p:tgtEl>
                                        <p:attrNameLst>
                                          <p:attrName>style.visibility</p:attrName>
                                        </p:attrNameLst>
                                      </p:cBhvr>
                                      <p:to>
                                        <p:strVal val="visible"/>
                                      </p:to>
                                    </p:set>
                                    <p:animEffect transition="in" filter="fade">
                                      <p:cBhvr>
                                        <p:cTn id="15" dur="1000"/>
                                        <p:tgtEl>
                                          <p:spTgt spid="136195">
                                            <p:txEl>
                                              <p:pRg st="1" end="1"/>
                                            </p:txEl>
                                          </p:spTgt>
                                        </p:tgtEl>
                                      </p:cBhvr>
                                    </p:animEffect>
                                    <p:anim calcmode="lin" valueType="num">
                                      <p:cBhvr>
                                        <p:cTn id="16" dur="1000" fill="hold"/>
                                        <p:tgtEl>
                                          <p:spTgt spid="13619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3619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36195">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9" name="Rectangle 3">
            <a:extLst>
              <a:ext uri="{FF2B5EF4-FFF2-40B4-BE49-F238E27FC236}">
                <a16:creationId xmlns:a16="http://schemas.microsoft.com/office/drawing/2014/main" id="{B10F7D4E-4E3F-48D7-8FAB-F815B5FA8D3B}"/>
              </a:ext>
            </a:extLst>
          </p:cNvPr>
          <p:cNvSpPr>
            <a:spLocks noGrp="1" noChangeArrowheads="1"/>
          </p:cNvSpPr>
          <p:nvPr>
            <p:ph type="body" idx="1"/>
          </p:nvPr>
        </p:nvSpPr>
        <p:spPr>
          <a:xfrm>
            <a:off x="457200" y="381000"/>
            <a:ext cx="8229600" cy="5749925"/>
          </a:xfrm>
        </p:spPr>
        <p:txBody>
          <a:bodyPr/>
          <a:lstStyle/>
          <a:p>
            <a:pPr>
              <a:buFontTx/>
              <a:buNone/>
            </a:pPr>
            <a:r>
              <a:rPr lang="en-US" altLang="en-US" i="1"/>
              <a:t>Golongan kedua,</a:t>
            </a:r>
            <a:r>
              <a:rPr lang="en-US" altLang="en-US"/>
              <a:t> orang yang menjadi asal keturunan si mati (jalus keturunan ke atas). Mereka adalah : (a) kakek yang tidak shahih (tidak langsung) terus ke atas, seperti ayahnya ibu dan kakeknya ibu. (b) nenek yang tidak shahih (tidak langsung) terus ke atas, seperti ibu dari ayahnya ibu dan ibu dari ibunya ayah.</a:t>
            </a:r>
            <a:endParaRPr lang="en-US" altLang="en-US" i="1"/>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Effect transition="in" filter="fade">
                                      <p:cBhvr>
                                        <p:cTn id="7" dur="1000"/>
                                        <p:tgtEl>
                                          <p:spTgt spid="137219">
                                            <p:txEl>
                                              <p:pRg st="0" end="0"/>
                                            </p:txEl>
                                          </p:spTgt>
                                        </p:tgtEl>
                                      </p:cBhvr>
                                    </p:animEffect>
                                    <p:anim calcmode="lin" valueType="num">
                                      <p:cBhvr>
                                        <p:cTn id="8" dur="1000" fill="hold"/>
                                        <p:tgtEl>
                                          <p:spTgt spid="13721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721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p:bld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8243" name="Rectangle 3">
            <a:extLst>
              <a:ext uri="{FF2B5EF4-FFF2-40B4-BE49-F238E27FC236}">
                <a16:creationId xmlns:a16="http://schemas.microsoft.com/office/drawing/2014/main" id="{6D9CD9CB-0A22-4D89-B41D-D2B25EC3C69E}"/>
              </a:ext>
            </a:extLst>
          </p:cNvPr>
          <p:cNvSpPr>
            <a:spLocks noGrp="1" noChangeArrowheads="1"/>
          </p:cNvSpPr>
          <p:nvPr>
            <p:ph type="body" idx="1"/>
          </p:nvPr>
        </p:nvSpPr>
        <p:spPr>
          <a:xfrm>
            <a:off x="457200" y="228600"/>
            <a:ext cx="8382000" cy="6096000"/>
          </a:xfrm>
        </p:spPr>
        <p:txBody>
          <a:bodyPr/>
          <a:lstStyle/>
          <a:p>
            <a:pPr>
              <a:lnSpc>
                <a:spcPct val="90000"/>
              </a:lnSpc>
              <a:buFontTx/>
              <a:buNone/>
            </a:pPr>
            <a:r>
              <a:rPr lang="en-US" altLang="en-US" i="1"/>
              <a:t>Golongan ketiga,</a:t>
            </a:r>
            <a:r>
              <a:rPr lang="en-US" altLang="en-US"/>
              <a:t> orang yang dinasabkan kepada kedua orang tua si mati (kerabat jalur samping). Mereka adalah : (a) anak-anak dari saudara perempuan sekandung atau seayah atau seibu, baik laki-laki atau perempuan. (b) anak-anak perempuan dari saudara laki-laki sekandung/seayah/ seibu dan anak-anak keturunan mereka terus ke bawah. (c) anak laki-laki dari saudara laki-laki seibu, dan semua keturunannya seperti : cucu laki-laki dari anak laki-laki saudara seibu, atau cucu perempuan dari anak laki-laki saudara seibu.</a:t>
            </a:r>
            <a:endParaRPr lang="en-US" altLang="en-US" i="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animEffect transition="in" filter="fade">
                                      <p:cBhvr>
                                        <p:cTn id="7" dur="1000"/>
                                        <p:tgtEl>
                                          <p:spTgt spid="138243">
                                            <p:txEl>
                                              <p:pRg st="0" end="0"/>
                                            </p:txEl>
                                          </p:spTgt>
                                        </p:tgtEl>
                                      </p:cBhvr>
                                    </p:animEffect>
                                    <p:anim calcmode="lin" valueType="num">
                                      <p:cBhvr>
                                        <p:cTn id="8" dur="1000" fill="hold"/>
                                        <p:tgtEl>
                                          <p:spTgt spid="138243">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3824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8243">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build="p"/>
    </p:bldLst>
  </p:timing>
</p:sld>
</file>

<file path=ppt/slides/slide9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7" name="Rectangle 3">
            <a:extLst>
              <a:ext uri="{FF2B5EF4-FFF2-40B4-BE49-F238E27FC236}">
                <a16:creationId xmlns:a16="http://schemas.microsoft.com/office/drawing/2014/main" id="{1583157C-EBA6-4DEC-BD90-872E76AD4820}"/>
              </a:ext>
            </a:extLst>
          </p:cNvPr>
          <p:cNvSpPr>
            <a:spLocks noGrp="1" noChangeArrowheads="1"/>
          </p:cNvSpPr>
          <p:nvPr>
            <p:ph type="body" idx="1"/>
          </p:nvPr>
        </p:nvSpPr>
        <p:spPr>
          <a:xfrm>
            <a:off x="457200" y="228600"/>
            <a:ext cx="8229600" cy="5902325"/>
          </a:xfrm>
        </p:spPr>
        <p:txBody>
          <a:bodyPr/>
          <a:lstStyle/>
          <a:p>
            <a:pPr>
              <a:lnSpc>
                <a:spcPct val="80000"/>
              </a:lnSpc>
              <a:buFontTx/>
              <a:buNone/>
            </a:pPr>
            <a:r>
              <a:rPr lang="en-US" altLang="en-US" sz="2800" i="1"/>
              <a:t>Golongan keempat,</a:t>
            </a:r>
            <a:r>
              <a:rPr lang="en-US" altLang="en-US" sz="2800"/>
              <a:t> orang yang dinasabkan kepa-da kedua kakek atau kedua nenek orang yang mati, baik dari jihat ayah atau jihat ibu. Mereka adalah : (a) semua bibi dari pihak ayah orang yang mati (bibi sekandung, bibi seayah, dan bibi seibu), juga paman-paman dari pihak ibu si ma-yat, juga bibi dari pihak ibu si mayat dan demi-kian pula paman-pamannya ibu. (b) anak-anak bibi dari pihak ayah dan ibu dan anak-anak pa-man dari pihak ibu, dan anak-anakpaman ibu dari pihak bapaknya ibu, terus ke bawah. (c) bibi-bibi ayah si mati dari pihak ayahnya, baik sekandung, seayah atau seibu, paman-paman-nya ibu dari bapaknya ibu, dan bibi-bibinya ibu dari bapaknya ibu, juga khal dari ibu dan khalah dari ibu, baik sekandung atau seayah.</a:t>
            </a:r>
            <a:endParaRPr lang="en-US" altLang="en-US" sz="2800" i="1"/>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Effect transition="in" filter="slide(fromBottom)">
                                      <p:cBhvr>
                                        <p:cTn id="7" dur="500">
                                          <p:stCondLst>
                                            <p:cond delay="0"/>
                                          </p:stCondLst>
                                        </p:cTn>
                                        <p:tgtEl>
                                          <p:spTgt spid="139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3">
            <a:extLst>
              <a:ext uri="{FF2B5EF4-FFF2-40B4-BE49-F238E27FC236}">
                <a16:creationId xmlns:a16="http://schemas.microsoft.com/office/drawing/2014/main" id="{60F6ED0E-07E9-409A-BAED-F3727C81C9B3}"/>
              </a:ext>
            </a:extLst>
          </p:cNvPr>
          <p:cNvSpPr>
            <a:spLocks noGrp="1" noChangeArrowheads="1"/>
          </p:cNvSpPr>
          <p:nvPr>
            <p:ph type="body" idx="1"/>
          </p:nvPr>
        </p:nvSpPr>
        <p:spPr>
          <a:xfrm>
            <a:off x="457200" y="228600"/>
            <a:ext cx="8229600" cy="5902325"/>
          </a:xfrm>
        </p:spPr>
        <p:txBody>
          <a:bodyPr/>
          <a:lstStyle/>
          <a:p>
            <a:pPr>
              <a:buFontTx/>
              <a:buNone/>
            </a:pPr>
            <a:r>
              <a:rPr lang="en-US" altLang="en-US"/>
              <a:t>(d) anak-anak dari golongan tersebut (no. c) dan terus ke bawah, seperti anak laki-laki dari bibinya ayah dan anak perempuan dari bibinya ayah, dan seterfusnya. (e) paman kakek mayit dari pihak ibu, paman nenek mayit dari pihak bapak, paman-paman dan bibi-bibi nenek dari pihak ibu dan bibinya kakek atau nenek dari pihak ibu. (f) anak-anak mereka (no. e) terus ke bawah.</a:t>
            </a:r>
          </a:p>
        </p:txBody>
      </p:sp>
    </p:spTree>
  </p:cSld>
  <p:clrMapOvr>
    <a:masterClrMapping/>
  </p:clrMapOvr>
  <p:transition>
    <p:push dir="r"/>
  </p:transition>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5" name="Rectangle 3">
            <a:extLst>
              <a:ext uri="{FF2B5EF4-FFF2-40B4-BE49-F238E27FC236}">
                <a16:creationId xmlns:a16="http://schemas.microsoft.com/office/drawing/2014/main" id="{2BEA3FF6-99C3-4C7A-ACEF-EF37C67FF26A}"/>
              </a:ext>
            </a:extLst>
          </p:cNvPr>
          <p:cNvSpPr>
            <a:spLocks noGrp="1" noChangeArrowheads="1"/>
          </p:cNvSpPr>
          <p:nvPr>
            <p:ph type="body" idx="1"/>
          </p:nvPr>
        </p:nvSpPr>
        <p:spPr>
          <a:xfrm>
            <a:off x="457200" y="304800"/>
            <a:ext cx="8229600" cy="5826125"/>
          </a:xfrm>
        </p:spPr>
        <p:txBody>
          <a:bodyPr/>
          <a:lstStyle/>
          <a:p>
            <a:pPr marL="609600" indent="-609600">
              <a:lnSpc>
                <a:spcPct val="90000"/>
              </a:lnSpc>
              <a:buFontTx/>
              <a:buNone/>
            </a:pPr>
            <a:r>
              <a:rPr lang="en-US" altLang="en-US" sz="2800"/>
              <a:t>Cara-cara kewarisan dzawil arham ini, rinciannya dianlogikan kepada jihat ashobah, yaitu :</a:t>
            </a:r>
          </a:p>
          <a:p>
            <a:pPr marL="609600" indent="-609600">
              <a:lnSpc>
                <a:spcPct val="90000"/>
              </a:lnSpc>
              <a:buFontTx/>
              <a:buNone/>
            </a:pPr>
            <a:r>
              <a:rPr lang="en-US" altLang="en-US" sz="2800"/>
              <a:t>Mereka yang pertama kali memperoleh bagian adalah anak turunan (jihat bunuwah). Jika ji-hat ini tidak ada maka digantikan oleh orang tua si mati terus ke atas (jihat ubuwah). Bila tidak ada maka digantikan oleh jihat ukhuwah. Bila juga tida ada barulan keturunan bibi dari ayah dan paman dari ibu (jihat umumah dan jihat khalah). Dan bila tidak ada maka baru ke-mudian anak-anak mereka dan orang-orang yang statusnya menggantikan mereka, seperti anak perempuan dari paman sekandung atau seayah.</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Effect transition="in" filter="fade">
                                      <p:cBhvr>
                                        <p:cTn id="7" dur="1000"/>
                                        <p:tgtEl>
                                          <p:spTgt spid="141315">
                                            <p:txEl>
                                              <p:pRg st="0" end="0"/>
                                            </p:txEl>
                                          </p:spTgt>
                                        </p:tgtEl>
                                      </p:cBhvr>
                                    </p:animEffect>
                                    <p:anim calcmode="lin" valueType="num">
                                      <p:cBhvr>
                                        <p:cTn id="8" dur="1000" fill="hold"/>
                                        <p:tgtEl>
                                          <p:spTgt spid="141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1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1315">
                                            <p:txEl>
                                              <p:pRg st="1" end="1"/>
                                            </p:txEl>
                                          </p:spTgt>
                                        </p:tgtEl>
                                        <p:attrNameLst>
                                          <p:attrName>style.visibility</p:attrName>
                                        </p:attrNameLst>
                                      </p:cBhvr>
                                      <p:to>
                                        <p:strVal val="visible"/>
                                      </p:to>
                                    </p:set>
                                    <p:animEffect transition="in" filter="fade">
                                      <p:cBhvr>
                                        <p:cTn id="14" dur="1000"/>
                                        <p:tgtEl>
                                          <p:spTgt spid="141315">
                                            <p:txEl>
                                              <p:pRg st="1" end="1"/>
                                            </p:txEl>
                                          </p:spTgt>
                                        </p:tgtEl>
                                      </p:cBhvr>
                                    </p:animEffect>
                                    <p:anim calcmode="lin" valueType="num">
                                      <p:cBhvr>
                                        <p:cTn id="15" dur="1000" fill="hold"/>
                                        <p:tgtEl>
                                          <p:spTgt spid="141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13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p:bldLst>
  </p:timing>
</p:sld>
</file>

<file path=ppt/slides/slide9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2339" name="Rectangle 3">
            <a:extLst>
              <a:ext uri="{FF2B5EF4-FFF2-40B4-BE49-F238E27FC236}">
                <a16:creationId xmlns:a16="http://schemas.microsoft.com/office/drawing/2014/main" id="{B040BCD5-B2E1-4D41-9513-D00C558CC213}"/>
              </a:ext>
            </a:extLst>
          </p:cNvPr>
          <p:cNvSpPr>
            <a:spLocks noGrp="1" noChangeArrowheads="1"/>
          </p:cNvSpPr>
          <p:nvPr>
            <p:ph type="body" idx="1"/>
          </p:nvPr>
        </p:nvSpPr>
        <p:spPr>
          <a:xfrm>
            <a:off x="457200" y="304800"/>
            <a:ext cx="8229600" cy="5826125"/>
          </a:xfrm>
        </p:spPr>
        <p:txBody>
          <a:bodyPr/>
          <a:lstStyle/>
          <a:p>
            <a:pPr marL="609600" indent="-609600">
              <a:lnSpc>
                <a:spcPct val="90000"/>
              </a:lnSpc>
              <a:buFontTx/>
              <a:buNone/>
            </a:pPr>
            <a:r>
              <a:rPr lang="en-US" altLang="en-US" sz="2800"/>
              <a:t>Beberapa syarat kewarisan Dzawil Arham :</a:t>
            </a:r>
          </a:p>
          <a:p>
            <a:pPr marL="609600" indent="-609600">
              <a:lnSpc>
                <a:spcPct val="90000"/>
              </a:lnSpc>
              <a:buFont typeface="Wingdings" panose="05000000000000000000" pitchFamily="2" charset="2"/>
              <a:buAutoNum type="arabicPeriod"/>
            </a:pPr>
            <a:r>
              <a:rPr lang="en-US" altLang="en-US" sz="2800"/>
              <a:t>Harus tidak ada ash-habul furudl. Karena jika ada ash-habul furudl, maka ia mengambil ba-giannya sebagai ash-habul furudl dan sisanya diambil dengan jalan rad.</a:t>
            </a:r>
          </a:p>
          <a:p>
            <a:pPr marL="609600" indent="-609600">
              <a:lnSpc>
                <a:spcPct val="90000"/>
              </a:lnSpc>
              <a:buFont typeface="Wingdings" panose="05000000000000000000" pitchFamily="2" charset="2"/>
              <a:buAutoNum type="arabicPeriod"/>
            </a:pPr>
            <a:r>
              <a:rPr lang="en-US" altLang="en-US" sz="2800"/>
              <a:t>Harus tidak ada orang yang mendapat bagian ashobah.</a:t>
            </a:r>
          </a:p>
          <a:p>
            <a:pPr marL="609600" indent="-609600">
              <a:lnSpc>
                <a:spcPct val="90000"/>
              </a:lnSpc>
              <a:buFont typeface="Wingdings" panose="05000000000000000000" pitchFamily="2" charset="2"/>
              <a:buNone/>
            </a:pPr>
            <a:r>
              <a:rPr lang="en-US" altLang="en-US" sz="2800"/>
              <a:t>Tetapi bila ahli warisnya itu hanya salah seo rang suami atau isteri, maka salah satu dari kedua-nya mengambil bagiannya se-bagai ash-habul furudl, sedangkan sisanya diserahkan kepada dzawil arham, ka rena rad kepada salah seo-rang suami atau isteri dilaksanakan setelah ke-warisan dzawil arham.</a:t>
            </a:r>
          </a:p>
          <a:p>
            <a:pPr marL="609600" indent="-609600">
              <a:lnSpc>
                <a:spcPct val="90000"/>
              </a:lnSpc>
              <a:buFont typeface="Wingdings" panose="05000000000000000000" pitchFamily="2" charset="2"/>
              <a:buAutoNum type="arabicPeriod"/>
            </a:pPr>
            <a:endParaRPr lang="en-US" alt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fade">
                                      <p:cBhvr>
                                        <p:cTn id="7" dur="1000"/>
                                        <p:tgtEl>
                                          <p:spTgt spid="142339">
                                            <p:txEl>
                                              <p:pRg st="0" end="0"/>
                                            </p:txEl>
                                          </p:spTgt>
                                        </p:tgtEl>
                                      </p:cBhvr>
                                    </p:animEffect>
                                    <p:anim calcmode="lin" valueType="num">
                                      <p:cBhvr>
                                        <p:cTn id="8" dur="1000" fill="hold"/>
                                        <p:tgtEl>
                                          <p:spTgt spid="142339">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4233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4233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42339">
                                            <p:txEl>
                                              <p:pRg st="1" end="1"/>
                                            </p:txEl>
                                          </p:spTgt>
                                        </p:tgtEl>
                                        <p:attrNameLst>
                                          <p:attrName>style.visibility</p:attrName>
                                        </p:attrNameLst>
                                      </p:cBhvr>
                                      <p:to>
                                        <p:strVal val="visible"/>
                                      </p:to>
                                    </p:set>
                                    <p:animEffect transition="in" filter="fade">
                                      <p:cBhvr>
                                        <p:cTn id="15" dur="1000"/>
                                        <p:tgtEl>
                                          <p:spTgt spid="142339">
                                            <p:txEl>
                                              <p:pRg st="1" end="1"/>
                                            </p:txEl>
                                          </p:spTgt>
                                        </p:tgtEl>
                                      </p:cBhvr>
                                    </p:animEffect>
                                    <p:anim calcmode="lin" valueType="num">
                                      <p:cBhvr>
                                        <p:cTn id="16" dur="1000" fill="hold"/>
                                        <p:tgtEl>
                                          <p:spTgt spid="14233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4233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42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42339">
                                            <p:txEl>
                                              <p:pRg st="2" end="2"/>
                                            </p:txEl>
                                          </p:spTgt>
                                        </p:tgtEl>
                                        <p:attrNameLst>
                                          <p:attrName>style.visibility</p:attrName>
                                        </p:attrNameLst>
                                      </p:cBhvr>
                                      <p:to>
                                        <p:strVal val="visible"/>
                                      </p:to>
                                    </p:set>
                                    <p:animEffect transition="in" filter="fade">
                                      <p:cBhvr>
                                        <p:cTn id="23" dur="1000"/>
                                        <p:tgtEl>
                                          <p:spTgt spid="142339">
                                            <p:txEl>
                                              <p:pRg st="2" end="2"/>
                                            </p:txEl>
                                          </p:spTgt>
                                        </p:tgtEl>
                                      </p:cBhvr>
                                    </p:animEffect>
                                    <p:anim calcmode="lin" valueType="num">
                                      <p:cBhvr>
                                        <p:cTn id="24" dur="1000" fill="hold"/>
                                        <p:tgtEl>
                                          <p:spTgt spid="142339">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42339">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423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42339">
                                            <p:txEl>
                                              <p:pRg st="3" end="3"/>
                                            </p:txEl>
                                          </p:spTgt>
                                        </p:tgtEl>
                                        <p:attrNameLst>
                                          <p:attrName>style.visibility</p:attrName>
                                        </p:attrNameLst>
                                      </p:cBhvr>
                                      <p:to>
                                        <p:strVal val="visible"/>
                                      </p:to>
                                    </p:set>
                                    <p:animEffect transition="in" filter="fade">
                                      <p:cBhvr>
                                        <p:cTn id="31" dur="1000"/>
                                        <p:tgtEl>
                                          <p:spTgt spid="142339">
                                            <p:txEl>
                                              <p:pRg st="3" end="3"/>
                                            </p:txEl>
                                          </p:spTgt>
                                        </p:tgtEl>
                                      </p:cBhvr>
                                    </p:animEffect>
                                    <p:anim calcmode="lin" valueType="num">
                                      <p:cBhvr>
                                        <p:cTn id="32" dur="1000" fill="hold"/>
                                        <p:tgtEl>
                                          <p:spTgt spid="142339">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42339">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4233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build="p"/>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1436</TotalTime>
  <Words>7659</Words>
  <Application>Microsoft Office PowerPoint</Application>
  <PresentationFormat>On-screen Show (4:3)</PresentationFormat>
  <Paragraphs>752</Paragraphs>
  <Slides>107</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107</vt:i4>
      </vt:variant>
    </vt:vector>
  </HeadingPairs>
  <TitlesOfParts>
    <vt:vector size="116" baseType="lpstr">
      <vt:lpstr>Arial</vt:lpstr>
      <vt:lpstr>HQPB1</vt:lpstr>
      <vt:lpstr>HQPB2</vt:lpstr>
      <vt:lpstr>HQPB3</vt:lpstr>
      <vt:lpstr>HQPB4</vt:lpstr>
      <vt:lpstr>HQPB5</vt:lpstr>
      <vt:lpstr>Tahoma</vt:lpstr>
      <vt:lpstr>Wingdings</vt:lpstr>
      <vt:lpstr>Ocean</vt:lpstr>
      <vt:lpstr>PowerPoint Presentation</vt:lpstr>
      <vt:lpstr>PERSYARATAN-PERSYARATAN PERKULIAHAN </vt:lpstr>
      <vt:lpstr>PowerPoint Presentation</vt:lpstr>
      <vt:lpstr>PowerPoint Presentation</vt:lpstr>
      <vt:lpstr>PowerPoint Presentation</vt:lpstr>
      <vt:lpstr>BEBERAPA CIRI KHUSUS HUKUM ISLAM </vt:lpstr>
      <vt:lpstr>DASAR-DASAR HUKUM ISLAM</vt:lpstr>
      <vt:lpstr>PEMBAHASAN HUKUM DALAM USHUL FIQIH </vt:lpstr>
      <vt:lpstr>PowerPoint Presentation</vt:lpstr>
      <vt:lpstr>PEMBAGIAN HUKUM</vt:lpstr>
      <vt:lpstr>PowerPoint Presentation</vt:lpstr>
      <vt:lpstr>PowerPoint Presentation</vt:lpstr>
      <vt:lpstr>PowerPoint Presentation</vt:lpstr>
      <vt:lpstr>DALIL-DALIL ATAU SUMBER-SUMBER HUKUM DALAM HUKUM ISLAM</vt:lpstr>
      <vt:lpstr>PowerPoint Presentation</vt:lpstr>
      <vt:lpstr>IJTIHAD, ITTIBA’ dan TAQLID</vt:lpstr>
      <vt:lpstr>PowerPoint Presentation</vt:lpstr>
      <vt:lpstr>PowerPoint Presentation</vt:lpstr>
      <vt:lpstr>NIKAH ATAU PERKAWINAN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MEMINANG (KHITBAH)</vt:lpstr>
      <vt:lpstr>RUKUN DAN SYARAT PERNIKAHAN</vt:lpstr>
      <vt:lpstr>SYARAT-SYARAT PERNIKAHAN</vt:lpstr>
      <vt:lpstr>PowerPoint Presentation</vt:lpstr>
      <vt:lpstr>PERNIKAHAN YANG TERLARANG</vt:lpstr>
      <vt:lpstr>FASAKH (RUSAKNYA) SUATU PERNIKAHAN</vt:lpstr>
      <vt:lpstr>PowerPoint Presentation</vt:lpstr>
      <vt:lpstr>WANITA-WANITA YANG HARAM DINIKAHI</vt:lpstr>
      <vt:lpstr>PowerPoint Presentation</vt:lpstr>
      <vt:lpstr>PowerPoint Presentation</vt:lpstr>
      <vt:lpstr>PowerPoint Presentation</vt:lpstr>
      <vt:lpstr>PowerPoint Presentation</vt:lpstr>
      <vt:lpstr>PUTUSNYA PERNIKAHAN </vt:lpstr>
      <vt:lpstr>ISTILAH-ISTILAH JATUHNYA THALAQ  </vt:lpstr>
      <vt:lpstr>PowerPoint Presentation</vt:lpstr>
      <vt:lpstr>JENIS DAN BILANGAN THALAQ</vt:lpstr>
      <vt:lpstr>THALAQ DIANGGAP TIDAK JATUH BERDASAR PENDAPAT SEBAGIAN BESAR ULAMA APABILA :</vt:lpstr>
      <vt:lpstr>MASA MENUNGGU (MASA IDDAH)</vt:lpstr>
      <vt:lpstr>PowerPoint Presentation</vt:lpstr>
      <vt:lpstr>PowerPoint Presentation</vt:lpstr>
      <vt:lpstr>PowerPoint Presentation</vt:lpstr>
      <vt:lpstr>PowerPoint Presentation</vt:lpstr>
      <vt:lpstr>BEBERAPA MASALAH DALAM RUMAH TANGGA</vt:lpstr>
      <vt:lpstr>PowerPoint Presentation</vt:lpstr>
      <vt:lpstr>PowerPoint Presentation</vt:lpstr>
      <vt:lpstr>PowerPoint Presentation</vt:lpstr>
      <vt:lpstr>PowerPoint Presentation</vt:lpstr>
      <vt:lpstr>AYAT TENTANG ZIHAR </vt:lpstr>
      <vt:lpstr>PowerPoint Presentation</vt:lpstr>
      <vt:lpstr>PowerPoint Presentation</vt:lpstr>
      <vt:lpstr>PowerPoint Presentation</vt:lpstr>
      <vt:lpstr>PowerPoint Presentation</vt:lpstr>
      <vt:lpstr>PowerPoint Presentation</vt:lpstr>
      <vt:lpstr>POLIGAMI (BERISTERI LEBIH DARI 1 ORANG) </vt:lpstr>
      <vt:lpstr>PowerPoint Presentation</vt:lpstr>
      <vt:lpstr>PowerPoint Presentation</vt:lpstr>
      <vt:lpstr>PowerPoint Presentation</vt:lpstr>
      <vt:lpstr>FARO’IDL (ILMU WARIS)</vt:lpstr>
      <vt:lpstr>BEBERAPA HAL YANG BERKAITAN DENGAN HARTA WARIS</vt:lpstr>
      <vt:lpstr>PowerPoint Presentation</vt:lpstr>
      <vt:lpstr>PowerPoint Presentation</vt:lpstr>
      <vt:lpstr>PowerPoint Presentation</vt:lpstr>
      <vt:lpstr>RUKUN DAN SYARAT WARIS</vt:lpstr>
      <vt:lpstr>PowerPoint Presentation</vt:lpstr>
      <vt:lpstr>PowerPoint Presentation</vt:lpstr>
      <vt:lpstr>BAGIAN-BAGIAN PARA AHLI WARITS BERDASAR AL-QUR’AN DAN HADITS</vt:lpstr>
      <vt:lpstr>PowerPoint Presentation</vt:lpstr>
      <vt:lpstr>PowerPoint Presentation</vt:lpstr>
      <vt:lpstr>PowerPoint Presentation</vt:lpstr>
      <vt:lpstr>PowerPoint Presentation</vt:lpstr>
      <vt:lpstr>PowerPoint Presentation</vt:lpstr>
      <vt:lpstr>PowerPoint Presentation</vt:lpstr>
      <vt:lpstr>HIJAB / PENGHALANG</vt:lpstr>
      <vt:lpstr>DAFTAR HIJAB HIRMAN</vt:lpstr>
      <vt:lpstr>PowerPoint Presentation</vt:lpstr>
      <vt:lpstr>PowerPoint Presentation</vt:lpstr>
      <vt:lpstr>ASHOBAH (YANG MEMPEROLEH SISA)</vt:lpstr>
      <vt:lpstr>PowerPoint Presentation</vt:lpstr>
      <vt:lpstr>MACAM-MACAM ASHOBAH</vt:lpstr>
      <vt:lpstr>PowerPoint Presentation</vt:lpstr>
      <vt:lpstr>PowerPoint Presentation</vt:lpstr>
      <vt:lpstr>AUL DAN RAD</vt:lpstr>
      <vt:lpstr>PowerPoint Presentation</vt:lpstr>
      <vt:lpstr>HUKUM WARIS BANCI (KHUNTSA)</vt:lpstr>
      <vt:lpstr>PowerPoint Presentation</vt:lpstr>
      <vt:lpstr>MASALAH KEWRISAN DZAWIL ARHAM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HUKUM WARIS ANAK DALAM KANDUNGAN</vt:lpstr>
      <vt:lpstr>PowerPoint Presentation</vt:lpstr>
      <vt:lpstr>WARISAN ORANG YANG HILANG</vt:lpstr>
      <vt:lpstr>PENETAPAN TENGGANG WAKTU KEMATIAN ORANG HILANG </vt:lpstr>
      <vt:lpstr>PowerPoint Presentation</vt:lpstr>
      <vt:lpstr>PowerPoint Presentation</vt:lpstr>
      <vt:lpstr>PowerPoint Presentation</vt:lpstr>
      <vt:lpstr>HUKUM WARIS ORANG YANG MATI BERSAMA-SAMA</vt:lpstr>
    </vt:vector>
  </TitlesOfParts>
  <Company>UPI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Halimi</dc:creator>
  <cp:lastModifiedBy>Irwan Dwi Arianto, M.I.Kom.</cp:lastModifiedBy>
  <cp:revision>172</cp:revision>
  <dcterms:created xsi:type="dcterms:W3CDTF">2009-01-03T11:51:35Z</dcterms:created>
  <dcterms:modified xsi:type="dcterms:W3CDTF">2019-11-15T00:35:21Z</dcterms:modified>
</cp:coreProperties>
</file>